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1" r:id="rId5"/>
    <p:sldId id="257" r:id="rId6"/>
    <p:sldId id="823" r:id="rId7"/>
    <p:sldId id="3079" r:id="rId8"/>
    <p:sldId id="3080" r:id="rId9"/>
    <p:sldId id="842" r:id="rId10"/>
    <p:sldId id="843" r:id="rId11"/>
    <p:sldId id="844" r:id="rId12"/>
    <p:sldId id="837" r:id="rId13"/>
    <p:sldId id="845" r:id="rId14"/>
    <p:sldId id="8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7319227D-1DBF-6D83-8B3B-BD97E5E37FCB}" name="Dagmar Stumpfe" initials="DS" userId="S::dstumpfe@kwmedipoint.de::2d742a03-7b2d-439d-b844-495934165db5" providerId="AD"/>
  <p188:author id="{69D80695-D809-CF8A-AF2B-51EBB2EDEA48}" name="Viktoria Antonow" initials="VA" userId="S::vantonow@kwmedipoint.de::c0c716d9-e399-40a8-95b8-0c6fcc6f3858" providerId="AD"/>
  <p188:author id="{56FFB1A7-9AC2-7C88-A283-95C20852829A}" name="Meike Siebers" initials="MS" userId="S::msiebers@kwmedipoint.de::17992ef3-16e1-45cb-ad69-ed6ec4b5592d" providerId="AD"/>
  <p188:author id="{EAFC69A9-4CCB-8C0E-2ED2-ADC668AC6D79}" name="Suender, Anett" initials="AS" userId="S::SUENDAN1@novartis.net::44737c9f-3410-4956-9c45-16b705004885" providerId="AD"/>
  <p188:author id="{AB4571B5-F067-AFF5-5D7B-67181CA4EEBC}" name="Tegtmeyer, Vanessa" initials="TV" userId="S::TEGTMVA1@novartis.net::7d56fe42-e5bc-4b52-9559-caa03c0afc65" providerId="AD"/>
  <p188:author id="{9E6CE1F6-8520-790C-D655-674460D71AF1}" name="Stadler, Leonhard" initials="SL" userId="S::stadlle2@novartis.net::d1a44ca9-e83b-42e6-b4aa-7001f4bfce3b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8"/>
    <a:srgbClr val="7F7F7F"/>
    <a:srgbClr val="00B050"/>
    <a:srgbClr val="FFF3CC"/>
    <a:srgbClr val="D3ECFD"/>
    <a:srgbClr val="F0EAE8"/>
    <a:srgbClr val="F0F0F0"/>
    <a:srgbClr val="E7E7EB"/>
    <a:srgbClr val="5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3159" autoAdjust="0"/>
  </p:normalViewPr>
  <p:slideViewPr>
    <p:cSldViewPr snapToGrid="0">
      <p:cViewPr varScale="1">
        <p:scale>
          <a:sx n="92" d="100"/>
          <a:sy n="92" d="100"/>
        </p:scale>
        <p:origin x="2364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seidler, Denise" userId="a57d4b75-2fd5-4c38-b752-183ed7512c5f" providerId="ADAL" clId="{38A3F883-F8CA-48C3-8DB7-59DA764A2343}"/>
    <pc:docChg chg="custSel delSld modSld modMainMaster">
      <pc:chgData name="Dreiseidler, Denise" userId="a57d4b75-2fd5-4c38-b752-183ed7512c5f" providerId="ADAL" clId="{38A3F883-F8CA-48C3-8DB7-59DA764A2343}" dt="2024-09-06T12:38:45.178" v="265" actId="404"/>
      <pc:docMkLst>
        <pc:docMk/>
      </pc:docMkLst>
      <pc:sldChg chg="modSp mod modNotesTx">
        <pc:chgData name="Dreiseidler, Denise" userId="a57d4b75-2fd5-4c38-b752-183ed7512c5f" providerId="ADAL" clId="{38A3F883-F8CA-48C3-8DB7-59DA764A2343}" dt="2024-09-06T12:31:37.033" v="5" actId="20577"/>
        <pc:sldMkLst>
          <pc:docMk/>
          <pc:sldMk cId="688923574" sldId="257"/>
        </pc:sldMkLst>
        <pc:spChg chg="mod">
          <ac:chgData name="Dreiseidler, Denise" userId="a57d4b75-2fd5-4c38-b752-183ed7512c5f" providerId="ADAL" clId="{38A3F883-F8CA-48C3-8DB7-59DA764A2343}" dt="2024-09-06T12:31:32.873" v="4" actId="1076"/>
          <ac:spMkLst>
            <pc:docMk/>
            <pc:sldMk cId="688923574" sldId="257"/>
            <ac:spMk id="8" creationId="{8E4AC5D8-9ACC-CE3C-F6E7-61F1C1173730}"/>
          </ac:spMkLst>
        </pc:spChg>
        <pc:spChg chg="mod">
          <ac:chgData name="Dreiseidler, Denise" userId="a57d4b75-2fd5-4c38-b752-183ed7512c5f" providerId="ADAL" clId="{38A3F883-F8CA-48C3-8DB7-59DA764A2343}" dt="2024-09-06T12:31:28.234" v="2" actId="1076"/>
          <ac:spMkLst>
            <pc:docMk/>
            <pc:sldMk cId="688923574" sldId="257"/>
            <ac:spMk id="9" creationId="{B90BD6E6-4733-F7E0-6B10-D9BD60872A4E}"/>
          </ac:spMkLst>
        </pc:spChg>
      </pc:sldChg>
      <pc:sldChg chg="del">
        <pc:chgData name="Dreiseidler, Denise" userId="a57d4b75-2fd5-4c38-b752-183ed7512c5f" providerId="ADAL" clId="{38A3F883-F8CA-48C3-8DB7-59DA764A2343}" dt="2024-09-06T12:32:49.878" v="27" actId="47"/>
        <pc:sldMkLst>
          <pc:docMk/>
          <pc:sldMk cId="1712967072" sldId="332"/>
        </pc:sldMkLst>
      </pc:sldChg>
      <pc:sldChg chg="delSp modSp mod modNotesTx">
        <pc:chgData name="Dreiseidler, Denise" userId="a57d4b75-2fd5-4c38-b752-183ed7512c5f" providerId="ADAL" clId="{38A3F883-F8CA-48C3-8DB7-59DA764A2343}" dt="2024-09-06T12:33:16.017" v="64" actId="1038"/>
        <pc:sldMkLst>
          <pc:docMk/>
          <pc:sldMk cId="791280371" sldId="823"/>
        </pc:sldMkLst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2" creationId="{0AF7694F-0E94-53CF-CDBC-39953237E9A7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7" creationId="{43AAD85D-CBFB-A220-C0B4-F8588B5A593B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9" creationId="{32CF411E-97D1-1362-AE92-9FA628DB35C5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14" creationId="{A76AAE7C-2E60-AC9C-638E-ECDA12146B09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29" creationId="{5BEE93D6-62A0-6419-27F3-336D67B91244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30" creationId="{97DCBAA4-40FF-FF15-EDD9-50F37F938001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54" creationId="{BFEDC299-3819-4D7A-B974-94111A78B107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57" creationId="{15B3BB43-73E3-0680-83AB-230BE3C63175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114" creationId="{07BD8E19-BDB6-B24B-D4B7-225D2A08DB47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124" creationId="{3A099421-0ED9-2454-4DBA-D5BA8E744165}"/>
          </ac:spMkLst>
        </pc:spChg>
        <pc:spChg chg="mod">
          <ac:chgData name="Dreiseidler, Denise" userId="a57d4b75-2fd5-4c38-b752-183ed7512c5f" providerId="ADAL" clId="{38A3F883-F8CA-48C3-8DB7-59DA764A2343}" dt="2024-09-06T12:33:16.017" v="64" actId="1038"/>
          <ac:spMkLst>
            <pc:docMk/>
            <pc:sldMk cId="791280371" sldId="823"/>
            <ac:spMk id="128" creationId="{940DD5BD-9926-5290-4278-CE08D11064D1}"/>
          </ac:spMkLst>
        </pc:spChg>
        <pc:grpChg chg="mod">
          <ac:chgData name="Dreiseidler, Denise" userId="a57d4b75-2fd5-4c38-b752-183ed7512c5f" providerId="ADAL" clId="{38A3F883-F8CA-48C3-8DB7-59DA764A2343}" dt="2024-09-06T12:33:16.017" v="64" actId="1038"/>
          <ac:grpSpMkLst>
            <pc:docMk/>
            <pc:sldMk cId="791280371" sldId="823"/>
            <ac:grpSpMk id="15" creationId="{5150AE0F-4607-AC21-C83A-63A9C5D94029}"/>
          </ac:grpSpMkLst>
        </pc:grpChg>
        <pc:grpChg chg="mod">
          <ac:chgData name="Dreiseidler, Denise" userId="a57d4b75-2fd5-4c38-b752-183ed7512c5f" providerId="ADAL" clId="{38A3F883-F8CA-48C3-8DB7-59DA764A2343}" dt="2024-09-06T12:33:16.017" v="64" actId="1038"/>
          <ac:grpSpMkLst>
            <pc:docMk/>
            <pc:sldMk cId="791280371" sldId="823"/>
            <ac:grpSpMk id="16" creationId="{2EFD8097-F7B0-17FA-7BC9-5F7474504D09}"/>
          </ac:grpSpMkLst>
        </pc:grpChg>
        <pc:grpChg chg="mod">
          <ac:chgData name="Dreiseidler, Denise" userId="a57d4b75-2fd5-4c38-b752-183ed7512c5f" providerId="ADAL" clId="{38A3F883-F8CA-48C3-8DB7-59DA764A2343}" dt="2024-09-06T12:33:16.017" v="64" actId="1038"/>
          <ac:grpSpMkLst>
            <pc:docMk/>
            <pc:sldMk cId="791280371" sldId="823"/>
            <ac:grpSpMk id="31" creationId="{F424EF70-EFEA-C0A6-CC11-1AE13B42ED86}"/>
          </ac:grpSpMkLst>
        </pc:grpChg>
        <pc:grpChg chg="mod">
          <ac:chgData name="Dreiseidler, Denise" userId="a57d4b75-2fd5-4c38-b752-183ed7512c5f" providerId="ADAL" clId="{38A3F883-F8CA-48C3-8DB7-59DA764A2343}" dt="2024-09-06T12:33:16.017" v="64" actId="1038"/>
          <ac:grpSpMkLst>
            <pc:docMk/>
            <pc:sldMk cId="791280371" sldId="823"/>
            <ac:grpSpMk id="66" creationId="{2091A795-D111-B70D-DE8C-30A05C2FF8EB}"/>
          </ac:grpSpMkLst>
        </pc:grpChg>
        <pc:picChg chg="mod">
          <ac:chgData name="Dreiseidler, Denise" userId="a57d4b75-2fd5-4c38-b752-183ed7512c5f" providerId="ADAL" clId="{38A3F883-F8CA-48C3-8DB7-59DA764A2343}" dt="2024-09-06T12:33:16.017" v="64" actId="1038"/>
          <ac:picMkLst>
            <pc:docMk/>
            <pc:sldMk cId="791280371" sldId="823"/>
            <ac:picMk id="24" creationId="{8B562B7F-745E-0BD7-FE57-FA59124C32BF}"/>
          </ac:picMkLst>
        </pc:picChg>
        <pc:picChg chg="mod">
          <ac:chgData name="Dreiseidler, Denise" userId="a57d4b75-2fd5-4c38-b752-183ed7512c5f" providerId="ADAL" clId="{38A3F883-F8CA-48C3-8DB7-59DA764A2343}" dt="2024-09-06T12:33:16.017" v="64" actId="1038"/>
          <ac:picMkLst>
            <pc:docMk/>
            <pc:sldMk cId="791280371" sldId="823"/>
            <ac:picMk id="25" creationId="{A1345677-5C54-B24B-EE31-BC96A178DA68}"/>
          </ac:picMkLst>
        </pc:picChg>
        <pc:picChg chg="del">
          <ac:chgData name="Dreiseidler, Denise" userId="a57d4b75-2fd5-4c38-b752-183ed7512c5f" providerId="ADAL" clId="{38A3F883-F8CA-48C3-8DB7-59DA764A2343}" dt="2024-09-06T12:31:39.452" v="6" actId="478"/>
          <ac:picMkLst>
            <pc:docMk/>
            <pc:sldMk cId="791280371" sldId="823"/>
            <ac:picMk id="65" creationId="{F88A8654-1EAE-3481-BB69-8664FDD61A37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7:47.804" v="202"/>
        <pc:sldMkLst>
          <pc:docMk/>
          <pc:sldMk cId="568522956" sldId="837"/>
        </pc:sldMkLst>
        <pc:spChg chg="mod">
          <ac:chgData name="Dreiseidler, Denise" userId="a57d4b75-2fd5-4c38-b752-183ed7512c5f" providerId="ADAL" clId="{38A3F883-F8CA-48C3-8DB7-59DA764A2343}" dt="2024-09-06T12:37:47.804" v="202"/>
          <ac:spMkLst>
            <pc:docMk/>
            <pc:sldMk cId="568522956" sldId="837"/>
            <ac:spMk id="4" creationId="{0E2000A9-725D-7C25-18EA-B591A6775C50}"/>
          </ac:spMkLst>
        </pc:spChg>
        <pc:picChg chg="del">
          <ac:chgData name="Dreiseidler, Denise" userId="a57d4b75-2fd5-4c38-b752-183ed7512c5f" providerId="ADAL" clId="{38A3F883-F8CA-48C3-8DB7-59DA764A2343}" dt="2024-09-06T12:32:36.313" v="21" actId="478"/>
          <ac:picMkLst>
            <pc:docMk/>
            <pc:sldMk cId="568522956" sldId="837"/>
            <ac:picMk id="17" creationId="{146F5DE2-C5AD-908C-A602-D252F27F5146}"/>
          </ac:picMkLst>
        </pc:picChg>
      </pc:sldChg>
      <pc:sldChg chg="delSp mod modNotesTx">
        <pc:chgData name="Dreiseidler, Denise" userId="a57d4b75-2fd5-4c38-b752-183ed7512c5f" providerId="ADAL" clId="{38A3F883-F8CA-48C3-8DB7-59DA764A2343}" dt="2024-09-06T12:32:47.517" v="26" actId="20577"/>
        <pc:sldMkLst>
          <pc:docMk/>
          <pc:sldMk cId="4043235876" sldId="839"/>
        </pc:sldMkLst>
        <pc:picChg chg="del">
          <ac:chgData name="Dreiseidler, Denise" userId="a57d4b75-2fd5-4c38-b752-183ed7512c5f" providerId="ADAL" clId="{38A3F883-F8CA-48C3-8DB7-59DA764A2343}" dt="2024-09-06T12:32:44.508" v="25" actId="478"/>
          <ac:picMkLst>
            <pc:docMk/>
            <pc:sldMk cId="4043235876" sldId="839"/>
            <ac:picMk id="34" creationId="{985C11F5-FD8E-696F-5754-8361F30BF1DF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7:12.499" v="167" actId="20577"/>
        <pc:sldMkLst>
          <pc:docMk/>
          <pc:sldMk cId="1113322423" sldId="842"/>
        </pc:sldMkLst>
        <pc:spChg chg="mod">
          <ac:chgData name="Dreiseidler, Denise" userId="a57d4b75-2fd5-4c38-b752-183ed7512c5f" providerId="ADAL" clId="{38A3F883-F8CA-48C3-8DB7-59DA764A2343}" dt="2024-09-06T12:37:12.499" v="167" actId="20577"/>
          <ac:spMkLst>
            <pc:docMk/>
            <pc:sldMk cId="1113322423" sldId="842"/>
            <ac:spMk id="2" creationId="{1EAB3A81-6873-8224-E3EA-058AABB841E8}"/>
          </ac:spMkLst>
        </pc:spChg>
        <pc:picChg chg="del">
          <ac:chgData name="Dreiseidler, Denise" userId="a57d4b75-2fd5-4c38-b752-183ed7512c5f" providerId="ADAL" clId="{38A3F883-F8CA-48C3-8DB7-59DA764A2343}" dt="2024-09-06T12:32:11.739" v="13" actId="478"/>
          <ac:picMkLst>
            <pc:docMk/>
            <pc:sldMk cId="1113322423" sldId="842"/>
            <ac:picMk id="71" creationId="{706608C0-218C-5339-2D88-95EADBAE50A4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7:25.985" v="178"/>
        <pc:sldMkLst>
          <pc:docMk/>
          <pc:sldMk cId="909380231" sldId="843"/>
        </pc:sldMkLst>
        <pc:spChg chg="mod">
          <ac:chgData name="Dreiseidler, Denise" userId="a57d4b75-2fd5-4c38-b752-183ed7512c5f" providerId="ADAL" clId="{38A3F883-F8CA-48C3-8DB7-59DA764A2343}" dt="2024-09-06T12:37:25.985" v="178"/>
          <ac:spMkLst>
            <pc:docMk/>
            <pc:sldMk cId="909380231" sldId="843"/>
            <ac:spMk id="31" creationId="{CAB0E7C4-68FA-43CD-0755-4F0DD7FE9E85}"/>
          </ac:spMkLst>
        </pc:spChg>
        <pc:picChg chg="del">
          <ac:chgData name="Dreiseidler, Denise" userId="a57d4b75-2fd5-4c38-b752-183ed7512c5f" providerId="ADAL" clId="{38A3F883-F8CA-48C3-8DB7-59DA764A2343}" dt="2024-09-06T12:32:26.913" v="16" actId="478"/>
          <ac:picMkLst>
            <pc:docMk/>
            <pc:sldMk cId="909380231" sldId="843"/>
            <ac:picMk id="30" creationId="{359A5BA4-30EF-CFF8-8EF8-6E5562AC5545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7:38.086" v="191" actId="20577"/>
        <pc:sldMkLst>
          <pc:docMk/>
          <pc:sldMk cId="3128632729" sldId="844"/>
        </pc:sldMkLst>
        <pc:spChg chg="mod">
          <ac:chgData name="Dreiseidler, Denise" userId="a57d4b75-2fd5-4c38-b752-183ed7512c5f" providerId="ADAL" clId="{38A3F883-F8CA-48C3-8DB7-59DA764A2343}" dt="2024-09-06T12:37:38.086" v="191" actId="20577"/>
          <ac:spMkLst>
            <pc:docMk/>
            <pc:sldMk cId="3128632729" sldId="844"/>
            <ac:spMk id="4" creationId="{A92799D3-B1A0-B790-2A67-091E1C619A1E}"/>
          </ac:spMkLst>
        </pc:spChg>
        <pc:picChg chg="del">
          <ac:chgData name="Dreiseidler, Denise" userId="a57d4b75-2fd5-4c38-b752-183ed7512c5f" providerId="ADAL" clId="{38A3F883-F8CA-48C3-8DB7-59DA764A2343}" dt="2024-09-06T12:32:30.803" v="18" actId="478"/>
          <ac:picMkLst>
            <pc:docMk/>
            <pc:sldMk cId="3128632729" sldId="844"/>
            <ac:picMk id="7" creationId="{71970F15-F882-8D20-4350-0F0293292B26}"/>
          </ac:picMkLst>
        </pc:picChg>
      </pc:sldChg>
      <pc:sldChg chg="addSp delSp modSp mod modNotesTx">
        <pc:chgData name="Dreiseidler, Denise" userId="a57d4b75-2fd5-4c38-b752-183ed7512c5f" providerId="ADAL" clId="{38A3F883-F8CA-48C3-8DB7-59DA764A2343}" dt="2024-09-06T12:38:45.178" v="265" actId="404"/>
        <pc:sldMkLst>
          <pc:docMk/>
          <pc:sldMk cId="3599312971" sldId="845"/>
        </pc:sldMkLst>
        <pc:spChg chg="add mod">
          <ac:chgData name="Dreiseidler, Denise" userId="a57d4b75-2fd5-4c38-b752-183ed7512c5f" providerId="ADAL" clId="{38A3F883-F8CA-48C3-8DB7-59DA764A2343}" dt="2024-09-06T12:38:45.178" v="265" actId="404"/>
          <ac:spMkLst>
            <pc:docMk/>
            <pc:sldMk cId="3599312971" sldId="845"/>
            <ac:spMk id="4" creationId="{1A9B0F09-A2E8-9E5A-52B2-99A6006CE880}"/>
          </ac:spMkLst>
        </pc:spChg>
        <pc:graphicFrameChg chg="modGraphic">
          <ac:chgData name="Dreiseidler, Denise" userId="a57d4b75-2fd5-4c38-b752-183ed7512c5f" providerId="ADAL" clId="{38A3F883-F8CA-48C3-8DB7-59DA764A2343}" dt="2024-09-06T12:38:14.714" v="213" actId="20577"/>
          <ac:graphicFrameMkLst>
            <pc:docMk/>
            <pc:sldMk cId="3599312971" sldId="845"/>
            <ac:graphicFrameMk id="3" creationId="{247A29DB-70A7-888D-4FD7-68747647D7EE}"/>
          </ac:graphicFrameMkLst>
        </pc:graphicFrameChg>
        <pc:picChg chg="del">
          <ac:chgData name="Dreiseidler, Denise" userId="a57d4b75-2fd5-4c38-b752-183ed7512c5f" providerId="ADAL" clId="{38A3F883-F8CA-48C3-8DB7-59DA764A2343}" dt="2024-09-06T12:32:40.296" v="23" actId="478"/>
          <ac:picMkLst>
            <pc:docMk/>
            <pc:sldMk cId="3599312971" sldId="845"/>
            <ac:picMk id="28" creationId="{E9DEE2A4-63EA-6720-CD52-239478D97C4B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4:55.536" v="130" actId="1036"/>
        <pc:sldMkLst>
          <pc:docMk/>
          <pc:sldMk cId="872696912" sldId="3079"/>
        </pc:sldMkLst>
        <pc:spChg chg="mod">
          <ac:chgData name="Dreiseidler, Denise" userId="a57d4b75-2fd5-4c38-b752-183ed7512c5f" providerId="ADAL" clId="{38A3F883-F8CA-48C3-8DB7-59DA764A2343}" dt="2024-09-06T12:34:00.649" v="66" actId="20577"/>
          <ac:spMkLst>
            <pc:docMk/>
            <pc:sldMk cId="872696912" sldId="3079"/>
            <ac:spMk id="2" creationId="{5159ED1C-C6EC-BA7E-0752-5CC2340A5E37}"/>
          </ac:spMkLst>
        </pc:spChg>
        <pc:spChg chg="mod">
          <ac:chgData name="Dreiseidler, Denise" userId="a57d4b75-2fd5-4c38-b752-183ed7512c5f" providerId="ADAL" clId="{38A3F883-F8CA-48C3-8DB7-59DA764A2343}" dt="2024-09-06T12:34:55.536" v="130" actId="1036"/>
          <ac:spMkLst>
            <pc:docMk/>
            <pc:sldMk cId="872696912" sldId="3079"/>
            <ac:spMk id="26" creationId="{7ADB80FC-76AD-0368-4431-C8E9F32CA68E}"/>
          </ac:spMkLst>
        </pc:spChg>
        <pc:spChg chg="mod">
          <ac:chgData name="Dreiseidler, Denise" userId="a57d4b75-2fd5-4c38-b752-183ed7512c5f" providerId="ADAL" clId="{38A3F883-F8CA-48C3-8DB7-59DA764A2343}" dt="2024-09-06T12:34:55.536" v="130" actId="1036"/>
          <ac:spMkLst>
            <pc:docMk/>
            <pc:sldMk cId="872696912" sldId="3079"/>
            <ac:spMk id="71" creationId="{4CFAB96A-FB80-7516-DA5E-8D8E28614A49}"/>
          </ac:spMkLst>
        </pc:spChg>
        <pc:spChg chg="mod">
          <ac:chgData name="Dreiseidler, Denise" userId="a57d4b75-2fd5-4c38-b752-183ed7512c5f" providerId="ADAL" clId="{38A3F883-F8CA-48C3-8DB7-59DA764A2343}" dt="2024-09-06T12:34:55.536" v="130" actId="1036"/>
          <ac:spMkLst>
            <pc:docMk/>
            <pc:sldMk cId="872696912" sldId="3079"/>
            <ac:spMk id="72" creationId="{EA17AAF6-4887-5B3B-4F36-E1FC680F8944}"/>
          </ac:spMkLst>
        </pc:spChg>
        <pc:grpChg chg="mod">
          <ac:chgData name="Dreiseidler, Denise" userId="a57d4b75-2fd5-4c38-b752-183ed7512c5f" providerId="ADAL" clId="{38A3F883-F8CA-48C3-8DB7-59DA764A2343}" dt="2024-09-06T12:34:55.536" v="130" actId="1036"/>
          <ac:grpSpMkLst>
            <pc:docMk/>
            <pc:sldMk cId="872696912" sldId="3079"/>
            <ac:grpSpMk id="9" creationId="{2743BC7C-9756-F21C-473A-1EDD14E0A443}"/>
          </ac:grpSpMkLst>
        </pc:grpChg>
        <pc:grpChg chg="mod">
          <ac:chgData name="Dreiseidler, Denise" userId="a57d4b75-2fd5-4c38-b752-183ed7512c5f" providerId="ADAL" clId="{38A3F883-F8CA-48C3-8DB7-59DA764A2343}" dt="2024-09-06T12:34:55.536" v="130" actId="1036"/>
          <ac:grpSpMkLst>
            <pc:docMk/>
            <pc:sldMk cId="872696912" sldId="3079"/>
            <ac:grpSpMk id="10" creationId="{BC606F4A-BD17-7A0F-BF56-B43AE47799B7}"/>
          </ac:grpSpMkLst>
        </pc:grpChg>
        <pc:grpChg chg="mod">
          <ac:chgData name="Dreiseidler, Denise" userId="a57d4b75-2fd5-4c38-b752-183ed7512c5f" providerId="ADAL" clId="{38A3F883-F8CA-48C3-8DB7-59DA764A2343}" dt="2024-09-06T12:34:55.536" v="130" actId="1036"/>
          <ac:grpSpMkLst>
            <pc:docMk/>
            <pc:sldMk cId="872696912" sldId="3079"/>
            <ac:grpSpMk id="12" creationId="{88694FC6-20E9-0F0A-695E-34E4BFD07669}"/>
          </ac:grpSpMkLst>
        </pc:grpChg>
        <pc:grpChg chg="mod">
          <ac:chgData name="Dreiseidler, Denise" userId="a57d4b75-2fd5-4c38-b752-183ed7512c5f" providerId="ADAL" clId="{38A3F883-F8CA-48C3-8DB7-59DA764A2343}" dt="2024-09-06T12:34:55.536" v="130" actId="1036"/>
          <ac:grpSpMkLst>
            <pc:docMk/>
            <pc:sldMk cId="872696912" sldId="3079"/>
            <ac:grpSpMk id="94" creationId="{84791AD8-BE13-E1DA-A837-C02CC9685E5C}"/>
          </ac:grpSpMkLst>
        </pc:grpChg>
        <pc:picChg chg="del">
          <ac:chgData name="Dreiseidler, Denise" userId="a57d4b75-2fd5-4c38-b752-183ed7512c5f" providerId="ADAL" clId="{38A3F883-F8CA-48C3-8DB7-59DA764A2343}" dt="2024-09-06T12:31:49.809" v="8" actId="478"/>
          <ac:picMkLst>
            <pc:docMk/>
            <pc:sldMk cId="872696912" sldId="3079"/>
            <ac:picMk id="8" creationId="{59EAB891-F255-88DD-823A-845AA2BD4AA0}"/>
          </ac:picMkLst>
        </pc:picChg>
      </pc:sldChg>
      <pc:sldChg chg="delSp modSp mod modNotesTx">
        <pc:chgData name="Dreiseidler, Denise" userId="a57d4b75-2fd5-4c38-b752-183ed7512c5f" providerId="ADAL" clId="{38A3F883-F8CA-48C3-8DB7-59DA764A2343}" dt="2024-09-06T12:35:07.806" v="156" actId="1036"/>
        <pc:sldMkLst>
          <pc:docMk/>
          <pc:sldMk cId="3404621405" sldId="3080"/>
        </pc:sldMkLst>
        <pc:spChg chg="mod">
          <ac:chgData name="Dreiseidler, Denise" userId="a57d4b75-2fd5-4c38-b752-183ed7512c5f" providerId="ADAL" clId="{38A3F883-F8CA-48C3-8DB7-59DA764A2343}" dt="2024-09-06T12:34:23.464" v="80" actId="14100"/>
          <ac:spMkLst>
            <pc:docMk/>
            <pc:sldMk cId="3404621405" sldId="3080"/>
            <ac:spMk id="2" creationId="{5159ED1C-C6EC-BA7E-0752-5CC2340A5E37}"/>
          </ac:spMkLst>
        </pc:spChg>
        <pc:spChg chg="mod">
          <ac:chgData name="Dreiseidler, Denise" userId="a57d4b75-2fd5-4c38-b752-183ed7512c5f" providerId="ADAL" clId="{38A3F883-F8CA-48C3-8DB7-59DA764A2343}" dt="2024-09-06T12:35:07.806" v="156" actId="1036"/>
          <ac:spMkLst>
            <pc:docMk/>
            <pc:sldMk cId="3404621405" sldId="3080"/>
            <ac:spMk id="26" creationId="{7ADB80FC-76AD-0368-4431-C8E9F32CA68E}"/>
          </ac:spMkLst>
        </pc:spChg>
        <pc:spChg chg="mod">
          <ac:chgData name="Dreiseidler, Denise" userId="a57d4b75-2fd5-4c38-b752-183ed7512c5f" providerId="ADAL" clId="{38A3F883-F8CA-48C3-8DB7-59DA764A2343}" dt="2024-09-06T12:35:07.806" v="156" actId="1036"/>
          <ac:spMkLst>
            <pc:docMk/>
            <pc:sldMk cId="3404621405" sldId="3080"/>
            <ac:spMk id="71" creationId="{4CFAB96A-FB80-7516-DA5E-8D8E28614A49}"/>
          </ac:spMkLst>
        </pc:spChg>
        <pc:spChg chg="mod">
          <ac:chgData name="Dreiseidler, Denise" userId="a57d4b75-2fd5-4c38-b752-183ed7512c5f" providerId="ADAL" clId="{38A3F883-F8CA-48C3-8DB7-59DA764A2343}" dt="2024-09-06T12:35:07.806" v="156" actId="1036"/>
          <ac:spMkLst>
            <pc:docMk/>
            <pc:sldMk cId="3404621405" sldId="3080"/>
            <ac:spMk id="72" creationId="{EA17AAF6-4887-5B3B-4F36-E1FC680F8944}"/>
          </ac:spMkLst>
        </pc:spChg>
        <pc:grpChg chg="mod">
          <ac:chgData name="Dreiseidler, Denise" userId="a57d4b75-2fd5-4c38-b752-183ed7512c5f" providerId="ADAL" clId="{38A3F883-F8CA-48C3-8DB7-59DA764A2343}" dt="2024-09-06T12:35:07.806" v="156" actId="1036"/>
          <ac:grpSpMkLst>
            <pc:docMk/>
            <pc:sldMk cId="3404621405" sldId="3080"/>
            <ac:grpSpMk id="9" creationId="{2743BC7C-9756-F21C-473A-1EDD14E0A443}"/>
          </ac:grpSpMkLst>
        </pc:grpChg>
        <pc:grpChg chg="mod">
          <ac:chgData name="Dreiseidler, Denise" userId="a57d4b75-2fd5-4c38-b752-183ed7512c5f" providerId="ADAL" clId="{38A3F883-F8CA-48C3-8DB7-59DA764A2343}" dt="2024-09-06T12:35:07.806" v="156" actId="1036"/>
          <ac:grpSpMkLst>
            <pc:docMk/>
            <pc:sldMk cId="3404621405" sldId="3080"/>
            <ac:grpSpMk id="12" creationId="{88694FC6-20E9-0F0A-695E-34E4BFD07669}"/>
          </ac:grpSpMkLst>
        </pc:grpChg>
        <pc:picChg chg="del">
          <ac:chgData name="Dreiseidler, Denise" userId="a57d4b75-2fd5-4c38-b752-183ed7512c5f" providerId="ADAL" clId="{38A3F883-F8CA-48C3-8DB7-59DA764A2343}" dt="2024-09-06T12:32:08.722" v="12" actId="478"/>
          <ac:picMkLst>
            <pc:docMk/>
            <pc:sldMk cId="3404621405" sldId="3080"/>
            <ac:picMk id="8" creationId="{59EAB891-F255-88DD-823A-845AA2BD4AA0}"/>
          </ac:picMkLst>
        </pc:picChg>
      </pc:sldChg>
      <pc:sldMasterChg chg="modSldLayout">
        <pc:chgData name="Dreiseidler, Denise" userId="a57d4b75-2fd5-4c38-b752-183ed7512c5f" providerId="ADAL" clId="{38A3F883-F8CA-48C3-8DB7-59DA764A2343}" dt="2024-09-06T12:32:56.767" v="28" actId="478"/>
        <pc:sldMasterMkLst>
          <pc:docMk/>
          <pc:sldMasterMk cId="2936477346" sldId="2147483648"/>
        </pc:sldMasterMkLst>
        <pc:sldLayoutChg chg="delSp mod">
          <pc:chgData name="Dreiseidler, Denise" userId="a57d4b75-2fd5-4c38-b752-183ed7512c5f" providerId="ADAL" clId="{38A3F883-F8CA-48C3-8DB7-59DA764A2343}" dt="2024-09-06T12:32:56.767" v="28" actId="478"/>
          <pc:sldLayoutMkLst>
            <pc:docMk/>
            <pc:sldMasterMk cId="2936477346" sldId="2147483648"/>
            <pc:sldLayoutMk cId="359317164" sldId="2147483650"/>
          </pc:sldLayoutMkLst>
          <pc:picChg chg="del">
            <ac:chgData name="Dreiseidler, Denise" userId="a57d4b75-2fd5-4c38-b752-183ed7512c5f" providerId="ADAL" clId="{38A3F883-F8CA-48C3-8DB7-59DA764A2343}" dt="2024-09-06T12:32:56.767" v="28" actId="478"/>
            <ac:picMkLst>
              <pc:docMk/>
              <pc:sldMasterMk cId="2936477346" sldId="2147483648"/>
              <pc:sldLayoutMk cId="359317164" sldId="2147483650"/>
              <ac:picMk id="8" creationId="{059013A0-9540-B77E-5C8B-135A1EAC39D8}"/>
            </ac:picMkLst>
          </pc:picChg>
        </pc:sldLayoutChg>
        <pc:sldLayoutChg chg="delSp mod">
          <pc:chgData name="Dreiseidler, Denise" userId="a57d4b75-2fd5-4c38-b752-183ed7512c5f" providerId="ADAL" clId="{38A3F883-F8CA-48C3-8DB7-59DA764A2343}" dt="2024-09-06T12:31:59.415" v="10" actId="478"/>
          <pc:sldLayoutMkLst>
            <pc:docMk/>
            <pc:sldMasterMk cId="2936477346" sldId="2147483648"/>
            <pc:sldLayoutMk cId="1329914345" sldId="2147483654"/>
          </pc:sldLayoutMkLst>
          <pc:picChg chg="del">
            <ac:chgData name="Dreiseidler, Denise" userId="a57d4b75-2fd5-4c38-b752-183ed7512c5f" providerId="ADAL" clId="{38A3F883-F8CA-48C3-8DB7-59DA764A2343}" dt="2024-09-06T12:31:59.415" v="10" actId="478"/>
            <ac:picMkLst>
              <pc:docMk/>
              <pc:sldMasterMk cId="2936477346" sldId="2147483648"/>
              <pc:sldLayoutMk cId="1329914345" sldId="2147483654"/>
              <ac:picMk id="6" creationId="{DBD71F6C-2F63-0DCF-BED2-E7AFF5AF5A90}"/>
            </ac:picMkLst>
          </pc:picChg>
        </pc:sldLayoutChg>
        <pc:sldLayoutChg chg="delSp mod">
          <pc:chgData name="Dreiseidler, Denise" userId="a57d4b75-2fd5-4c38-b752-183ed7512c5f" providerId="ADAL" clId="{38A3F883-F8CA-48C3-8DB7-59DA764A2343}" dt="2024-09-06T12:32:19.542" v="15" actId="478"/>
          <pc:sldLayoutMkLst>
            <pc:docMk/>
            <pc:sldMasterMk cId="2936477346" sldId="2147483648"/>
            <pc:sldLayoutMk cId="3655466171" sldId="2147483692"/>
          </pc:sldLayoutMkLst>
          <pc:picChg chg="del">
            <ac:chgData name="Dreiseidler, Denise" userId="a57d4b75-2fd5-4c38-b752-183ed7512c5f" providerId="ADAL" clId="{38A3F883-F8CA-48C3-8DB7-59DA764A2343}" dt="2024-09-06T12:32:19.542" v="15" actId="478"/>
            <ac:picMkLst>
              <pc:docMk/>
              <pc:sldMasterMk cId="2936477346" sldId="2147483648"/>
              <pc:sldLayoutMk cId="3655466171" sldId="2147483692"/>
              <ac:picMk id="9" creationId="{11893FA3-7766-305B-C9E2-BA18D1C2FB5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7-4D55-8593-73D534BB361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7-4D55-8593-73D534BB3617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77-4D55-8593-73D534BB3617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94.1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77-4D55-8593-73D534BB3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8-45AB-9124-2C7B3F28F00B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8-45AB-9124-2C7B3F28F00B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5AB-9124-2C7B3F28F00B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71.3</c:v>
                </c:pt>
                <c:pt idx="1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58-45AB-9124-2C7B3F28F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6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Kontinuitätskohorte (N = 135)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 Wochen</c:v>
                </c:pt>
                <c:pt idx="1">
                  <c:v>16 Wochen</c:v>
                </c:pt>
                <c:pt idx="2">
                  <c:v>12 Wochen</c:v>
                </c:pt>
                <c:pt idx="3">
                  <c:v>8 Wochen</c:v>
                </c:pt>
                <c:pt idx="4">
                  <c:v>4 Wochen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37.700000000000003</c:v>
                </c:pt>
                <c:pt idx="1">
                  <c:v>22.3</c:v>
                </c:pt>
                <c:pt idx="2">
                  <c:v>16.2</c:v>
                </c:pt>
                <c:pt idx="3">
                  <c:v>17.7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8-408A-A4B1-A5A0EC7DCA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Switch-Kohorte (N = 113)</c:v>
                </c:pt>
              </c:strCache>
            </c:strRef>
          </c:tx>
          <c:spPr>
            <a:pattFill prst="dkUpDiag">
              <a:fgClr>
                <a:srgbClr val="006986"/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rgbClr val="B6B7B7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AF-4D09-A490-64CB894AF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 Wochen</c:v>
                </c:pt>
                <c:pt idx="1">
                  <c:v>16 Wochen</c:v>
                </c:pt>
                <c:pt idx="2">
                  <c:v>12 Wochen</c:v>
                </c:pt>
                <c:pt idx="3">
                  <c:v>8 Wochen</c:v>
                </c:pt>
                <c:pt idx="4">
                  <c:v>4 Wochen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17.8</c:v>
                </c:pt>
                <c:pt idx="1">
                  <c:v>28</c:v>
                </c:pt>
                <c:pt idx="2">
                  <c:v>24.3</c:v>
                </c:pt>
                <c:pt idx="3">
                  <c:v>24.3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6-4017-8B9E-4544E9A2C8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6200128"/>
        <c:axId val="1896187168"/>
      </c:barChart>
      <c:catAx>
        <c:axId val="18962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6187168"/>
        <c:crosses val="autoZero"/>
        <c:auto val="1"/>
        <c:lblAlgn val="ctr"/>
        <c:lblOffset val="100"/>
        <c:noMultiLvlLbl val="0"/>
      </c:catAx>
      <c:valAx>
        <c:axId val="1896187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Anteil</a:t>
                </a:r>
                <a:r>
                  <a:rPr lang="en-US" dirty="0"/>
                  <a:t> </a:t>
                </a:r>
                <a:r>
                  <a:rPr lang="en-US" dirty="0" err="1"/>
                  <a:t>Patienten</a:t>
                </a:r>
                <a:r>
                  <a:rPr lang="en-US" dirty="0"/>
                  <a:t> [%]</a:t>
                </a:r>
              </a:p>
            </c:rich>
          </c:tx>
          <c:layout>
            <c:manualLayout>
              <c:xMode val="edge"/>
              <c:yMode val="edge"/>
              <c:x val="2.8416407320335027E-3"/>
              <c:y val="0.12162162509078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62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1636669891625E-2"/>
          <c:y val="5.6628484900291862E-2"/>
          <c:w val="0.90191196211391211"/>
          <c:h val="0.7337167792173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Kontinuitätskohorte (N = 135)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≥ –8 Wochen</c:v>
                </c:pt>
                <c:pt idx="1">
                  <c:v>–4 Wochen</c:v>
                </c:pt>
                <c:pt idx="2">
                  <c:v>0 Wochen</c:v>
                </c:pt>
                <c:pt idx="3">
                  <c:v>4 Wochen</c:v>
                </c:pt>
                <c:pt idx="4">
                  <c:v>≥ 8 Wochen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6.2</c:v>
                </c:pt>
                <c:pt idx="2">
                  <c:v>31.5</c:v>
                </c:pt>
                <c:pt idx="3">
                  <c:v>37.700000000000003</c:v>
                </c:pt>
                <c:pt idx="4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8-408A-A4B1-A5A0EC7DCA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Switch-Kohorte (N = 113)</c:v>
                </c:pt>
              </c:strCache>
            </c:strRef>
          </c:tx>
          <c:spPr>
            <a:pattFill prst="dkUpDiag">
              <a:fgClr>
                <a:srgbClr val="006986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15-4A5F-B905-2D4B9B5A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≥ –8 Wochen</c:v>
                </c:pt>
                <c:pt idx="1">
                  <c:v>–4 Wochen</c:v>
                </c:pt>
                <c:pt idx="2">
                  <c:v>0 Wochen</c:v>
                </c:pt>
                <c:pt idx="3">
                  <c:v>4 Wochen</c:v>
                </c:pt>
                <c:pt idx="4">
                  <c:v>≥ 8 Wochen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1.9</c:v>
                </c:pt>
                <c:pt idx="1">
                  <c:v>6.5</c:v>
                </c:pt>
                <c:pt idx="2">
                  <c:v>29</c:v>
                </c:pt>
                <c:pt idx="3">
                  <c:v>26.2</c:v>
                </c:pt>
                <c:pt idx="4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6-4017-8B9E-4544E9A2C8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6200128"/>
        <c:axId val="1896187168"/>
      </c:barChart>
      <c:catAx>
        <c:axId val="1896200128"/>
        <c:scaling>
          <c:orientation val="minMax"/>
        </c:scaling>
        <c:delete val="0"/>
        <c:axPos val="b"/>
        <c:numFmt formatCode="0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6187168"/>
        <c:crosses val="autoZero"/>
        <c:auto val="0"/>
        <c:lblAlgn val="ctr"/>
        <c:lblOffset val="100"/>
        <c:noMultiLvlLbl val="0"/>
      </c:catAx>
      <c:valAx>
        <c:axId val="1896187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Anteil</a:t>
                </a:r>
                <a:r>
                  <a:rPr lang="en-US" dirty="0"/>
                  <a:t> </a:t>
                </a:r>
                <a:r>
                  <a:rPr lang="en-US" dirty="0" err="1"/>
                  <a:t>Patienten</a:t>
                </a:r>
                <a:r>
                  <a:rPr lang="en-US" dirty="0"/>
                  <a:t> [%]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7.39912633267731E-3"/>
              <c:y val="7.40922899657800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962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5-4069-94CA-F8DDA6B749AA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5-4069-94CA-F8DDA6B749AA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E5-4069-94CA-F8DDA6B749AA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80.2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5-4069-94CA-F8DDA6B74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B-4017-854F-1DBDF827852C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B-4017-854F-1DBDF827852C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B-4017-854F-1DBDF827852C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79.3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0B-4017-854F-1DBDF827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9E-4A60-8ED8-5E9410E0A096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E-4A60-8ED8-5E9410E0A096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9E-4A60-8ED8-5E9410E0A096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75.099999999999994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9E-4A60-8ED8-5E9410E0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1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8-45AB-9124-2C7B3F28F00B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8-45AB-9124-2C7B3F28F00B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5AB-9124-2C7B3F28F00B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71.3</c:v>
                </c:pt>
                <c:pt idx="1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58-45AB-9124-2C7B3F28F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6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7-4D55-8593-73D534BB361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7-4D55-8593-73D534BB3617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77-4D55-8593-73D534BB3617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94.1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77-4D55-8593-73D534BB3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5-4069-94CA-F8DDA6B749AA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5-4069-94CA-F8DDA6B749AA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E5-4069-94CA-F8DDA6B749AA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80.2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5-4069-94CA-F8DDA6B74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B-4017-854F-1DBDF827852C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B-4017-854F-1DBDF827852C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B-4017-854F-1DBDF827852C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79.3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0B-4017-854F-1DBDF827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9E-4A60-8ED8-5E9410E0A096}"/>
              </c:ext>
            </c:extLst>
          </c:dPt>
          <c:dPt>
            <c:idx val="1"/>
            <c:bubble3D val="0"/>
            <c:spPr>
              <a:gradFill>
                <a:gsLst>
                  <a:gs pos="18000">
                    <a:srgbClr val="002068"/>
                  </a:gs>
                  <a:gs pos="100000">
                    <a:srgbClr val="61BFDC"/>
                  </a:gs>
                </a:gsLst>
                <a:lin ang="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E-4A60-8ED8-5E9410E0A096}"/>
              </c:ext>
            </c:extLst>
          </c:dPt>
          <c:dPt>
            <c:idx val="2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9E-4A60-8ED8-5E9410E0A096}"/>
              </c:ext>
            </c:extLst>
          </c:dPt>
          <c:cat>
            <c:strRef>
              <c:f>Sheet1!$A$3:$A$5</c:f>
              <c:strCache>
                <c:ptCount val="2"/>
                <c:pt idx="0">
                  <c:v>Other</c:v>
                </c:pt>
                <c:pt idx="1">
                  <c:v>Brolu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75.099999999999994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9E-4A60-8ED8-5E9410E0A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1"/>
        <c:holeSize val="6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8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1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de-DE" sz="18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4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7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6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4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8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9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0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2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8D85-3AAF-B822-7DFA-05E9E81C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200-3709-4C17-209D-573B4719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28B8A-B13C-F5A0-BA71-F6A62D77E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chart" Target="../charts/chart6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593C06E-1F4D-CB19-79C4-A49A9EF79D73}"/>
              </a:ext>
            </a:extLst>
          </p:cNvPr>
          <p:cNvSpPr txBox="1"/>
          <p:nvPr/>
        </p:nvSpPr>
        <p:spPr>
          <a:xfrm>
            <a:off x="894677" y="1462210"/>
            <a:ext cx="104026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400" b="1" i="0" u="none" strike="noStrike" baseline="0" dirty="0">
                <a:latin typeface="Arial-BoldMT"/>
              </a:rPr>
              <a:t>Disclaimer</a:t>
            </a:r>
          </a:p>
          <a:p>
            <a:pPr algn="l"/>
            <a:endParaRPr lang="de-DE" sz="2400" b="1" dirty="0">
              <a:latin typeface="Arial-BoldMT"/>
            </a:endParaRPr>
          </a:p>
          <a:p>
            <a:pPr algn="l"/>
            <a:endParaRPr lang="de-DE" sz="2400" b="1" i="0" u="none" strike="noStrike" baseline="0" dirty="0">
              <a:latin typeface="Arial-BoldMT"/>
            </a:endParaRPr>
          </a:p>
          <a:p>
            <a:pPr algn="l"/>
            <a:r>
              <a:rPr lang="de-DE" sz="1800" b="0" i="0" u="none" strike="noStrike" baseline="0" dirty="0">
                <a:latin typeface="ArialMT"/>
              </a:rPr>
              <a:t>Dieses Material wird Ihnen zur Beantwortung Ihrer konkreten Anfrage zur Verfügung gestellt.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Bitte beachten Sie, dass die Inhalte der wissenschaftlichen Information dienen, keine Werbezwecke verfolgen und möglicherweise Wirkstoffe betreffen können, die sich noch in der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klinischen Entwicklung befinden.</a:t>
            </a:r>
          </a:p>
          <a:p>
            <a:pPr algn="l"/>
            <a:r>
              <a:rPr lang="de-DE" sz="1800" b="0" i="0" u="none" strike="noStrike" baseline="0" dirty="0">
                <a:latin typeface="ArialMT"/>
              </a:rPr>
              <a:t>Wenn Sie diese Unterlagen nutzen, liegt die korrekte Darstellung der Daten in Ihrer Verantwortung.</a:t>
            </a:r>
          </a:p>
          <a:p>
            <a:pPr algn="l"/>
            <a:endParaRPr lang="de-DE" dirty="0">
              <a:latin typeface="ArialMT"/>
            </a:endParaRPr>
          </a:p>
          <a:p>
            <a:pPr algn="l"/>
            <a:endParaRPr lang="de-DE" sz="1800" b="0" i="0" u="none" strike="noStrike" baseline="0" dirty="0">
              <a:latin typeface="ArialMT"/>
            </a:endParaRPr>
          </a:p>
          <a:p>
            <a:pPr algn="l"/>
            <a:r>
              <a:rPr lang="de-DE" sz="1800" b="0" i="0" u="none" strike="noStrike" baseline="0" dirty="0">
                <a:latin typeface="ArialMT"/>
              </a:rPr>
              <a:t>Stand der Information: August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13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3DAD-DEA1-4535-48C6-7203CC4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146E78-1913-FC3E-B0E1-A9254425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05164"/>
            <a:ext cx="11168062" cy="1065278"/>
          </a:xfrm>
        </p:spPr>
        <p:txBody>
          <a:bodyPr/>
          <a:lstStyle/>
          <a:p>
            <a:r>
              <a:rPr lang="de-DE" sz="2800" dirty="0"/>
              <a:t>Keine neuen Sicherheitssignale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3D359FD-B344-857B-42B0-ECAB1DF2D6CE}"/>
              </a:ext>
            </a:extLst>
          </p:cNvPr>
          <p:cNvSpPr txBox="1"/>
          <p:nvPr/>
        </p:nvSpPr>
        <p:spPr>
          <a:xfrm>
            <a:off x="925415" y="5159782"/>
            <a:ext cx="8009864" cy="584775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600" dirty="0"/>
              <a:t>Das Sicherheitsprofil von Brolucizumab in der Erweiterungsstudie entsprach dem beobachteten Profil der </a:t>
            </a:r>
            <a:r>
              <a:rPr lang="de-DE" sz="1600" i="1" dirty="0"/>
              <a:t>TALON</a:t>
            </a:r>
            <a:r>
              <a:rPr lang="de-DE" sz="1600" dirty="0"/>
              <a:t> </a:t>
            </a:r>
            <a:r>
              <a:rPr lang="de-DE" sz="1600" i="1" dirty="0"/>
              <a:t>Core Study</a:t>
            </a:r>
            <a:r>
              <a:rPr lang="de-DE" sz="1600" dirty="0"/>
              <a:t>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74C05F2-A275-AFDB-E657-DF95DD3153F0}"/>
              </a:ext>
            </a:extLst>
          </p:cNvPr>
          <p:cNvSpPr/>
          <p:nvPr/>
        </p:nvSpPr>
        <p:spPr>
          <a:xfrm>
            <a:off x="551975" y="4961371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B5D9967-C8B5-B4C2-5113-A8624413C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40" y="5162347"/>
            <a:ext cx="560147" cy="560147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47A29DB-70A7-888D-4FD7-68747647D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44601"/>
              </p:ext>
            </p:extLst>
          </p:nvPr>
        </p:nvGraphicFramePr>
        <p:xfrm>
          <a:off x="846706" y="1324859"/>
          <a:ext cx="8088573" cy="33211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66126">
                  <a:extLst>
                    <a:ext uri="{9D8B030D-6E8A-4147-A177-3AD203B41FA5}">
                      <a16:colId xmlns:a16="http://schemas.microsoft.com/office/drawing/2014/main" val="2951592406"/>
                    </a:ext>
                  </a:extLst>
                </a:gridCol>
                <a:gridCol w="2522447">
                  <a:extLst>
                    <a:ext uri="{9D8B030D-6E8A-4147-A177-3AD203B41FA5}">
                      <a16:colId xmlns:a16="http://schemas.microsoft.com/office/drawing/2014/main" val="3553066166"/>
                    </a:ext>
                  </a:extLst>
                </a:gridCol>
              </a:tblGrid>
              <a:tr h="645680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7724" marR="17724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Brolucizumab (N = 248)</a:t>
                      </a:r>
                      <a:endParaRPr lang="en-GB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B0400000000000000" pitchFamily="18" charset="-128"/>
                          <a:cs typeface="+mn-cs"/>
                        </a:rPr>
                        <a:t>n (%)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76291"/>
                  </a:ext>
                </a:extLst>
              </a:tr>
              <a:tr h="347517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1" dirty="0" err="1">
                          <a:effectLst/>
                          <a:latin typeface="+mn-lt"/>
                        </a:rPr>
                        <a:t>Anzahl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der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Patienten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mit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mindestens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einer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Nebenwirkung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von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besonderem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Interesse (AESI)</a:t>
                      </a:r>
                      <a:endParaRPr lang="en-GB" sz="1400" b="1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7EB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7 (2,8)</a:t>
                      </a:r>
                      <a:endParaRPr lang="en-GB" sz="1400" b="1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46942641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1" dirty="0" err="1">
                          <a:effectLst/>
                          <a:latin typeface="+mn-lt"/>
                        </a:rPr>
                        <a:t>Intraokulare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Entzündung</a:t>
                      </a:r>
                      <a:endParaRPr lang="en-GB" sz="1400" b="1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(2,0)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830365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Uveitis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(0,8)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72152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Vorderkammerentzündung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36697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Augenentzündung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35101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Retinale</a:t>
                      </a:r>
                      <a:r>
                        <a:rPr lang="en-GB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okklusive</a:t>
                      </a:r>
                      <a:r>
                        <a:rPr lang="en-GB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Vaskulitis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52602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Vitritis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82800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1" dirty="0" err="1">
                          <a:effectLst/>
                          <a:latin typeface="+mn-lt"/>
                        </a:rPr>
                        <a:t>Retinaler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+mn-lt"/>
                        </a:rPr>
                        <a:t>Gefäßverschluss</a:t>
                      </a:r>
                      <a:endParaRPr lang="en-GB" sz="1400" b="1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B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(0,8)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30786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Verschluss</a:t>
                      </a:r>
                      <a:r>
                        <a:rPr lang="en-GB" sz="1400" b="0" dirty="0">
                          <a:effectLst/>
                          <a:latin typeface="+mn-lt"/>
                        </a:rPr>
                        <a:t> der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Netzhautarterie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B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3441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marL="457200" indent="-391160">
                        <a:lnSpc>
                          <a:spcPct val="100000"/>
                        </a:lnSpc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   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Retinaler</a:t>
                      </a:r>
                      <a:r>
                        <a:rPr lang="en-GB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dirty="0" err="1">
                          <a:effectLst/>
                          <a:latin typeface="+mn-lt"/>
                        </a:rPr>
                        <a:t>Venenverschluss</a:t>
                      </a:r>
                      <a:endParaRPr lang="en-GB" sz="1400" b="0" dirty="0">
                        <a:effectLst/>
                        <a:latin typeface="+mn-lt"/>
                        <a:ea typeface="Yu Mincho" panose="020B0400000000000000" pitchFamily="18" charset="-128"/>
                      </a:endParaRPr>
                    </a:p>
                  </a:txBody>
                  <a:tcPr marL="11686" marR="11686" marT="2921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B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(0,4)</a:t>
                      </a:r>
                    </a:p>
                  </a:txBody>
                  <a:tcPr marL="11686" marR="11686" marT="2921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6596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A9B0F09-A2E8-9E5A-52B2-99A6006CE880}"/>
              </a:ext>
            </a:extLst>
          </p:cNvPr>
          <p:cNvSpPr txBox="1"/>
          <p:nvPr/>
        </p:nvSpPr>
        <p:spPr>
          <a:xfrm>
            <a:off x="731540" y="6126478"/>
            <a:ext cx="996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AESI, adverse event of special interest.</a:t>
            </a:r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NCT04597632. https://clinicaltrials.gov/study/NCT04597632;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59931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9DF18C6-E704-53BB-9F0E-2F642E2A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Fazit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A8EEF-379F-A2A0-6EDE-15292826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C5054-188A-57FE-9E3B-9E3FD797DBC7}"/>
              </a:ext>
            </a:extLst>
          </p:cNvPr>
          <p:cNvSpPr txBox="1"/>
          <p:nvPr/>
        </p:nvSpPr>
        <p:spPr>
          <a:xfrm>
            <a:off x="544820" y="6055540"/>
            <a:ext cx="11102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 altersbedingte Makuladegeneration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9091492-D754-C684-D277-6C67A826B1C7}"/>
              </a:ext>
            </a:extLst>
          </p:cNvPr>
          <p:cNvGrpSpPr/>
          <p:nvPr/>
        </p:nvGrpSpPr>
        <p:grpSpPr>
          <a:xfrm>
            <a:off x="-3976195" y="2501110"/>
            <a:ext cx="4831065" cy="540000"/>
            <a:chOff x="-3794957" y="2703751"/>
            <a:chExt cx="4831065" cy="540000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9FEC9CC9-A9DA-FFE8-2B73-D15F1F1BDB5E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653CB3C9-13D5-AC09-91FC-5F003C3F08E5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CA507A6-2163-01B7-FB4F-39C5EDC8ADF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90878CE-7174-9923-A8CD-2065D91E6E53}"/>
              </a:ext>
            </a:extLst>
          </p:cNvPr>
          <p:cNvGrpSpPr/>
          <p:nvPr/>
        </p:nvGrpSpPr>
        <p:grpSpPr>
          <a:xfrm>
            <a:off x="-3976195" y="1070332"/>
            <a:ext cx="4831065" cy="540000"/>
            <a:chOff x="-3794957" y="2703751"/>
            <a:chExt cx="4831065" cy="540000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1E0EFF7-2366-E55E-C384-45C7777C2E52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930A97B-6576-FBE1-86A8-6D74594014D6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FE9C48F7-EF16-78BC-270A-EAE91F096DDE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4BB32A0B-0C1F-2228-45FF-4A5137526F60}"/>
              </a:ext>
            </a:extLst>
          </p:cNvPr>
          <p:cNvSpPr txBox="1"/>
          <p:nvPr/>
        </p:nvSpPr>
        <p:spPr>
          <a:xfrm>
            <a:off x="854869" y="927543"/>
            <a:ext cx="7984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Brolucizumab ermöglicht längere Behandlungsintervalle bei Patienten mit nAMD.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516C7BA-D528-DA52-F0BD-926F6C0AAF2A}"/>
              </a:ext>
            </a:extLst>
          </p:cNvPr>
          <p:cNvSpPr txBox="1"/>
          <p:nvPr/>
        </p:nvSpPr>
        <p:spPr>
          <a:xfrm>
            <a:off x="854869" y="1969544"/>
            <a:ext cx="7984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Visuelle und anatomische Verbesserungen aus der TALON </a:t>
            </a:r>
            <a:r>
              <a:rPr lang="de-DE" sz="2400" i="1" dirty="0"/>
              <a:t>Core Study </a:t>
            </a:r>
            <a:r>
              <a:rPr lang="de-DE" sz="2400" dirty="0"/>
              <a:t>blieben ebenfalls in der Erweiterungsstudie unter verlängerten Behandlungsintervallen bestehen.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3E548D04-F9A9-8419-4C69-5369051950CA}"/>
              </a:ext>
            </a:extLst>
          </p:cNvPr>
          <p:cNvSpPr/>
          <p:nvPr/>
        </p:nvSpPr>
        <p:spPr>
          <a:xfrm>
            <a:off x="-1" y="3987677"/>
            <a:ext cx="9099165" cy="1219191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ctr"/>
          <a:lstStyle/>
          <a:p>
            <a:r>
              <a:rPr lang="de-DE" sz="2200" b="1" dirty="0">
                <a:solidFill>
                  <a:srgbClr val="002068"/>
                </a:solidFill>
              </a:rPr>
              <a:t>Die TALON-Erweiterungsstudie hat gezeigt, dass Brolucizumab die Behandlungsflexibilität verbessern und die Therapiebelastung bei nAMD reduzieren kann.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CC36CB9B-9190-8906-05D9-80D65C296A0D}"/>
              </a:ext>
            </a:extLst>
          </p:cNvPr>
          <p:cNvSpPr/>
          <p:nvPr/>
        </p:nvSpPr>
        <p:spPr>
          <a:xfrm>
            <a:off x="1" y="3987188"/>
            <a:ext cx="1051041" cy="1220715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D57F645-60B2-89EC-8339-4C7A66006EC6}"/>
              </a:ext>
            </a:extLst>
          </p:cNvPr>
          <p:cNvSpPr/>
          <p:nvPr/>
        </p:nvSpPr>
        <p:spPr>
          <a:xfrm>
            <a:off x="-15787" y="3987188"/>
            <a:ext cx="634971" cy="1220715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A892D4B-3DBC-CD94-1B62-65CE27BA9854}"/>
              </a:ext>
            </a:extLst>
          </p:cNvPr>
          <p:cNvSpPr/>
          <p:nvPr/>
        </p:nvSpPr>
        <p:spPr>
          <a:xfrm>
            <a:off x="4656" y="3987188"/>
            <a:ext cx="839901" cy="1220715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23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8E4AC5D8-9ACC-CE3C-F6E7-61F1C11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2194559"/>
            <a:ext cx="10270427" cy="2079995"/>
          </a:xfrm>
        </p:spPr>
        <p:txBody>
          <a:bodyPr/>
          <a:lstStyle/>
          <a:p>
            <a:r>
              <a:rPr lang="en-US" sz="2600" b="0" i="0" u="none" strike="noStrike" baseline="0" dirty="0"/>
              <a:t>An extension </a:t>
            </a:r>
            <a:r>
              <a:rPr lang="en-US" sz="2600" b="0" dirty="0"/>
              <a:t>s</a:t>
            </a:r>
            <a:r>
              <a:rPr lang="en-US" sz="2600" b="0" i="0" u="none" strike="noStrike" baseline="0" dirty="0"/>
              <a:t>tudy </a:t>
            </a:r>
            <a:r>
              <a:rPr lang="en-US" sz="2600" b="0" dirty="0"/>
              <a:t>a</a:t>
            </a:r>
            <a:r>
              <a:rPr lang="en-US" sz="2600" b="0" i="0" u="none" strike="noStrike" baseline="0" dirty="0"/>
              <a:t>ssessing the efficacy and safety of brolucizumab in a treat-t</a:t>
            </a:r>
            <a:r>
              <a:rPr lang="en-US" sz="2600" b="0" dirty="0"/>
              <a:t>o</a:t>
            </a:r>
            <a:r>
              <a:rPr lang="en-US" sz="2600" b="0" i="0" u="none" strike="noStrike" baseline="0" dirty="0"/>
              <a:t>-c</a:t>
            </a:r>
            <a:r>
              <a:rPr lang="en-US" sz="2600" b="0" dirty="0"/>
              <a:t>ontrol</a:t>
            </a:r>
            <a:r>
              <a:rPr lang="en-US" sz="2600" b="0" i="0" u="none" strike="noStrike" baseline="0" dirty="0"/>
              <a:t> </a:t>
            </a:r>
            <a:r>
              <a:rPr lang="en-US" sz="2600" b="0" dirty="0"/>
              <a:t>r</a:t>
            </a:r>
            <a:r>
              <a:rPr lang="en-US" sz="2600" b="0" i="0" u="none" strike="noStrike" baseline="0" dirty="0"/>
              <a:t>egimen in patients </a:t>
            </a:r>
            <a:r>
              <a:rPr lang="en-US" sz="2600" b="0" dirty="0"/>
              <a:t>w</a:t>
            </a:r>
            <a:r>
              <a:rPr lang="en-US" sz="2600" b="0" i="0" u="none" strike="noStrike" baseline="0" dirty="0"/>
              <a:t>ith </a:t>
            </a:r>
            <a:r>
              <a:rPr lang="en-US" sz="2600" b="0" dirty="0"/>
              <a:t>n</a:t>
            </a:r>
            <a:r>
              <a:rPr lang="en-US" sz="2600" b="0" i="0" u="none" strike="noStrike" baseline="0" dirty="0"/>
              <a:t>eovascular </a:t>
            </a:r>
            <a:r>
              <a:rPr lang="en-US" sz="2600" b="0" dirty="0"/>
              <a:t>a</a:t>
            </a:r>
            <a:r>
              <a:rPr lang="en-US" sz="2600" b="0" i="0" u="none" strike="noStrike" baseline="0" dirty="0"/>
              <a:t>ge-related </a:t>
            </a:r>
            <a:r>
              <a:rPr lang="en-US" sz="2600" b="0" dirty="0"/>
              <a:t>m</a:t>
            </a:r>
            <a:r>
              <a:rPr lang="en-US" sz="2600" b="0" i="0" u="none" strike="noStrike" baseline="0" dirty="0"/>
              <a:t>acular </a:t>
            </a:r>
            <a:r>
              <a:rPr lang="en-US" sz="2600" b="0" dirty="0"/>
              <a:t>d</a:t>
            </a:r>
            <a:r>
              <a:rPr lang="en-US" sz="2600" b="0" i="0" u="none" strike="noStrike" baseline="0" dirty="0"/>
              <a:t>egeneration </a:t>
            </a:r>
            <a:r>
              <a:rPr lang="en-US" sz="2600" b="0" dirty="0"/>
              <a:t>w</a:t>
            </a:r>
            <a:r>
              <a:rPr lang="en-US" sz="2600" b="0" i="0" u="none" strike="noStrike" baseline="0" dirty="0"/>
              <a:t>ho </a:t>
            </a:r>
            <a:r>
              <a:rPr lang="en-US" sz="2600" b="0" dirty="0"/>
              <a:t>h</a:t>
            </a:r>
            <a:r>
              <a:rPr lang="en-US" sz="2600" b="0" i="0" u="none" strike="noStrike" baseline="0" dirty="0"/>
              <a:t>ave </a:t>
            </a:r>
            <a:r>
              <a:rPr lang="en-US" sz="2600" b="0" dirty="0"/>
              <a:t>c</a:t>
            </a:r>
            <a:r>
              <a:rPr lang="en-US" sz="2600" b="0" i="0" u="none" strike="noStrike" baseline="0" dirty="0"/>
              <a:t>ompleted the CRTH258A2303 (TALON) </a:t>
            </a:r>
            <a:r>
              <a:rPr lang="en-US" sz="2600" b="0" dirty="0"/>
              <a:t>s</a:t>
            </a:r>
            <a:r>
              <a:rPr lang="en-US" sz="2600" b="0" i="0" u="none" strike="noStrike" baseline="0" dirty="0"/>
              <a:t>tudy </a:t>
            </a:r>
            <a:br>
              <a:rPr lang="en-US" sz="2600" b="0" i="0" u="none" strike="noStrike" baseline="0" dirty="0"/>
            </a:br>
            <a:r>
              <a:rPr lang="en-US" sz="2600" b="0" i="0" u="none" strike="noStrike" baseline="0" dirty="0"/>
              <a:t>(TALON Ext)</a:t>
            </a:r>
            <a:endParaRPr lang="de-DE" sz="2600" dirty="0"/>
          </a:p>
        </p:txBody>
      </p:sp>
      <p:sp>
        <p:nvSpPr>
          <p:cNvPr id="9" name="Untertitel 3">
            <a:extLst>
              <a:ext uri="{FF2B5EF4-FFF2-40B4-BE49-F238E27FC236}">
                <a16:creationId xmlns:a16="http://schemas.microsoft.com/office/drawing/2014/main" id="{B90BD6E6-4733-F7E0-6B10-D9BD6087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4868798"/>
            <a:ext cx="9733979" cy="1571626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AdvTTdd0b0455.B"/>
              </a:rPr>
              <a:t>ClinicalTrials.gov. NCT04597632. </a:t>
            </a:r>
          </a:p>
          <a:p>
            <a:pPr defTabSz="1950690"/>
            <a:br>
              <a:rPr lang="en-US" sz="1800" b="0" i="0" u="none" strike="noStrike" baseline="0" dirty="0">
                <a:latin typeface="AdvTTdd0b0455.B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https://clinicaltrials.gov/study/NCT04597632; </a:t>
            </a:r>
          </a:p>
          <a:p>
            <a:pPr defTabSz="1950690"/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26.06.2024.</a:t>
            </a:r>
            <a:endParaRPr lang="de-DE" sz="800" kern="0" dirty="0"/>
          </a:p>
          <a:p>
            <a:pPr algn="l"/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6889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6"/>
    </mc:Choice>
    <mc:Fallback xmlns="">
      <p:transition spd="slow" advTm="31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43E0B8-0D7D-CC2C-BFEF-04FC26B2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467188" cy="1065278"/>
          </a:xfrm>
        </p:spPr>
        <p:txBody>
          <a:bodyPr/>
          <a:lstStyle/>
          <a:p>
            <a:r>
              <a:rPr lang="de-DE" sz="2800" spc="-40" dirty="0"/>
              <a:t>Studiendesign: Beispiel für ein Therapieschema ohne </a:t>
            </a:r>
            <a:br>
              <a:rPr lang="de-DE" sz="2800" spc="-40" dirty="0"/>
            </a:br>
            <a:r>
              <a:rPr lang="de-DE" sz="2800" spc="-40" dirty="0"/>
              <a:t>Krankheitsaktivität</a:t>
            </a:r>
            <a:r>
              <a:rPr lang="de-DE" sz="2800" spc="-40" baseline="30000" dirty="0"/>
              <a:t>1,2</a:t>
            </a:r>
            <a:endParaRPr lang="en-GB" sz="2800" spc="-40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71473-EE86-5AAA-188F-57FC0D8A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CF411E-97D1-1362-AE92-9FA628DB3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537" y="5993916"/>
            <a:ext cx="8826744" cy="559692"/>
          </a:xfrm>
        </p:spPr>
        <p:txBody>
          <a:bodyPr anchor="t"/>
          <a:lstStyle/>
          <a:p>
            <a:pPr defTabSz="1950690"/>
            <a:br>
              <a:rPr lang="de-DE" kern="0" dirty="0"/>
            </a:br>
            <a:r>
              <a:rPr lang="en-US" kern="0" dirty="0"/>
              <a:t>1. ClinicalTrials.gov. NCT04005352. https://clinicaltrials.gov/study/NCT04005352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26.06.2024.</a:t>
            </a:r>
          </a:p>
          <a:p>
            <a:pPr defTabSz="1950690"/>
            <a:r>
              <a:rPr lang="en-US" kern="0" dirty="0"/>
              <a:t>2.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ClinicalTrials.gov. NCT04597632. https://clinicaltrials.gov/study/NCT04597632;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26.06.2024.</a:t>
            </a:r>
            <a:endParaRPr lang="de-DE" kern="0" dirty="0"/>
          </a:p>
          <a:p>
            <a:pPr defTabSz="1950690"/>
            <a:endParaRPr lang="en-US" kern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EE93D6-62A0-6419-27F3-336D67B91244}"/>
              </a:ext>
            </a:extLst>
          </p:cNvPr>
          <p:cNvSpPr/>
          <p:nvPr/>
        </p:nvSpPr>
        <p:spPr>
          <a:xfrm>
            <a:off x="1385381" y="3684456"/>
            <a:ext cx="350232" cy="350230"/>
          </a:xfrm>
          <a:custGeom>
            <a:avLst/>
            <a:gdLst>
              <a:gd name="connsiteX0" fmla="*/ 5741484 w 5848639"/>
              <a:gd name="connsiteY0" fmla="*/ 2817164 h 5848627"/>
              <a:gd name="connsiteX1" fmla="*/ 5313716 w 5848639"/>
              <a:gd name="connsiteY1" fmla="*/ 2817164 h 5848627"/>
              <a:gd name="connsiteX2" fmla="*/ 3031476 w 5848639"/>
              <a:gd name="connsiteY2" fmla="*/ 534935 h 5848627"/>
              <a:gd name="connsiteX3" fmla="*/ 3031476 w 5848639"/>
              <a:gd name="connsiteY3" fmla="*/ 107156 h 5848627"/>
              <a:gd name="connsiteX4" fmla="*/ 2924320 w 5848639"/>
              <a:gd name="connsiteY4" fmla="*/ 0 h 5848627"/>
              <a:gd name="connsiteX5" fmla="*/ 2817164 w 5848639"/>
              <a:gd name="connsiteY5" fmla="*/ 107156 h 5848627"/>
              <a:gd name="connsiteX6" fmla="*/ 2817164 w 5848639"/>
              <a:gd name="connsiteY6" fmla="*/ 534935 h 5848627"/>
              <a:gd name="connsiteX7" fmla="*/ 534935 w 5848639"/>
              <a:gd name="connsiteY7" fmla="*/ 2817164 h 5848627"/>
              <a:gd name="connsiteX8" fmla="*/ 107156 w 5848639"/>
              <a:gd name="connsiteY8" fmla="*/ 2817164 h 5848627"/>
              <a:gd name="connsiteX9" fmla="*/ 0 w 5848639"/>
              <a:gd name="connsiteY9" fmla="*/ 2924320 h 5848627"/>
              <a:gd name="connsiteX10" fmla="*/ 107156 w 5848639"/>
              <a:gd name="connsiteY10" fmla="*/ 3031476 h 5848627"/>
              <a:gd name="connsiteX11" fmla="*/ 534935 w 5848639"/>
              <a:gd name="connsiteY11" fmla="*/ 3031476 h 5848627"/>
              <a:gd name="connsiteX12" fmla="*/ 2817164 w 5848639"/>
              <a:gd name="connsiteY12" fmla="*/ 5313705 h 5848627"/>
              <a:gd name="connsiteX13" fmla="*/ 2817164 w 5848639"/>
              <a:gd name="connsiteY13" fmla="*/ 5741472 h 5848627"/>
              <a:gd name="connsiteX14" fmla="*/ 2924320 w 5848639"/>
              <a:gd name="connsiteY14" fmla="*/ 5848628 h 5848627"/>
              <a:gd name="connsiteX15" fmla="*/ 3031476 w 5848639"/>
              <a:gd name="connsiteY15" fmla="*/ 5741472 h 5848627"/>
              <a:gd name="connsiteX16" fmla="*/ 3031476 w 5848639"/>
              <a:gd name="connsiteY16" fmla="*/ 5313705 h 5848627"/>
              <a:gd name="connsiteX17" fmla="*/ 5313716 w 5848639"/>
              <a:gd name="connsiteY17" fmla="*/ 3031476 h 5848627"/>
              <a:gd name="connsiteX18" fmla="*/ 5741484 w 5848639"/>
              <a:gd name="connsiteY18" fmla="*/ 3031476 h 5848627"/>
              <a:gd name="connsiteX19" fmla="*/ 5848640 w 5848639"/>
              <a:gd name="connsiteY19" fmla="*/ 2924320 h 5848627"/>
              <a:gd name="connsiteX20" fmla="*/ 5741484 w 5848639"/>
              <a:gd name="connsiteY20" fmla="*/ 2817164 h 5848627"/>
              <a:gd name="connsiteX21" fmla="*/ 4843829 w 5848639"/>
              <a:gd name="connsiteY21" fmla="*/ 2817164 h 5848627"/>
              <a:gd name="connsiteX22" fmla="*/ 4356916 w 5848639"/>
              <a:gd name="connsiteY22" fmla="*/ 1643131 h 5848627"/>
              <a:gd name="connsiteX23" fmla="*/ 4535641 w 5848639"/>
              <a:gd name="connsiteY23" fmla="*/ 1464406 h 5848627"/>
              <a:gd name="connsiteX24" fmla="*/ 5096717 w 5848639"/>
              <a:gd name="connsiteY24" fmla="*/ 2817147 h 5848627"/>
              <a:gd name="connsiteX25" fmla="*/ 4044414 w 5848639"/>
              <a:gd name="connsiteY25" fmla="*/ 3892898 h 5848627"/>
              <a:gd name="connsiteX26" fmla="*/ 3892898 w 5848639"/>
              <a:gd name="connsiteY26" fmla="*/ 3892898 h 5848627"/>
              <a:gd name="connsiteX27" fmla="*/ 3892898 w 5848639"/>
              <a:gd name="connsiteY27" fmla="*/ 4044414 h 5848627"/>
              <a:gd name="connsiteX28" fmla="*/ 4053947 w 5848639"/>
              <a:gd name="connsiteY28" fmla="*/ 4205463 h 5848627"/>
              <a:gd name="connsiteX29" fmla="*/ 2925920 w 5848639"/>
              <a:gd name="connsiteY29" fmla="*/ 4634848 h 5848627"/>
              <a:gd name="connsiteX30" fmla="*/ 2924314 w 5848639"/>
              <a:gd name="connsiteY30" fmla="*/ 4634534 h 5848627"/>
              <a:gd name="connsiteX31" fmla="*/ 2922594 w 5848639"/>
              <a:gd name="connsiteY31" fmla="*/ 4634848 h 5848627"/>
              <a:gd name="connsiteX32" fmla="*/ 1794567 w 5848639"/>
              <a:gd name="connsiteY32" fmla="*/ 4205463 h 5848627"/>
              <a:gd name="connsiteX33" fmla="*/ 1955616 w 5848639"/>
              <a:gd name="connsiteY33" fmla="*/ 4044414 h 5848627"/>
              <a:gd name="connsiteX34" fmla="*/ 1955616 w 5848639"/>
              <a:gd name="connsiteY34" fmla="*/ 3892898 h 5848627"/>
              <a:gd name="connsiteX35" fmla="*/ 1804100 w 5848639"/>
              <a:gd name="connsiteY35" fmla="*/ 3892898 h 5848627"/>
              <a:gd name="connsiteX36" fmla="*/ 1643051 w 5848639"/>
              <a:gd name="connsiteY36" fmla="*/ 4053947 h 5848627"/>
              <a:gd name="connsiteX37" fmla="*/ 1213780 w 5848639"/>
              <a:gd name="connsiteY37" fmla="*/ 2926149 h 5848627"/>
              <a:gd name="connsiteX38" fmla="*/ 1214203 w 5848639"/>
              <a:gd name="connsiteY38" fmla="*/ 2924320 h 5848627"/>
              <a:gd name="connsiteX39" fmla="*/ 1213780 w 5848639"/>
              <a:gd name="connsiteY39" fmla="*/ 2922485 h 5848627"/>
              <a:gd name="connsiteX40" fmla="*/ 1643165 w 5848639"/>
              <a:gd name="connsiteY40" fmla="*/ 1794687 h 5848627"/>
              <a:gd name="connsiteX41" fmla="*/ 1804123 w 5848639"/>
              <a:gd name="connsiteY41" fmla="*/ 1955644 h 5848627"/>
              <a:gd name="connsiteX42" fmla="*/ 1879892 w 5848639"/>
              <a:gd name="connsiteY42" fmla="*/ 1987037 h 5848627"/>
              <a:gd name="connsiteX43" fmla="*/ 1955662 w 5848639"/>
              <a:gd name="connsiteY43" fmla="*/ 1955644 h 5848627"/>
              <a:gd name="connsiteX44" fmla="*/ 1955662 w 5848639"/>
              <a:gd name="connsiteY44" fmla="*/ 1804128 h 5848627"/>
              <a:gd name="connsiteX45" fmla="*/ 1794704 w 5848639"/>
              <a:gd name="connsiteY45" fmla="*/ 1643171 h 5848627"/>
              <a:gd name="connsiteX46" fmla="*/ 2922731 w 5848639"/>
              <a:gd name="connsiteY46" fmla="*/ 1213786 h 5848627"/>
              <a:gd name="connsiteX47" fmla="*/ 2924451 w 5848639"/>
              <a:gd name="connsiteY47" fmla="*/ 1214100 h 5848627"/>
              <a:gd name="connsiteX48" fmla="*/ 2926057 w 5848639"/>
              <a:gd name="connsiteY48" fmla="*/ 1213786 h 5848627"/>
              <a:gd name="connsiteX49" fmla="*/ 4053970 w 5848639"/>
              <a:gd name="connsiteY49" fmla="*/ 1643171 h 5848627"/>
              <a:gd name="connsiteX50" fmla="*/ 3893012 w 5848639"/>
              <a:gd name="connsiteY50" fmla="*/ 1804128 h 5848627"/>
              <a:gd name="connsiteX51" fmla="*/ 3893012 w 5848639"/>
              <a:gd name="connsiteY51" fmla="*/ 1955644 h 5848627"/>
              <a:gd name="connsiteX52" fmla="*/ 3968782 w 5848639"/>
              <a:gd name="connsiteY52" fmla="*/ 1987037 h 5848627"/>
              <a:gd name="connsiteX53" fmla="*/ 4044551 w 5848639"/>
              <a:gd name="connsiteY53" fmla="*/ 1955644 h 5848627"/>
              <a:gd name="connsiteX54" fmla="*/ 4205509 w 5848639"/>
              <a:gd name="connsiteY54" fmla="*/ 1794687 h 5848627"/>
              <a:gd name="connsiteX55" fmla="*/ 4634894 w 5848639"/>
              <a:gd name="connsiteY55" fmla="*/ 2922942 h 5848627"/>
              <a:gd name="connsiteX56" fmla="*/ 4634580 w 5848639"/>
              <a:gd name="connsiteY56" fmla="*/ 2924440 h 5848627"/>
              <a:gd name="connsiteX57" fmla="*/ 4634894 w 5848639"/>
              <a:gd name="connsiteY57" fmla="*/ 2925937 h 5848627"/>
              <a:gd name="connsiteX58" fmla="*/ 4205509 w 5848639"/>
              <a:gd name="connsiteY58" fmla="*/ 4054078 h 5848627"/>
              <a:gd name="connsiteX59" fmla="*/ 4384102 w 5848639"/>
              <a:gd name="connsiteY59" fmla="*/ 1312918 h 5848627"/>
              <a:gd name="connsiteX60" fmla="*/ 4205377 w 5848639"/>
              <a:gd name="connsiteY60" fmla="*/ 1491644 h 5848627"/>
              <a:gd name="connsiteX61" fmla="*/ 3031459 w 5848639"/>
              <a:gd name="connsiteY61" fmla="*/ 1004840 h 5848627"/>
              <a:gd name="connsiteX62" fmla="*/ 3031459 w 5848639"/>
              <a:gd name="connsiteY62" fmla="*/ 752065 h 5848627"/>
              <a:gd name="connsiteX63" fmla="*/ 4384085 w 5848639"/>
              <a:gd name="connsiteY63" fmla="*/ 1312918 h 5848627"/>
              <a:gd name="connsiteX64" fmla="*/ 2817164 w 5848639"/>
              <a:gd name="connsiteY64" fmla="*/ 1004846 h 5848627"/>
              <a:gd name="connsiteX65" fmla="*/ 1643131 w 5848639"/>
              <a:gd name="connsiteY65" fmla="*/ 1491649 h 5848627"/>
              <a:gd name="connsiteX66" fmla="*/ 1464492 w 5848639"/>
              <a:gd name="connsiteY66" fmla="*/ 1313010 h 5848627"/>
              <a:gd name="connsiteX67" fmla="*/ 2817118 w 5848639"/>
              <a:gd name="connsiteY67" fmla="*/ 752048 h 5848627"/>
              <a:gd name="connsiteX68" fmla="*/ 1312976 w 5848639"/>
              <a:gd name="connsiteY68" fmla="*/ 1464549 h 5848627"/>
              <a:gd name="connsiteX69" fmla="*/ 1491615 w 5848639"/>
              <a:gd name="connsiteY69" fmla="*/ 1643188 h 5848627"/>
              <a:gd name="connsiteX70" fmla="*/ 1004703 w 5848639"/>
              <a:gd name="connsiteY70" fmla="*/ 2817164 h 5848627"/>
              <a:gd name="connsiteX71" fmla="*/ 751928 w 5848639"/>
              <a:gd name="connsiteY71" fmla="*/ 2817164 h 5848627"/>
              <a:gd name="connsiteX72" fmla="*/ 1312981 w 5848639"/>
              <a:gd name="connsiteY72" fmla="*/ 1464537 h 5848627"/>
              <a:gd name="connsiteX73" fmla="*/ 1004703 w 5848639"/>
              <a:gd name="connsiteY73" fmla="*/ 3031488 h 5848627"/>
              <a:gd name="connsiteX74" fmla="*/ 1491507 w 5848639"/>
              <a:gd name="connsiteY74" fmla="*/ 4205406 h 5848627"/>
              <a:gd name="connsiteX75" fmla="*/ 1312867 w 5848639"/>
              <a:gd name="connsiteY75" fmla="*/ 4384045 h 5848627"/>
              <a:gd name="connsiteX76" fmla="*/ 751905 w 5848639"/>
              <a:gd name="connsiteY76" fmla="*/ 3031419 h 5848627"/>
              <a:gd name="connsiteX77" fmla="*/ 1004703 w 5848639"/>
              <a:gd name="connsiteY77" fmla="*/ 3031396 h 5848627"/>
              <a:gd name="connsiteX78" fmla="*/ 1464406 w 5848639"/>
              <a:gd name="connsiteY78" fmla="*/ 4535676 h 5848627"/>
              <a:gd name="connsiteX79" fmla="*/ 1643045 w 5848639"/>
              <a:gd name="connsiteY79" fmla="*/ 4357036 h 5848627"/>
              <a:gd name="connsiteX80" fmla="*/ 2817135 w 5848639"/>
              <a:gd name="connsiteY80" fmla="*/ 4843840 h 5848627"/>
              <a:gd name="connsiteX81" fmla="*/ 2817135 w 5848639"/>
              <a:gd name="connsiteY81" fmla="*/ 5096614 h 5848627"/>
              <a:gd name="connsiteX82" fmla="*/ 1464394 w 5848639"/>
              <a:gd name="connsiteY82" fmla="*/ 4535676 h 5848627"/>
              <a:gd name="connsiteX83" fmla="*/ 3031459 w 5848639"/>
              <a:gd name="connsiteY83" fmla="*/ 4843840 h 5848627"/>
              <a:gd name="connsiteX84" fmla="*/ 4205377 w 5848639"/>
              <a:gd name="connsiteY84" fmla="*/ 4356928 h 5848627"/>
              <a:gd name="connsiteX85" fmla="*/ 4384102 w 5848639"/>
              <a:gd name="connsiteY85" fmla="*/ 4535653 h 5848627"/>
              <a:gd name="connsiteX86" fmla="*/ 3031476 w 5848639"/>
              <a:gd name="connsiteY86" fmla="*/ 5096614 h 5848627"/>
              <a:gd name="connsiteX87" fmla="*/ 4535647 w 5848639"/>
              <a:gd name="connsiteY87" fmla="*/ 4384137 h 5848627"/>
              <a:gd name="connsiteX88" fmla="*/ 4356922 w 5848639"/>
              <a:gd name="connsiteY88" fmla="*/ 4205412 h 5848627"/>
              <a:gd name="connsiteX89" fmla="*/ 4843726 w 5848639"/>
              <a:gd name="connsiteY89" fmla="*/ 3031493 h 5848627"/>
              <a:gd name="connsiteX90" fmla="*/ 5096614 w 5848639"/>
              <a:gd name="connsiteY90" fmla="*/ 3031493 h 5848627"/>
              <a:gd name="connsiteX91" fmla="*/ 4535653 w 5848639"/>
              <a:gd name="connsiteY91" fmla="*/ 4384120 h 584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48639" h="5848627">
                <a:moveTo>
                  <a:pt x="5741484" y="2817164"/>
                </a:moveTo>
                <a:lnTo>
                  <a:pt x="5313716" y="2817164"/>
                </a:lnTo>
                <a:cubicBezTo>
                  <a:pt x="5258966" y="1583352"/>
                  <a:pt x="4265402" y="589685"/>
                  <a:pt x="3031476" y="534935"/>
                </a:cubicBezTo>
                <a:lnTo>
                  <a:pt x="3031476" y="107156"/>
                </a:lnTo>
                <a:cubicBezTo>
                  <a:pt x="3031476" y="47909"/>
                  <a:pt x="2983482" y="0"/>
                  <a:pt x="2924320" y="0"/>
                </a:cubicBezTo>
                <a:cubicBezTo>
                  <a:pt x="2865158" y="0"/>
                  <a:pt x="2817164" y="47908"/>
                  <a:pt x="2817164" y="107156"/>
                </a:cubicBezTo>
                <a:lnTo>
                  <a:pt x="2817164" y="534935"/>
                </a:lnTo>
                <a:cubicBezTo>
                  <a:pt x="1583238" y="589674"/>
                  <a:pt x="589685" y="1583352"/>
                  <a:pt x="534935" y="2817164"/>
                </a:cubicBezTo>
                <a:lnTo>
                  <a:pt x="107156" y="2817164"/>
                </a:lnTo>
                <a:cubicBezTo>
                  <a:pt x="47995" y="2817164"/>
                  <a:pt x="0" y="2865072"/>
                  <a:pt x="0" y="2924320"/>
                </a:cubicBezTo>
                <a:cubicBezTo>
                  <a:pt x="0" y="2983567"/>
                  <a:pt x="47997" y="3031476"/>
                  <a:pt x="107156" y="3031476"/>
                </a:cubicBezTo>
                <a:lnTo>
                  <a:pt x="534935" y="3031476"/>
                </a:lnTo>
                <a:cubicBezTo>
                  <a:pt x="589674" y="4265288"/>
                  <a:pt x="1583238" y="5258955"/>
                  <a:pt x="2817164" y="5313705"/>
                </a:cubicBezTo>
                <a:lnTo>
                  <a:pt x="2817164" y="5741472"/>
                </a:lnTo>
                <a:cubicBezTo>
                  <a:pt x="2817164" y="5800737"/>
                  <a:pt x="2865158" y="5848628"/>
                  <a:pt x="2924320" y="5848628"/>
                </a:cubicBezTo>
                <a:cubicBezTo>
                  <a:pt x="2983482" y="5848628"/>
                  <a:pt x="3031476" y="5800737"/>
                  <a:pt x="3031476" y="5741472"/>
                </a:cubicBezTo>
                <a:lnTo>
                  <a:pt x="3031476" y="5313705"/>
                </a:lnTo>
                <a:cubicBezTo>
                  <a:pt x="4265402" y="5258955"/>
                  <a:pt x="5258966" y="4265288"/>
                  <a:pt x="5313716" y="3031476"/>
                </a:cubicBezTo>
                <a:lnTo>
                  <a:pt x="5741484" y="3031476"/>
                </a:lnTo>
                <a:cubicBezTo>
                  <a:pt x="5800634" y="3031476"/>
                  <a:pt x="5848640" y="2983567"/>
                  <a:pt x="5848640" y="2924320"/>
                </a:cubicBezTo>
                <a:cubicBezTo>
                  <a:pt x="5848640" y="2865072"/>
                  <a:pt x="5800634" y="2817164"/>
                  <a:pt x="5741484" y="2817164"/>
                </a:cubicBezTo>
                <a:close/>
                <a:moveTo>
                  <a:pt x="4843829" y="2817164"/>
                </a:moveTo>
                <a:cubicBezTo>
                  <a:pt x="4818871" y="2367222"/>
                  <a:pt x="4639586" y="1958828"/>
                  <a:pt x="4356916" y="1643131"/>
                </a:cubicBezTo>
                <a:lnTo>
                  <a:pt x="4535641" y="1464406"/>
                </a:lnTo>
                <a:cubicBezTo>
                  <a:pt x="4863762" y="1826280"/>
                  <a:pt x="5071200" y="2297539"/>
                  <a:pt x="5096717" y="2817147"/>
                </a:cubicBezTo>
                <a:close/>
                <a:moveTo>
                  <a:pt x="4044414" y="3892898"/>
                </a:moveTo>
                <a:cubicBezTo>
                  <a:pt x="4002512" y="3850996"/>
                  <a:pt x="3934801" y="3850996"/>
                  <a:pt x="3892898" y="3892898"/>
                </a:cubicBezTo>
                <a:cubicBezTo>
                  <a:pt x="3850996" y="3934801"/>
                  <a:pt x="3850996" y="4002512"/>
                  <a:pt x="3892898" y="4044414"/>
                </a:cubicBezTo>
                <a:lnTo>
                  <a:pt x="4053947" y="4205463"/>
                </a:lnTo>
                <a:cubicBezTo>
                  <a:pt x="3752612" y="4471433"/>
                  <a:pt x="3358374" y="4634402"/>
                  <a:pt x="2925920" y="4634848"/>
                </a:cubicBezTo>
                <a:cubicBezTo>
                  <a:pt x="2925383" y="4634848"/>
                  <a:pt x="2924846" y="4634534"/>
                  <a:pt x="2924314" y="4634534"/>
                </a:cubicBezTo>
                <a:cubicBezTo>
                  <a:pt x="2923663" y="4634534"/>
                  <a:pt x="2923240" y="4634848"/>
                  <a:pt x="2922594" y="4634848"/>
                </a:cubicBezTo>
                <a:cubicBezTo>
                  <a:pt x="2490106" y="4634425"/>
                  <a:pt x="2095862" y="4471433"/>
                  <a:pt x="1794567" y="4205463"/>
                </a:cubicBezTo>
                <a:lnTo>
                  <a:pt x="1955616" y="4044414"/>
                </a:lnTo>
                <a:cubicBezTo>
                  <a:pt x="1997518" y="4002512"/>
                  <a:pt x="1997518" y="3934801"/>
                  <a:pt x="1955616" y="3892898"/>
                </a:cubicBezTo>
                <a:cubicBezTo>
                  <a:pt x="1913713" y="3850996"/>
                  <a:pt x="1846002" y="3850996"/>
                  <a:pt x="1804100" y="3892898"/>
                </a:cubicBezTo>
                <a:lnTo>
                  <a:pt x="1643051" y="4053947"/>
                </a:lnTo>
                <a:cubicBezTo>
                  <a:pt x="1377081" y="3752726"/>
                  <a:pt x="1214203" y="3358488"/>
                  <a:pt x="1213780" y="2926149"/>
                </a:cubicBezTo>
                <a:cubicBezTo>
                  <a:pt x="1213780" y="2925503"/>
                  <a:pt x="1214203" y="2924966"/>
                  <a:pt x="1214203" y="2924320"/>
                </a:cubicBezTo>
                <a:cubicBezTo>
                  <a:pt x="1214203" y="2923668"/>
                  <a:pt x="1213895" y="2923137"/>
                  <a:pt x="1213780" y="2922485"/>
                </a:cubicBezTo>
                <a:cubicBezTo>
                  <a:pt x="1214203" y="2490111"/>
                  <a:pt x="1377195" y="2095868"/>
                  <a:pt x="1643165" y="1794687"/>
                </a:cubicBezTo>
                <a:lnTo>
                  <a:pt x="1804123" y="1955644"/>
                </a:lnTo>
                <a:cubicBezTo>
                  <a:pt x="1825017" y="1976544"/>
                  <a:pt x="1852454" y="1987037"/>
                  <a:pt x="1879892" y="1987037"/>
                </a:cubicBezTo>
                <a:cubicBezTo>
                  <a:pt x="1907330" y="1987037"/>
                  <a:pt x="1934768" y="1976544"/>
                  <a:pt x="1955662" y="1955644"/>
                </a:cubicBezTo>
                <a:cubicBezTo>
                  <a:pt x="1997564" y="1913742"/>
                  <a:pt x="1997564" y="1846031"/>
                  <a:pt x="1955662" y="1804128"/>
                </a:cubicBezTo>
                <a:lnTo>
                  <a:pt x="1794704" y="1643171"/>
                </a:lnTo>
                <a:cubicBezTo>
                  <a:pt x="2096039" y="1377201"/>
                  <a:pt x="2490277" y="1214232"/>
                  <a:pt x="2922731" y="1213786"/>
                </a:cubicBezTo>
                <a:cubicBezTo>
                  <a:pt x="2923268" y="1213786"/>
                  <a:pt x="2923800" y="1214100"/>
                  <a:pt x="2924451" y="1214100"/>
                </a:cubicBezTo>
                <a:cubicBezTo>
                  <a:pt x="2924989" y="1214100"/>
                  <a:pt x="2925520" y="1213786"/>
                  <a:pt x="2926057" y="1213786"/>
                </a:cubicBezTo>
                <a:cubicBezTo>
                  <a:pt x="3358546" y="1214215"/>
                  <a:pt x="3752675" y="1377201"/>
                  <a:pt x="4053970" y="1643171"/>
                </a:cubicBezTo>
                <a:lnTo>
                  <a:pt x="3893012" y="1804128"/>
                </a:lnTo>
                <a:cubicBezTo>
                  <a:pt x="3851110" y="1846031"/>
                  <a:pt x="3851110" y="1913742"/>
                  <a:pt x="3893012" y="1955644"/>
                </a:cubicBezTo>
                <a:cubicBezTo>
                  <a:pt x="3913907" y="1976544"/>
                  <a:pt x="3941344" y="1987037"/>
                  <a:pt x="3968782" y="1987037"/>
                </a:cubicBezTo>
                <a:cubicBezTo>
                  <a:pt x="3996220" y="1987037"/>
                  <a:pt x="4023657" y="1976544"/>
                  <a:pt x="4044551" y="1955644"/>
                </a:cubicBezTo>
                <a:lnTo>
                  <a:pt x="4205509" y="1794687"/>
                </a:lnTo>
                <a:cubicBezTo>
                  <a:pt x="4471571" y="2096022"/>
                  <a:pt x="4634557" y="2490374"/>
                  <a:pt x="4634894" y="2922942"/>
                </a:cubicBezTo>
                <a:cubicBezTo>
                  <a:pt x="4634894" y="2923480"/>
                  <a:pt x="4634580" y="2923903"/>
                  <a:pt x="4634580" y="2924440"/>
                </a:cubicBezTo>
                <a:cubicBezTo>
                  <a:pt x="4634580" y="2924977"/>
                  <a:pt x="4634894" y="2925400"/>
                  <a:pt x="4634894" y="2925937"/>
                </a:cubicBezTo>
                <a:cubicBezTo>
                  <a:pt x="4634580" y="3358534"/>
                  <a:pt x="4471594" y="3752784"/>
                  <a:pt x="4205509" y="4054078"/>
                </a:cubicBezTo>
                <a:close/>
                <a:moveTo>
                  <a:pt x="4384102" y="1312918"/>
                </a:moveTo>
                <a:lnTo>
                  <a:pt x="4205377" y="1491644"/>
                </a:lnTo>
                <a:cubicBezTo>
                  <a:pt x="3889692" y="1209066"/>
                  <a:pt x="3481287" y="1029803"/>
                  <a:pt x="3031459" y="1004840"/>
                </a:cubicBezTo>
                <a:lnTo>
                  <a:pt x="3031459" y="752065"/>
                </a:lnTo>
                <a:cubicBezTo>
                  <a:pt x="3550941" y="777446"/>
                  <a:pt x="4022211" y="984906"/>
                  <a:pt x="4384085" y="1312918"/>
                </a:cubicBezTo>
                <a:close/>
                <a:moveTo>
                  <a:pt x="2817164" y="1004846"/>
                </a:moveTo>
                <a:cubicBezTo>
                  <a:pt x="2367222" y="1029803"/>
                  <a:pt x="1958828" y="1209088"/>
                  <a:pt x="1643131" y="1491649"/>
                </a:cubicBezTo>
                <a:lnTo>
                  <a:pt x="1464492" y="1313010"/>
                </a:lnTo>
                <a:cubicBezTo>
                  <a:pt x="1826257" y="984889"/>
                  <a:pt x="2297624" y="777452"/>
                  <a:pt x="2817118" y="752048"/>
                </a:cubicBezTo>
                <a:close/>
                <a:moveTo>
                  <a:pt x="1312976" y="1464549"/>
                </a:moveTo>
                <a:lnTo>
                  <a:pt x="1491615" y="1643188"/>
                </a:lnTo>
                <a:cubicBezTo>
                  <a:pt x="1209037" y="1958851"/>
                  <a:pt x="1029660" y="2367222"/>
                  <a:pt x="1004703" y="2817164"/>
                </a:cubicBezTo>
                <a:lnTo>
                  <a:pt x="751928" y="2817164"/>
                </a:lnTo>
                <a:cubicBezTo>
                  <a:pt x="777423" y="2297682"/>
                  <a:pt x="984883" y="1826297"/>
                  <a:pt x="1312981" y="1464537"/>
                </a:cubicBezTo>
                <a:close/>
                <a:moveTo>
                  <a:pt x="1004703" y="3031488"/>
                </a:moveTo>
                <a:cubicBezTo>
                  <a:pt x="1029660" y="3481321"/>
                  <a:pt x="1208945" y="3889709"/>
                  <a:pt x="1491507" y="4205406"/>
                </a:cubicBezTo>
                <a:lnTo>
                  <a:pt x="1312867" y="4384045"/>
                </a:lnTo>
                <a:cubicBezTo>
                  <a:pt x="984746" y="4022280"/>
                  <a:pt x="777400" y="3550913"/>
                  <a:pt x="751905" y="3031419"/>
                </a:cubicBezTo>
                <a:lnTo>
                  <a:pt x="1004703" y="3031396"/>
                </a:lnTo>
                <a:close/>
                <a:moveTo>
                  <a:pt x="1464406" y="4535676"/>
                </a:moveTo>
                <a:lnTo>
                  <a:pt x="1643045" y="4357036"/>
                </a:lnTo>
                <a:cubicBezTo>
                  <a:pt x="1958822" y="4639614"/>
                  <a:pt x="2367193" y="4818877"/>
                  <a:pt x="2817135" y="4843840"/>
                </a:cubicBezTo>
                <a:lnTo>
                  <a:pt x="2817135" y="5096614"/>
                </a:lnTo>
                <a:cubicBezTo>
                  <a:pt x="2297539" y="5071234"/>
                  <a:pt x="1826268" y="4863774"/>
                  <a:pt x="1464394" y="4535676"/>
                </a:cubicBezTo>
                <a:close/>
                <a:moveTo>
                  <a:pt x="3031459" y="4843840"/>
                </a:moveTo>
                <a:cubicBezTo>
                  <a:pt x="3481401" y="4818883"/>
                  <a:pt x="3889795" y="4639597"/>
                  <a:pt x="4205377" y="4356928"/>
                </a:cubicBezTo>
                <a:lnTo>
                  <a:pt x="4384102" y="4535653"/>
                </a:lnTo>
                <a:cubicBezTo>
                  <a:pt x="4022337" y="4863774"/>
                  <a:pt x="3550969" y="5071211"/>
                  <a:pt x="3031476" y="5096614"/>
                </a:cubicBezTo>
                <a:close/>
                <a:moveTo>
                  <a:pt x="4535647" y="4384137"/>
                </a:moveTo>
                <a:lnTo>
                  <a:pt x="4356922" y="4205412"/>
                </a:lnTo>
                <a:cubicBezTo>
                  <a:pt x="4639500" y="3889726"/>
                  <a:pt x="4818762" y="3481321"/>
                  <a:pt x="4843726" y="3031493"/>
                </a:cubicBezTo>
                <a:lnTo>
                  <a:pt x="5096614" y="3031493"/>
                </a:lnTo>
                <a:cubicBezTo>
                  <a:pt x="5071211" y="3550975"/>
                  <a:pt x="4863751" y="4022360"/>
                  <a:pt x="4535653" y="4384120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B45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DCBAA4-40FF-FF15-EDD9-50F37F938001}"/>
              </a:ext>
            </a:extLst>
          </p:cNvPr>
          <p:cNvSpPr txBox="1"/>
          <p:nvPr/>
        </p:nvSpPr>
        <p:spPr>
          <a:xfrm>
            <a:off x="1459656" y="3749281"/>
            <a:ext cx="195262" cy="13041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ctr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7" name="Rounded Rectangle 73">
            <a:extLst>
              <a:ext uri="{FF2B5EF4-FFF2-40B4-BE49-F238E27FC236}">
                <a16:creationId xmlns:a16="http://schemas.microsoft.com/office/drawing/2014/main" id="{43AAD85D-CBFB-A220-C0B4-F8588B5A593B}"/>
              </a:ext>
            </a:extLst>
          </p:cNvPr>
          <p:cNvSpPr/>
          <p:nvPr/>
        </p:nvSpPr>
        <p:spPr>
          <a:xfrm>
            <a:off x="1306033" y="1550904"/>
            <a:ext cx="2139624" cy="278508"/>
          </a:xfrm>
          <a:prstGeom prst="roundRect">
            <a:avLst/>
          </a:prstGeom>
          <a:solidFill>
            <a:srgbClr val="D3ECFD"/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TALON 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 Study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EDC299-3819-4D7A-B974-94111A78B107}"/>
              </a:ext>
            </a:extLst>
          </p:cNvPr>
          <p:cNvSpPr txBox="1"/>
          <p:nvPr/>
        </p:nvSpPr>
        <p:spPr>
          <a:xfrm>
            <a:off x="1306035" y="2187948"/>
            <a:ext cx="1109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01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Woche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B3BB43-73E3-0680-83AB-230BE3C63175}"/>
              </a:ext>
            </a:extLst>
          </p:cNvPr>
          <p:cNvSpPr txBox="1"/>
          <p:nvPr/>
        </p:nvSpPr>
        <p:spPr>
          <a:xfrm>
            <a:off x="2908368" y="2215054"/>
            <a:ext cx="554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601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</a:p>
        </p:txBody>
      </p:sp>
      <p:sp>
        <p:nvSpPr>
          <p:cNvPr id="114" name="Pentagon 13">
            <a:extLst>
              <a:ext uri="{FF2B5EF4-FFF2-40B4-BE49-F238E27FC236}">
                <a16:creationId xmlns:a16="http://schemas.microsoft.com/office/drawing/2014/main" id="{07BD8E19-BDB6-B24B-D4B7-225D2A08DB47}"/>
              </a:ext>
            </a:extLst>
          </p:cNvPr>
          <p:cNvSpPr/>
          <p:nvPr/>
        </p:nvSpPr>
        <p:spPr>
          <a:xfrm>
            <a:off x="1306034" y="2599131"/>
            <a:ext cx="2445674" cy="648000"/>
          </a:xfrm>
          <a:prstGeom prst="homePlate">
            <a:avLst/>
          </a:prstGeom>
          <a:solidFill>
            <a:srgbClr val="F0F0F0"/>
          </a:solidFill>
          <a:ln w="12700" cap="sq" cmpd="sng" algn="ctr">
            <a:noFill/>
            <a:prstDash val="solid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601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Rounded Rectangle 39">
            <a:extLst>
              <a:ext uri="{FF2B5EF4-FFF2-40B4-BE49-F238E27FC236}">
                <a16:creationId xmlns:a16="http://schemas.microsoft.com/office/drawing/2014/main" id="{3A099421-0ED9-2454-4DBA-D5BA8E744165}"/>
              </a:ext>
            </a:extLst>
          </p:cNvPr>
          <p:cNvSpPr/>
          <p:nvPr/>
        </p:nvSpPr>
        <p:spPr>
          <a:xfrm>
            <a:off x="1279509" y="3404177"/>
            <a:ext cx="1846891" cy="468000"/>
          </a:xfrm>
          <a:prstGeom prst="roundRect">
            <a:avLst/>
          </a:prstGeom>
          <a:gradFill flip="none" rotWithShape="1">
            <a:gsLst>
              <a:gs pos="41000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 w="12700" cap="sq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010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16-Wochen</a:t>
            </a:r>
            <a:r>
              <a:rPr lang="en-US" sz="1200" b="1" kern="0" dirty="0">
                <a:solidFill>
                  <a:srgbClr val="FFFFFF"/>
                </a:solidFill>
                <a:latin typeface="Arial" panose="020B0604020202020204"/>
              </a:rPr>
              <a:t>-I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ntervall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DD5BD-9926-5290-4278-CE08D11064D1}"/>
              </a:ext>
            </a:extLst>
          </p:cNvPr>
          <p:cNvSpPr txBox="1"/>
          <p:nvPr/>
        </p:nvSpPr>
        <p:spPr>
          <a:xfrm>
            <a:off x="1795776" y="3971564"/>
            <a:ext cx="152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Beurteilung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der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Krankheitsaktivität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28">
            <a:extLst>
              <a:ext uri="{FF2B5EF4-FFF2-40B4-BE49-F238E27FC236}">
                <a16:creationId xmlns:a16="http://schemas.microsoft.com/office/drawing/2014/main" id="{0AF7694F-0E94-53CF-CDBC-39953237E9A7}"/>
              </a:ext>
            </a:extLst>
          </p:cNvPr>
          <p:cNvSpPr txBox="1"/>
          <p:nvPr/>
        </p:nvSpPr>
        <p:spPr>
          <a:xfrm>
            <a:off x="3225770" y="1863584"/>
            <a:ext cx="1094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Baseline/</a:t>
            </a:r>
            <a:r>
              <a:rPr lang="en-US" sz="1000" b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Tag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6AAE7C-2E60-AC9C-638E-ECDA12146B09}"/>
              </a:ext>
            </a:extLst>
          </p:cNvPr>
          <p:cNvSpPr txBox="1"/>
          <p:nvPr/>
        </p:nvSpPr>
        <p:spPr>
          <a:xfrm>
            <a:off x="3258042" y="4042684"/>
            <a:ext cx="1523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Brolucizumab 6 mg</a:t>
            </a:r>
          </a:p>
        </p:txBody>
      </p:sp>
      <p:pic>
        <p:nvPicPr>
          <p:cNvPr id="24" name="Graphic 54" descr="Eye">
            <a:extLst>
              <a:ext uri="{FF2B5EF4-FFF2-40B4-BE49-F238E27FC236}">
                <a16:creationId xmlns:a16="http://schemas.microsoft.com/office/drawing/2014/main" id="{8B562B7F-745E-0BD7-FE57-FA59124C3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408" y="3957805"/>
            <a:ext cx="440368" cy="440368"/>
          </a:xfrm>
          <a:prstGeom prst="rect">
            <a:avLst/>
          </a:prstGeom>
        </p:spPr>
      </p:pic>
      <p:pic>
        <p:nvPicPr>
          <p:cNvPr id="25" name="Graphic 14" descr="Needle">
            <a:extLst>
              <a:ext uri="{FF2B5EF4-FFF2-40B4-BE49-F238E27FC236}">
                <a16:creationId xmlns:a16="http://schemas.microsoft.com/office/drawing/2014/main" id="{A1345677-5C54-B24B-EE31-BC96A178D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3048151" y="3957535"/>
            <a:ext cx="389097" cy="388631"/>
          </a:xfrm>
          <a:prstGeom prst="rect">
            <a:avLst/>
          </a:prstGeom>
          <a:noFill/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424EF70-EFEA-C0A6-CC11-1AE13B42ED86}"/>
              </a:ext>
            </a:extLst>
          </p:cNvPr>
          <p:cNvGrpSpPr/>
          <p:nvPr/>
        </p:nvGrpSpPr>
        <p:grpSpPr>
          <a:xfrm>
            <a:off x="2624852" y="2716302"/>
            <a:ext cx="818992" cy="440368"/>
            <a:chOff x="1923656" y="3080852"/>
            <a:chExt cx="818992" cy="44036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10D5CD-1E9C-291A-1F8C-5D44E02100F1}"/>
                </a:ext>
              </a:extLst>
            </p:cNvPr>
            <p:cNvCxnSpPr/>
            <p:nvPr/>
          </p:nvCxnSpPr>
          <p:spPr>
            <a:xfrm>
              <a:off x="2400898" y="3122836"/>
              <a:ext cx="0" cy="365117"/>
            </a:xfrm>
            <a:prstGeom prst="line">
              <a:avLst/>
            </a:prstGeom>
            <a:ln w="19050">
              <a:solidFill>
                <a:srgbClr val="00206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c 14" descr="Needle">
              <a:extLst>
                <a:ext uri="{FF2B5EF4-FFF2-40B4-BE49-F238E27FC236}">
                  <a16:creationId xmlns:a16="http://schemas.microsoft.com/office/drawing/2014/main" id="{6BF95803-1781-8ED5-C15C-4558355A5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900000">
              <a:off x="2353551" y="3126747"/>
              <a:ext cx="389097" cy="388631"/>
            </a:xfrm>
            <a:prstGeom prst="rect">
              <a:avLst/>
            </a:prstGeom>
            <a:noFill/>
          </p:spPr>
        </p:pic>
        <p:pic>
          <p:nvPicPr>
            <p:cNvPr id="28" name="Graphic 54" descr="Eye">
              <a:extLst>
                <a:ext uri="{FF2B5EF4-FFF2-40B4-BE49-F238E27FC236}">
                  <a16:creationId xmlns:a16="http://schemas.microsoft.com/office/drawing/2014/main" id="{F4979C53-735C-BA7D-D1ED-65FAEA03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23656" y="3080852"/>
              <a:ext cx="440368" cy="440368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091A795-D111-B70D-DE8C-30A05C2FF8EB}"/>
              </a:ext>
            </a:extLst>
          </p:cNvPr>
          <p:cNvGrpSpPr/>
          <p:nvPr/>
        </p:nvGrpSpPr>
        <p:grpSpPr>
          <a:xfrm>
            <a:off x="3194793" y="1550903"/>
            <a:ext cx="8002901" cy="2723505"/>
            <a:chOff x="2493597" y="989019"/>
            <a:chExt cx="8002901" cy="272350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D29DD2-C92F-A181-1860-AEB3FEB9CD78}"/>
                </a:ext>
              </a:extLst>
            </p:cNvPr>
            <p:cNvSpPr/>
            <p:nvPr/>
          </p:nvSpPr>
          <p:spPr>
            <a:xfrm>
              <a:off x="9254026" y="1602844"/>
              <a:ext cx="424117" cy="357025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0FAB9C-C4D2-D40F-9579-78050957F3B1}"/>
                </a:ext>
              </a:extLst>
            </p:cNvPr>
            <p:cNvSpPr txBox="1"/>
            <p:nvPr/>
          </p:nvSpPr>
          <p:spPr>
            <a:xfrm>
              <a:off x="9276123" y="1652965"/>
              <a:ext cx="389406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56</a:t>
              </a: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2E31DFC1-4E86-5C1E-FE63-0CDCBF6CCFA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89269" y="3083135"/>
              <a:ext cx="371210" cy="37121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BB02DB1-C07C-1CED-F022-12A141595DD5}"/>
                </a:ext>
              </a:extLst>
            </p:cNvPr>
            <p:cNvSpPr txBox="1"/>
            <p:nvPr/>
          </p:nvSpPr>
          <p:spPr>
            <a:xfrm>
              <a:off x="2773535" y="1653170"/>
              <a:ext cx="845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64/0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Rounded Rectangle 29">
              <a:extLst>
                <a:ext uri="{FF2B5EF4-FFF2-40B4-BE49-F238E27FC236}">
                  <a16:creationId xmlns:a16="http://schemas.microsoft.com/office/drawing/2014/main" id="{54AC6511-2456-6F6C-8F30-2D60C0BC6AFE}"/>
                </a:ext>
              </a:extLst>
            </p:cNvPr>
            <p:cNvSpPr/>
            <p:nvPr/>
          </p:nvSpPr>
          <p:spPr>
            <a:xfrm>
              <a:off x="4589391" y="2842293"/>
              <a:ext cx="2400676" cy="468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 panose="020B0604020202020204"/>
                </a:rPr>
                <a:t>20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Wochen</a:t>
              </a:r>
              <a:r>
                <a:rPr lang="en-US" sz="1200" b="1" kern="0" dirty="0">
                  <a:solidFill>
                    <a:srgbClr val="FFFFFF"/>
                  </a:solidFill>
                  <a:latin typeface="Arial" panose="020B0604020202020204"/>
                </a:rPr>
                <a:t>-I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ntervall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Rounded Rectangle 36">
              <a:extLst>
                <a:ext uri="{FF2B5EF4-FFF2-40B4-BE49-F238E27FC236}">
                  <a16:creationId xmlns:a16="http://schemas.microsoft.com/office/drawing/2014/main" id="{E3E2AEA9-2DB9-6C02-70E2-BE24015BC32D}"/>
                </a:ext>
              </a:extLst>
            </p:cNvPr>
            <p:cNvSpPr/>
            <p:nvPr/>
          </p:nvSpPr>
          <p:spPr>
            <a:xfrm>
              <a:off x="2493597" y="2842293"/>
              <a:ext cx="2016291" cy="468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2601011"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16-Wochen</a:t>
              </a:r>
              <a:r>
                <a:rPr lang="en-US" sz="1200" b="1" kern="0" dirty="0">
                  <a:solidFill>
                    <a:srgbClr val="FFFFFF"/>
                  </a:solidFill>
                  <a:latin typeface="Arial" panose="020B0604020202020204"/>
                </a:rPr>
                <a:t>-I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ntervall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Rounded Rectangle 40">
              <a:extLst>
                <a:ext uri="{FF2B5EF4-FFF2-40B4-BE49-F238E27FC236}">
                  <a16:creationId xmlns:a16="http://schemas.microsoft.com/office/drawing/2014/main" id="{2742A786-8D94-6360-B7AB-FFF850A12C29}"/>
                </a:ext>
              </a:extLst>
            </p:cNvPr>
            <p:cNvSpPr/>
            <p:nvPr/>
          </p:nvSpPr>
          <p:spPr>
            <a:xfrm>
              <a:off x="7100301" y="2842293"/>
              <a:ext cx="2591227" cy="468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 panose="020B0604020202020204"/>
                </a:rPr>
                <a:t>20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Wochen</a:t>
              </a:r>
              <a:r>
                <a:rPr lang="en-US" sz="1200" b="1" kern="0" dirty="0">
                  <a:solidFill>
                    <a:srgbClr val="FFFFFF"/>
                  </a:solidFill>
                  <a:latin typeface="Arial" panose="020B0604020202020204"/>
                </a:rPr>
                <a:t>-I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ntervall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95D699F-59E6-C32E-754B-9C1233A887FE}"/>
                </a:ext>
              </a:extLst>
            </p:cNvPr>
            <p:cNvSpPr/>
            <p:nvPr/>
          </p:nvSpPr>
          <p:spPr>
            <a:xfrm>
              <a:off x="4033401" y="3452814"/>
              <a:ext cx="273159" cy="259163"/>
            </a:xfrm>
            <a:prstGeom prst="roundRect">
              <a:avLst/>
            </a:prstGeom>
            <a:noFill/>
            <a:ln w="28575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A9EB4C-F6F9-725A-1CC4-A6A2D96BE126}"/>
                </a:ext>
              </a:extLst>
            </p:cNvPr>
            <p:cNvSpPr txBox="1"/>
            <p:nvPr/>
          </p:nvSpPr>
          <p:spPr>
            <a:xfrm>
              <a:off x="4345366" y="3466303"/>
              <a:ext cx="44365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Obligatorische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Besuche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249C2F2-9A7A-2573-3290-64CBBFED5980}"/>
                </a:ext>
              </a:extLst>
            </p:cNvPr>
            <p:cNvSpPr/>
            <p:nvPr/>
          </p:nvSpPr>
          <p:spPr>
            <a:xfrm>
              <a:off x="2822735" y="989019"/>
              <a:ext cx="6015793" cy="278509"/>
            </a:xfrm>
            <a:prstGeom prst="roundRect">
              <a:avLst/>
            </a:prstGeom>
            <a:solidFill>
              <a:srgbClr val="D3ECFD"/>
            </a:solidFill>
            <a:ln w="12700" cap="sq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TALON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Extension Study</a:t>
              </a:r>
              <a:r>
                <a:rPr kumimoji="0" lang="en-US" sz="1200" b="1" i="1" u="none" strike="noStrike" kern="0" cap="none" spc="0" normalizeH="0" baseline="3000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82E1A640-53AE-D3F1-B95A-E6A6D57CFC95}"/>
                </a:ext>
              </a:extLst>
            </p:cNvPr>
            <p:cNvSpPr/>
            <p:nvPr/>
          </p:nvSpPr>
          <p:spPr>
            <a:xfrm>
              <a:off x="8916802" y="989019"/>
              <a:ext cx="790373" cy="278509"/>
            </a:xfrm>
            <a:prstGeom prst="roundRect">
              <a:avLst/>
            </a:prstGeom>
            <a:solidFill>
              <a:srgbClr val="D3ECFD"/>
            </a:solidFill>
            <a:ln w="12700" cap="sq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Follow-up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2F6C3E-9F5F-E7E7-12AF-9F7F84A021D3}"/>
                </a:ext>
              </a:extLst>
            </p:cNvPr>
            <p:cNvSpPr txBox="1"/>
            <p:nvPr/>
          </p:nvSpPr>
          <p:spPr>
            <a:xfrm>
              <a:off x="3258112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F3AC29C-B1F5-ED81-BCEB-7CC2DC50026D}"/>
                </a:ext>
              </a:extLst>
            </p:cNvPr>
            <p:cNvSpPr txBox="1"/>
            <p:nvPr/>
          </p:nvSpPr>
          <p:spPr>
            <a:xfrm>
              <a:off x="3702410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F07FDC3-2DDA-CE3F-7374-FBB6ECB78DD7}"/>
                </a:ext>
              </a:extLst>
            </p:cNvPr>
            <p:cNvSpPr txBox="1"/>
            <p:nvPr/>
          </p:nvSpPr>
          <p:spPr>
            <a:xfrm>
              <a:off x="4146708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C617F64-BD1A-497E-5B18-4920EE8DA6B3}"/>
                </a:ext>
              </a:extLst>
            </p:cNvPr>
            <p:cNvSpPr txBox="1"/>
            <p:nvPr/>
          </p:nvSpPr>
          <p:spPr>
            <a:xfrm>
              <a:off x="4591006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63A566A-5025-F804-53EF-2CCCBD6E6564}"/>
                </a:ext>
              </a:extLst>
            </p:cNvPr>
            <p:cNvSpPr txBox="1"/>
            <p:nvPr/>
          </p:nvSpPr>
          <p:spPr>
            <a:xfrm>
              <a:off x="5035303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E93BD6F-81A5-4CF1-3226-00E1D5B51C4A}"/>
                </a:ext>
              </a:extLst>
            </p:cNvPr>
            <p:cNvSpPr txBox="1"/>
            <p:nvPr/>
          </p:nvSpPr>
          <p:spPr>
            <a:xfrm>
              <a:off x="5479602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EE6BC76-19F6-581C-E64F-A6A6FFEBC300}"/>
                </a:ext>
              </a:extLst>
            </p:cNvPr>
            <p:cNvSpPr txBox="1"/>
            <p:nvPr/>
          </p:nvSpPr>
          <p:spPr>
            <a:xfrm>
              <a:off x="5923900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19A3BA-E027-8442-0F8D-40AF53A3022D}"/>
                </a:ext>
              </a:extLst>
            </p:cNvPr>
            <p:cNvSpPr txBox="1"/>
            <p:nvPr/>
          </p:nvSpPr>
          <p:spPr>
            <a:xfrm>
              <a:off x="6368198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798237D-57E2-A2EB-9CD7-CE24928AC966}"/>
                </a:ext>
              </a:extLst>
            </p:cNvPr>
            <p:cNvSpPr txBox="1"/>
            <p:nvPr/>
          </p:nvSpPr>
          <p:spPr>
            <a:xfrm>
              <a:off x="6812497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D850D0-3483-ED6F-965C-12BE60F7904E}"/>
                </a:ext>
              </a:extLst>
            </p:cNvPr>
            <p:cNvSpPr txBox="1"/>
            <p:nvPr/>
          </p:nvSpPr>
          <p:spPr>
            <a:xfrm>
              <a:off x="7256794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40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661321C-A8B9-57D2-B4FD-9FC54BD3DB8F}"/>
                </a:ext>
              </a:extLst>
            </p:cNvPr>
            <p:cNvSpPr txBox="1"/>
            <p:nvPr/>
          </p:nvSpPr>
          <p:spPr>
            <a:xfrm>
              <a:off x="7701092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634750C-CADB-DBBC-F7AB-B54F1EAA72CD}"/>
                </a:ext>
              </a:extLst>
            </p:cNvPr>
            <p:cNvSpPr txBox="1"/>
            <p:nvPr/>
          </p:nvSpPr>
          <p:spPr>
            <a:xfrm>
              <a:off x="8145391" y="1653170"/>
              <a:ext cx="45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0404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C5516F9-F99C-AA05-8B60-B77C1AAC3D9C}"/>
                </a:ext>
              </a:extLst>
            </p:cNvPr>
            <p:cNvSpPr txBox="1"/>
            <p:nvPr/>
          </p:nvSpPr>
          <p:spPr>
            <a:xfrm>
              <a:off x="8620794" y="1653170"/>
              <a:ext cx="487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115" name="Chevron 16">
              <a:extLst>
                <a:ext uri="{FF2B5EF4-FFF2-40B4-BE49-F238E27FC236}">
                  <a16:creationId xmlns:a16="http://schemas.microsoft.com/office/drawing/2014/main" id="{E0458731-D41F-1D7B-BB13-5F04F174FF90}"/>
                </a:ext>
              </a:extLst>
            </p:cNvPr>
            <p:cNvSpPr/>
            <p:nvPr/>
          </p:nvSpPr>
          <p:spPr>
            <a:xfrm>
              <a:off x="2884684" y="2037247"/>
              <a:ext cx="6420296" cy="648000"/>
            </a:xfrm>
            <a:prstGeom prst="chevron">
              <a:avLst/>
            </a:prstGeom>
            <a:solidFill>
              <a:srgbClr val="F0F0F0"/>
            </a:solidFill>
            <a:ln w="12700" cap="sq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A6F592D-B429-6BCC-F02E-6F3A1F99D76A}"/>
                </a:ext>
              </a:extLst>
            </p:cNvPr>
            <p:cNvSpPr txBox="1"/>
            <p:nvPr/>
          </p:nvSpPr>
          <p:spPr>
            <a:xfrm>
              <a:off x="8917851" y="1303089"/>
              <a:ext cx="15786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kern="0" dirty="0" err="1">
                  <a:solidFill>
                    <a:srgbClr val="000000">
                      <a:lumMod val="50000"/>
                    </a:srgbClr>
                  </a:solidFill>
                  <a:latin typeface="Arial" panose="020B0604020202020204"/>
                </a:rPr>
                <a:t>Primäre</a:t>
              </a:r>
              <a:r>
                <a:rPr lang="en-US" sz="1000" b="1" kern="0" dirty="0">
                  <a:solidFill>
                    <a:srgbClr val="000000">
                      <a:lumMod val="50000"/>
                    </a:srgbClr>
                  </a:solidFill>
                  <a:latin typeface="Arial" panose="020B0604020202020204"/>
                </a:rPr>
                <a:t> </a:t>
              </a:r>
              <a:r>
                <a:rPr lang="en-US" sz="1000" b="1" kern="0" dirty="0" err="1">
                  <a:solidFill>
                    <a:srgbClr val="000000">
                      <a:lumMod val="50000"/>
                    </a:srgbClr>
                  </a:solidFill>
                  <a:latin typeface="Arial" panose="020B0604020202020204"/>
                </a:rPr>
                <a:t>Endpunkte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CDC9DAF-4710-E31D-1013-BA1284FDD6E0}"/>
                </a:ext>
              </a:extLst>
            </p:cNvPr>
            <p:cNvSpPr/>
            <p:nvPr/>
          </p:nvSpPr>
          <p:spPr>
            <a:xfrm>
              <a:off x="8634512" y="1624860"/>
              <a:ext cx="350510" cy="324568"/>
            </a:xfrm>
            <a:prstGeom prst="roundRect">
              <a:avLst/>
            </a:prstGeom>
            <a:noFill/>
            <a:ln w="28575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015AE3B-D63A-7DD0-2139-C9BD58F882D8}"/>
                </a:ext>
              </a:extLst>
            </p:cNvPr>
            <p:cNvSpPr/>
            <p:nvPr/>
          </p:nvSpPr>
          <p:spPr>
            <a:xfrm>
              <a:off x="2822582" y="1619512"/>
              <a:ext cx="411256" cy="357025"/>
            </a:xfrm>
            <a:prstGeom prst="roundRect">
              <a:avLst/>
            </a:prstGeom>
            <a:noFill/>
            <a:ln w="28575" cap="sq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3EC33B-6BC5-7E27-9BB8-7836392764D3}"/>
                </a:ext>
              </a:extLst>
            </p:cNvPr>
            <p:cNvSpPr/>
            <p:nvPr/>
          </p:nvSpPr>
          <p:spPr>
            <a:xfrm>
              <a:off x="9141490" y="2037247"/>
              <a:ext cx="549938" cy="648000"/>
            </a:xfrm>
            <a:custGeom>
              <a:avLst/>
              <a:gdLst>
                <a:gd name="connsiteX0" fmla="*/ 0 w 689144"/>
                <a:gd name="connsiteY0" fmla="*/ 0 h 648000"/>
                <a:gd name="connsiteX1" fmla="*/ 328878 w 689144"/>
                <a:gd name="connsiteY1" fmla="*/ 0 h 648000"/>
                <a:gd name="connsiteX2" fmla="*/ 331279 w 689144"/>
                <a:gd name="connsiteY2" fmla="*/ 0 h 648000"/>
                <a:gd name="connsiteX3" fmla="*/ 689144 w 689144"/>
                <a:gd name="connsiteY3" fmla="*/ 0 h 648000"/>
                <a:gd name="connsiteX4" fmla="*/ 689144 w 689144"/>
                <a:gd name="connsiteY4" fmla="*/ 648000 h 648000"/>
                <a:gd name="connsiteX5" fmla="*/ 331279 w 689144"/>
                <a:gd name="connsiteY5" fmla="*/ 648000 h 648000"/>
                <a:gd name="connsiteX6" fmla="*/ 328878 w 689144"/>
                <a:gd name="connsiteY6" fmla="*/ 648000 h 648000"/>
                <a:gd name="connsiteX7" fmla="*/ 0 w 689144"/>
                <a:gd name="connsiteY7" fmla="*/ 648000 h 648000"/>
                <a:gd name="connsiteX8" fmla="*/ 324000 w 689144"/>
                <a:gd name="connsiteY8" fmla="*/ 324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144" h="648000">
                  <a:moveTo>
                    <a:pt x="0" y="0"/>
                  </a:moveTo>
                  <a:lnTo>
                    <a:pt x="328878" y="0"/>
                  </a:lnTo>
                  <a:lnTo>
                    <a:pt x="331279" y="0"/>
                  </a:lnTo>
                  <a:lnTo>
                    <a:pt x="689144" y="0"/>
                  </a:lnTo>
                  <a:lnTo>
                    <a:pt x="689144" y="648000"/>
                  </a:lnTo>
                  <a:lnTo>
                    <a:pt x="331279" y="648000"/>
                  </a:lnTo>
                  <a:lnTo>
                    <a:pt x="328878" y="648000"/>
                  </a:lnTo>
                  <a:lnTo>
                    <a:pt x="0" y="648000"/>
                  </a:lnTo>
                  <a:lnTo>
                    <a:pt x="324000" y="324000"/>
                  </a:lnTo>
                  <a:close/>
                </a:path>
              </a:pathLst>
            </a:custGeom>
            <a:solidFill>
              <a:srgbClr val="F0F0F0"/>
            </a:solidFill>
            <a:ln w="12700" cap="sq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26010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BB457A24-ACBD-4336-38A7-788927D7340F}"/>
                </a:ext>
              </a:extLst>
            </p:cNvPr>
            <p:cNvGrpSpPr/>
            <p:nvPr/>
          </p:nvGrpSpPr>
          <p:grpSpPr>
            <a:xfrm>
              <a:off x="3899813" y="2150995"/>
              <a:ext cx="818992" cy="440368"/>
              <a:chOff x="1923656" y="3080852"/>
              <a:chExt cx="818992" cy="440368"/>
            </a:xfrm>
          </p:grpSpPr>
          <p:cxnSp>
            <p:nvCxnSpPr>
              <p:cNvPr id="34" name="Straight Connector 32">
                <a:extLst>
                  <a:ext uri="{FF2B5EF4-FFF2-40B4-BE49-F238E27FC236}">
                    <a16:creationId xmlns:a16="http://schemas.microsoft.com/office/drawing/2014/main" id="{78DD42E5-4B85-143A-BFAA-0BE3BD18A76B}"/>
                  </a:ext>
                </a:extLst>
              </p:cNvPr>
              <p:cNvCxnSpPr/>
              <p:nvPr/>
            </p:nvCxnSpPr>
            <p:spPr>
              <a:xfrm>
                <a:off x="2400898" y="3122836"/>
                <a:ext cx="0" cy="365117"/>
              </a:xfrm>
              <a:prstGeom prst="line">
                <a:avLst/>
              </a:prstGeom>
              <a:ln w="19050">
                <a:solidFill>
                  <a:srgbClr val="00206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phic 14" descr="Needle">
                <a:extLst>
                  <a:ext uri="{FF2B5EF4-FFF2-40B4-BE49-F238E27FC236}">
                    <a16:creationId xmlns:a16="http://schemas.microsoft.com/office/drawing/2014/main" id="{D9B15D71-46C0-07E1-BF00-6EC5FE1C9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900000">
                <a:off x="2353551" y="3126747"/>
                <a:ext cx="389097" cy="388631"/>
              </a:xfrm>
              <a:prstGeom prst="rect">
                <a:avLst/>
              </a:prstGeom>
              <a:noFill/>
            </p:spPr>
          </p:pic>
          <p:pic>
            <p:nvPicPr>
              <p:cNvPr id="48" name="Graphic 54" descr="Eye">
                <a:extLst>
                  <a:ext uri="{FF2B5EF4-FFF2-40B4-BE49-F238E27FC236}">
                    <a16:creationId xmlns:a16="http://schemas.microsoft.com/office/drawing/2014/main" id="{4837C076-92B1-12A4-4763-3C5531921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23656" y="3080852"/>
                <a:ext cx="440368" cy="440368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FE43F113-1F16-AE0D-4CB3-E94B3A31EE84}"/>
                </a:ext>
              </a:extLst>
            </p:cNvPr>
            <p:cNvGrpSpPr/>
            <p:nvPr/>
          </p:nvGrpSpPr>
          <p:grpSpPr>
            <a:xfrm>
              <a:off x="6092563" y="2126527"/>
              <a:ext cx="818992" cy="440368"/>
              <a:chOff x="1923656" y="3080852"/>
              <a:chExt cx="818992" cy="440368"/>
            </a:xfrm>
          </p:grpSpPr>
          <p:cxnSp>
            <p:nvCxnSpPr>
              <p:cNvPr id="50" name="Straight Connector 32">
                <a:extLst>
                  <a:ext uri="{FF2B5EF4-FFF2-40B4-BE49-F238E27FC236}">
                    <a16:creationId xmlns:a16="http://schemas.microsoft.com/office/drawing/2014/main" id="{BCE813F1-2E15-3962-D439-85D990F3C7A8}"/>
                  </a:ext>
                </a:extLst>
              </p:cNvPr>
              <p:cNvCxnSpPr/>
              <p:nvPr/>
            </p:nvCxnSpPr>
            <p:spPr>
              <a:xfrm>
                <a:off x="2400898" y="3122836"/>
                <a:ext cx="0" cy="365117"/>
              </a:xfrm>
              <a:prstGeom prst="line">
                <a:avLst/>
              </a:prstGeom>
              <a:ln w="19050">
                <a:solidFill>
                  <a:srgbClr val="00206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Graphic 14" descr="Needle">
                <a:extLst>
                  <a:ext uri="{FF2B5EF4-FFF2-40B4-BE49-F238E27FC236}">
                    <a16:creationId xmlns:a16="http://schemas.microsoft.com/office/drawing/2014/main" id="{22DCA294-2658-1821-441E-6946EFC19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900000">
                <a:off x="2353551" y="3126747"/>
                <a:ext cx="389097" cy="388631"/>
              </a:xfrm>
              <a:prstGeom prst="rect">
                <a:avLst/>
              </a:prstGeom>
              <a:noFill/>
            </p:spPr>
          </p:pic>
          <p:pic>
            <p:nvPicPr>
              <p:cNvPr id="55" name="Graphic 54" descr="Eye">
                <a:extLst>
                  <a:ext uri="{FF2B5EF4-FFF2-40B4-BE49-F238E27FC236}">
                    <a16:creationId xmlns:a16="http://schemas.microsoft.com/office/drawing/2014/main" id="{C20EB79C-85AF-6024-2E37-CA83C94EF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23656" y="3080852"/>
                <a:ext cx="440368" cy="440368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CB067D2-46F9-BB26-C872-04575C5E57B3}"/>
                </a:ext>
              </a:extLst>
            </p:cNvPr>
            <p:cNvGrpSpPr/>
            <p:nvPr/>
          </p:nvGrpSpPr>
          <p:grpSpPr>
            <a:xfrm>
              <a:off x="8395914" y="2154418"/>
              <a:ext cx="818992" cy="440368"/>
              <a:chOff x="1923656" y="3080852"/>
              <a:chExt cx="818992" cy="440368"/>
            </a:xfrm>
          </p:grpSpPr>
          <p:cxnSp>
            <p:nvCxnSpPr>
              <p:cNvPr id="58" name="Straight Connector 32">
                <a:extLst>
                  <a:ext uri="{FF2B5EF4-FFF2-40B4-BE49-F238E27FC236}">
                    <a16:creationId xmlns:a16="http://schemas.microsoft.com/office/drawing/2014/main" id="{D4690248-A6A4-23DC-C4FC-7F1B744E8EE4}"/>
                  </a:ext>
                </a:extLst>
              </p:cNvPr>
              <p:cNvCxnSpPr/>
              <p:nvPr/>
            </p:nvCxnSpPr>
            <p:spPr>
              <a:xfrm>
                <a:off x="2400898" y="3122836"/>
                <a:ext cx="0" cy="365117"/>
              </a:xfrm>
              <a:prstGeom prst="line">
                <a:avLst/>
              </a:prstGeom>
              <a:ln w="19050">
                <a:solidFill>
                  <a:srgbClr val="00206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Graphic 14" descr="Needle">
                <a:extLst>
                  <a:ext uri="{FF2B5EF4-FFF2-40B4-BE49-F238E27FC236}">
                    <a16:creationId xmlns:a16="http://schemas.microsoft.com/office/drawing/2014/main" id="{A229A754-CEF0-7F14-E2A3-84B32F73B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900000">
                <a:off x="2353551" y="3126747"/>
                <a:ext cx="389097" cy="388631"/>
              </a:xfrm>
              <a:prstGeom prst="rect">
                <a:avLst/>
              </a:prstGeom>
              <a:noFill/>
            </p:spPr>
          </p:pic>
          <p:pic>
            <p:nvPicPr>
              <p:cNvPr id="60" name="Graphic 54" descr="Eye">
                <a:extLst>
                  <a:ext uri="{FF2B5EF4-FFF2-40B4-BE49-F238E27FC236}">
                    <a16:creationId xmlns:a16="http://schemas.microsoft.com/office/drawing/2014/main" id="{E370BAA0-E2E0-2A96-08C4-CEB90CB0F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23656" y="3080852"/>
                <a:ext cx="440368" cy="440368"/>
              </a:xfrm>
              <a:prstGeom prst="rect">
                <a:avLst/>
              </a:prstGeom>
            </p:spPr>
          </p:pic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150AE0F-4607-AC21-C83A-63A9C5D94029}"/>
              </a:ext>
            </a:extLst>
          </p:cNvPr>
          <p:cNvGrpSpPr/>
          <p:nvPr/>
        </p:nvGrpSpPr>
        <p:grpSpPr>
          <a:xfrm>
            <a:off x="1385381" y="4454708"/>
            <a:ext cx="4236731" cy="1020726"/>
            <a:chOff x="684185" y="3892824"/>
            <a:chExt cx="4236731" cy="1020726"/>
          </a:xfrm>
        </p:grpSpPr>
        <p:sp>
          <p:nvSpPr>
            <p:cNvPr id="63" name="Rectangle: Rounded Corners 56">
              <a:extLst>
                <a:ext uri="{FF2B5EF4-FFF2-40B4-BE49-F238E27FC236}">
                  <a16:creationId xmlns:a16="http://schemas.microsoft.com/office/drawing/2014/main" id="{D80CA6A4-1C56-49A2-B5D0-F8486BABA5DC}"/>
                </a:ext>
              </a:extLst>
            </p:cNvPr>
            <p:cNvSpPr/>
            <p:nvPr/>
          </p:nvSpPr>
          <p:spPr>
            <a:xfrm>
              <a:off x="684185" y="3892824"/>
              <a:ext cx="4236731" cy="1020726"/>
            </a:xfrm>
            <a:prstGeom prst="roundRect">
              <a:avLst/>
            </a:prstGeom>
            <a:solidFill>
              <a:srgbClr val="EBEBEB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219170"/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002AF2F-3597-4058-0EA0-AA718AF3E847}"/>
                </a:ext>
              </a:extLst>
            </p:cNvPr>
            <p:cNvSpPr txBox="1"/>
            <p:nvPr/>
          </p:nvSpPr>
          <p:spPr>
            <a:xfrm>
              <a:off x="868568" y="3911215"/>
              <a:ext cx="364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1400" b="1" dirty="0" err="1">
                  <a:solidFill>
                    <a:schemeClr val="tx1"/>
                  </a:solidFill>
                </a:rPr>
                <a:t>Haupteinschlusskriterium</a:t>
              </a:r>
              <a:r>
                <a:rPr lang="en-US" sz="1400" b="1" dirty="0">
                  <a:solidFill>
                    <a:schemeClr val="tx1"/>
                  </a:solidFill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tx1"/>
                  </a:solidFill>
                </a:rPr>
                <a:t>Teilnahme und erfolgreicher Abschluss an TALON-Studie (n = </a:t>
              </a:r>
              <a:r>
                <a:rPr lang="de-DE" sz="1400" dirty="0"/>
                <a:t>248)</a:t>
              </a:r>
              <a:endParaRPr lang="de-DE" sz="1400" dirty="0">
                <a:solidFill>
                  <a:schemeClr val="tx1"/>
                </a:solidFill>
              </a:endParaRPr>
            </a:p>
            <a:p>
              <a:endParaRPr lang="de-DE" sz="14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EFD8097-F7B0-17FA-7BC9-5F7474504D09}"/>
              </a:ext>
            </a:extLst>
          </p:cNvPr>
          <p:cNvGrpSpPr/>
          <p:nvPr/>
        </p:nvGrpSpPr>
        <p:grpSpPr>
          <a:xfrm>
            <a:off x="5736499" y="4428769"/>
            <a:ext cx="4424048" cy="1550112"/>
            <a:chOff x="5035303" y="3866885"/>
            <a:chExt cx="4424048" cy="1550112"/>
          </a:xfrm>
        </p:grpSpPr>
        <p:sp>
          <p:nvSpPr>
            <p:cNvPr id="62" name="Rectangle: Rounded Corners 13">
              <a:extLst>
                <a:ext uri="{FF2B5EF4-FFF2-40B4-BE49-F238E27FC236}">
                  <a16:creationId xmlns:a16="http://schemas.microsoft.com/office/drawing/2014/main" id="{49EF06BA-F344-697F-C754-280690E07CF8}"/>
                </a:ext>
              </a:extLst>
            </p:cNvPr>
            <p:cNvSpPr/>
            <p:nvPr/>
          </p:nvSpPr>
          <p:spPr>
            <a:xfrm>
              <a:off x="5035303" y="3866885"/>
              <a:ext cx="4424048" cy="155011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86B5FFF-B9C5-1F45-6F4F-E83E18A4D14B}"/>
                </a:ext>
              </a:extLst>
            </p:cNvPr>
            <p:cNvSpPr txBox="1"/>
            <p:nvPr/>
          </p:nvSpPr>
          <p:spPr>
            <a:xfrm>
              <a:off x="5219922" y="3911215"/>
              <a:ext cx="40562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tx1"/>
                  </a:solidFill>
                </a:rPr>
                <a:t>Primäre Endpunkte: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tx1"/>
                  </a:solidFill>
                </a:rPr>
                <a:t>Dauer des letzten Behandlungsintervalls ohne Krankheitsaktivität (KA) bis Woche 56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tx1"/>
                  </a:solidFill>
                </a:rPr>
                <a:t>Veränderung der </a:t>
              </a:r>
              <a:r>
                <a:rPr lang="en-US" sz="1400" dirty="0" err="1">
                  <a:solidFill>
                    <a:srgbClr val="000000"/>
                  </a:solidFill>
                </a:rPr>
                <a:t>bestkorrigierten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</a:rPr>
                <a:t>Sehschärfe</a:t>
              </a:r>
              <a:r>
                <a:rPr lang="en-US" sz="1400" dirty="0">
                  <a:solidFill>
                    <a:srgbClr val="000000"/>
                  </a:solidFill>
                </a:rPr>
                <a:t> (</a:t>
              </a:r>
              <a:r>
                <a:rPr lang="de-DE" sz="1400" dirty="0">
                  <a:solidFill>
                    <a:schemeClr val="tx1"/>
                  </a:solidFill>
                </a:rPr>
                <a:t>BCVA) im Vergleich zum Ausgangswert in Woche 52 und 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2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9ED1C-C6EC-BA7E-0752-5CC2340A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</p:spPr>
        <p:txBody>
          <a:bodyPr/>
          <a:lstStyle/>
          <a:p>
            <a:r>
              <a:rPr lang="de-DE" dirty="0"/>
              <a:t>Patientenkohorten der </a:t>
            </a:r>
            <a:r>
              <a:rPr lang="de-DE" i="1" dirty="0"/>
              <a:t>TALON</a:t>
            </a:r>
            <a:r>
              <a:rPr lang="de-DE" dirty="0"/>
              <a:t> </a:t>
            </a:r>
            <a:r>
              <a:rPr lang="de-DE" i="1" dirty="0"/>
              <a:t>Core Study</a:t>
            </a:r>
            <a:r>
              <a:rPr lang="de-DE" dirty="0"/>
              <a:t> und </a:t>
            </a:r>
            <a:br>
              <a:rPr lang="de-DE" dirty="0"/>
            </a:br>
            <a:r>
              <a:rPr lang="de-DE" i="1" dirty="0"/>
              <a:t>Extension Study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3DE13C-423B-148F-06A7-4C748E09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B1E654-7000-C214-E945-64156827E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464175"/>
            <a:ext cx="8386762" cy="587375"/>
          </a:xfrm>
        </p:spPr>
        <p:txBody>
          <a:bodyPr/>
          <a:lstStyle/>
          <a:p>
            <a:r>
              <a:rPr lang="de-DE" kern="0" dirty="0"/>
              <a:t>Anti-VEGF: antivaskulärer </a:t>
            </a:r>
            <a:r>
              <a:rPr lang="de-DE" sz="900" b="0" dirty="0">
                <a:solidFill>
                  <a:schemeClr val="tx1"/>
                </a:solidFill>
              </a:rPr>
              <a:t>endothelialer Wachstumsfaktor;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 altersbedingte Makuladegeneration</a:t>
            </a:r>
            <a:r>
              <a:rPr lang="de-DE" kern="0" dirty="0"/>
              <a:t>.</a:t>
            </a:r>
            <a:endParaRPr lang="de-DE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BEBC0E-199E-E9D8-BD1E-7943A411AA73}"/>
              </a:ext>
            </a:extLst>
          </p:cNvPr>
          <p:cNvSpPr txBox="1">
            <a:spLocks/>
          </p:cNvSpPr>
          <p:nvPr/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CB0E19-F4C8-4F98-96D2-CE1ECDE59975}" type="slidenum">
              <a:rPr lang="en-GB" smtClean="0">
                <a:solidFill>
                  <a:srgbClr val="000000"/>
                </a:solidFill>
                <a:latin typeface="Arial" panose="020B0604020202020204"/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2" name="Grafik 10" descr="Gruppe von Männern mit einfarbiger Füllung">
            <a:extLst>
              <a:ext uri="{FF2B5EF4-FFF2-40B4-BE49-F238E27FC236}">
                <a16:creationId xmlns:a16="http://schemas.microsoft.com/office/drawing/2014/main" id="{88694FC6-20E9-0F0A-695E-34E4BFD07669}"/>
              </a:ext>
            </a:extLst>
          </p:cNvPr>
          <p:cNvGrpSpPr/>
          <p:nvPr/>
        </p:nvGrpSpPr>
        <p:grpSpPr>
          <a:xfrm>
            <a:off x="4914784" y="1931241"/>
            <a:ext cx="817203" cy="739140"/>
            <a:chOff x="5687363" y="3059430"/>
            <a:chExt cx="817203" cy="739140"/>
          </a:xfrm>
          <a:solidFill>
            <a:srgbClr val="002068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C39ECB7-5382-2A68-70E9-419ED0B97FE8}"/>
                </a:ext>
              </a:extLst>
            </p:cNvPr>
            <p:cNvSpPr/>
            <p:nvPr/>
          </p:nvSpPr>
          <p:spPr>
            <a:xfrm>
              <a:off x="626745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CF699DF-54E0-09E5-6637-CBCAC0576D32}"/>
                </a:ext>
              </a:extLst>
            </p:cNvPr>
            <p:cNvSpPr/>
            <p:nvPr/>
          </p:nvSpPr>
          <p:spPr>
            <a:xfrm>
              <a:off x="579120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344F6EC-4D09-B83E-7958-A8A94151F6F5}"/>
                </a:ext>
              </a:extLst>
            </p:cNvPr>
            <p:cNvSpPr/>
            <p:nvPr/>
          </p:nvSpPr>
          <p:spPr>
            <a:xfrm>
              <a:off x="6029325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F74B46-15DE-5C81-4AF8-622368660176}"/>
                </a:ext>
              </a:extLst>
            </p:cNvPr>
            <p:cNvSpPr/>
            <p:nvPr/>
          </p:nvSpPr>
          <p:spPr>
            <a:xfrm>
              <a:off x="5927393" y="3212782"/>
              <a:ext cx="339060" cy="585787"/>
            </a:xfrm>
            <a:custGeom>
              <a:avLst/>
              <a:gdLst>
                <a:gd name="connsiteX0" fmla="*/ 338151 w 339060"/>
                <a:gd name="connsiteY0" fmla="*/ 223838 h 585787"/>
                <a:gd name="connsiteX1" fmla="*/ 295289 w 339060"/>
                <a:gd name="connsiteY1" fmla="*/ 65723 h 585787"/>
                <a:gd name="connsiteX2" fmla="*/ 286716 w 339060"/>
                <a:gd name="connsiteY2" fmla="*/ 50483 h 585787"/>
                <a:gd name="connsiteX3" fmla="*/ 220994 w 339060"/>
                <a:gd name="connsiteY3" fmla="*/ 8573 h 585787"/>
                <a:gd name="connsiteX4" fmla="*/ 169559 w 339060"/>
                <a:gd name="connsiteY4" fmla="*/ 0 h 585787"/>
                <a:gd name="connsiteX5" fmla="*/ 118124 w 339060"/>
                <a:gd name="connsiteY5" fmla="*/ 8573 h 585787"/>
                <a:gd name="connsiteX6" fmla="*/ 52401 w 339060"/>
                <a:gd name="connsiteY6" fmla="*/ 50483 h 585787"/>
                <a:gd name="connsiteX7" fmla="*/ 43829 w 339060"/>
                <a:gd name="connsiteY7" fmla="*/ 65723 h 585787"/>
                <a:gd name="connsiteX8" fmla="*/ 966 w 339060"/>
                <a:gd name="connsiteY8" fmla="*/ 223838 h 585787"/>
                <a:gd name="connsiteX9" fmla="*/ 20969 w 339060"/>
                <a:gd name="connsiteY9" fmla="*/ 260033 h 585787"/>
                <a:gd name="connsiteX10" fmla="*/ 28589 w 339060"/>
                <a:gd name="connsiteY10" fmla="*/ 260985 h 585787"/>
                <a:gd name="connsiteX11" fmla="*/ 56211 w 339060"/>
                <a:gd name="connsiteY11" fmla="*/ 240030 h 585787"/>
                <a:gd name="connsiteX12" fmla="*/ 94311 w 339060"/>
                <a:gd name="connsiteY12" fmla="*/ 100965 h 585787"/>
                <a:gd name="connsiteX13" fmla="*/ 94311 w 339060"/>
                <a:gd name="connsiteY13" fmla="*/ 585788 h 585787"/>
                <a:gd name="connsiteX14" fmla="*/ 151461 w 339060"/>
                <a:gd name="connsiteY14" fmla="*/ 585788 h 585787"/>
                <a:gd name="connsiteX15" fmla="*/ 151461 w 339060"/>
                <a:gd name="connsiteY15" fmla="*/ 313373 h 585787"/>
                <a:gd name="connsiteX16" fmla="*/ 189561 w 339060"/>
                <a:gd name="connsiteY16" fmla="*/ 313373 h 585787"/>
                <a:gd name="connsiteX17" fmla="*/ 189561 w 339060"/>
                <a:gd name="connsiteY17" fmla="*/ 584835 h 585787"/>
                <a:gd name="connsiteX18" fmla="*/ 246711 w 339060"/>
                <a:gd name="connsiteY18" fmla="*/ 584835 h 585787"/>
                <a:gd name="connsiteX19" fmla="*/ 246711 w 339060"/>
                <a:gd name="connsiteY19" fmla="*/ 100965 h 585787"/>
                <a:gd name="connsiteX20" fmla="*/ 284811 w 339060"/>
                <a:gd name="connsiteY20" fmla="*/ 240030 h 585787"/>
                <a:gd name="connsiteX21" fmla="*/ 312434 w 339060"/>
                <a:gd name="connsiteY21" fmla="*/ 260985 h 585787"/>
                <a:gd name="connsiteX22" fmla="*/ 320054 w 339060"/>
                <a:gd name="connsiteY22" fmla="*/ 260033 h 585787"/>
                <a:gd name="connsiteX23" fmla="*/ 338151 w 339060"/>
                <a:gd name="connsiteY23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060" h="585787">
                  <a:moveTo>
                    <a:pt x="338151" y="223838"/>
                  </a:moveTo>
                  <a:lnTo>
                    <a:pt x="295289" y="65723"/>
                  </a:lnTo>
                  <a:cubicBezTo>
                    <a:pt x="293384" y="60008"/>
                    <a:pt x="290526" y="54293"/>
                    <a:pt x="286716" y="50483"/>
                  </a:cubicBezTo>
                  <a:cubicBezTo>
                    <a:pt x="268619" y="31433"/>
                    <a:pt x="245759" y="17145"/>
                    <a:pt x="220994" y="8573"/>
                  </a:cubicBezTo>
                  <a:cubicBezTo>
                    <a:pt x="204801" y="2858"/>
                    <a:pt x="187656" y="0"/>
                    <a:pt x="169559" y="0"/>
                  </a:cubicBezTo>
                  <a:cubicBezTo>
                    <a:pt x="151461" y="0"/>
                    <a:pt x="134316" y="2858"/>
                    <a:pt x="118124" y="8573"/>
                  </a:cubicBezTo>
                  <a:cubicBezTo>
                    <a:pt x="92406" y="17145"/>
                    <a:pt x="70499" y="31433"/>
                    <a:pt x="52401" y="50483"/>
                  </a:cubicBezTo>
                  <a:cubicBezTo>
                    <a:pt x="48591" y="55245"/>
                    <a:pt x="45734" y="60008"/>
                    <a:pt x="43829" y="65723"/>
                  </a:cubicBezTo>
                  <a:lnTo>
                    <a:pt x="966" y="223838"/>
                  </a:lnTo>
                  <a:cubicBezTo>
                    <a:pt x="-2844" y="239078"/>
                    <a:pt x="4776" y="256223"/>
                    <a:pt x="20969" y="260033"/>
                  </a:cubicBezTo>
                  <a:cubicBezTo>
                    <a:pt x="23826" y="260985"/>
                    <a:pt x="25731" y="260985"/>
                    <a:pt x="28589" y="260985"/>
                  </a:cubicBezTo>
                  <a:cubicBezTo>
                    <a:pt x="40971" y="260985"/>
                    <a:pt x="52401" y="252413"/>
                    <a:pt x="56211" y="240030"/>
                  </a:cubicBezTo>
                  <a:lnTo>
                    <a:pt x="94311" y="100965"/>
                  </a:lnTo>
                  <a:lnTo>
                    <a:pt x="94311" y="585788"/>
                  </a:lnTo>
                  <a:lnTo>
                    <a:pt x="151461" y="585788"/>
                  </a:lnTo>
                  <a:lnTo>
                    <a:pt x="151461" y="313373"/>
                  </a:lnTo>
                  <a:lnTo>
                    <a:pt x="189561" y="313373"/>
                  </a:lnTo>
                  <a:lnTo>
                    <a:pt x="189561" y="584835"/>
                  </a:lnTo>
                  <a:lnTo>
                    <a:pt x="246711" y="584835"/>
                  </a:lnTo>
                  <a:lnTo>
                    <a:pt x="246711" y="100965"/>
                  </a:lnTo>
                  <a:lnTo>
                    <a:pt x="284811" y="240030"/>
                  </a:lnTo>
                  <a:cubicBezTo>
                    <a:pt x="288621" y="252413"/>
                    <a:pt x="300051" y="260985"/>
                    <a:pt x="312434" y="260985"/>
                  </a:cubicBezTo>
                  <a:cubicBezTo>
                    <a:pt x="315291" y="260985"/>
                    <a:pt x="317196" y="260985"/>
                    <a:pt x="320054" y="260033"/>
                  </a:cubicBezTo>
                  <a:cubicBezTo>
                    <a:pt x="333389" y="256223"/>
                    <a:pt x="341961" y="239078"/>
                    <a:pt x="338151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FA81931-0B32-BD3F-3FD1-2701EDE21A01}"/>
                </a:ext>
              </a:extLst>
            </p:cNvPr>
            <p:cNvSpPr/>
            <p:nvPr/>
          </p:nvSpPr>
          <p:spPr>
            <a:xfrm>
              <a:off x="5687363" y="3211830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E7D6C4C-7E25-E459-2253-92AE9577E760}"/>
                </a:ext>
              </a:extLst>
            </p:cNvPr>
            <p:cNvSpPr/>
            <p:nvPr/>
          </p:nvSpPr>
          <p:spPr>
            <a:xfrm>
              <a:off x="6228397" y="3212782"/>
              <a:ext cx="276169" cy="585787"/>
            </a:xfrm>
            <a:custGeom>
              <a:avLst/>
              <a:gdLst>
                <a:gd name="connsiteX0" fmla="*/ 275273 w 276169"/>
                <a:gd name="connsiteY0" fmla="*/ 223838 h 585787"/>
                <a:gd name="connsiteX1" fmla="*/ 231457 w 276169"/>
                <a:gd name="connsiteY1" fmla="*/ 65723 h 585787"/>
                <a:gd name="connsiteX2" fmla="*/ 222885 w 276169"/>
                <a:gd name="connsiteY2" fmla="*/ 50483 h 585787"/>
                <a:gd name="connsiteX3" fmla="*/ 157163 w 276169"/>
                <a:gd name="connsiteY3" fmla="*/ 8573 h 585787"/>
                <a:gd name="connsiteX4" fmla="*/ 105727 w 276169"/>
                <a:gd name="connsiteY4" fmla="*/ 0 h 585787"/>
                <a:gd name="connsiteX5" fmla="*/ 54292 w 276169"/>
                <a:gd name="connsiteY5" fmla="*/ 8573 h 585787"/>
                <a:gd name="connsiteX6" fmla="*/ 0 w 276169"/>
                <a:gd name="connsiteY6" fmla="*/ 39053 h 585787"/>
                <a:gd name="connsiteX7" fmla="*/ 11430 w 276169"/>
                <a:gd name="connsiteY7" fmla="*/ 60960 h 585787"/>
                <a:gd name="connsiteX8" fmla="*/ 54292 w 276169"/>
                <a:gd name="connsiteY8" fmla="*/ 219075 h 585787"/>
                <a:gd name="connsiteX9" fmla="*/ 28575 w 276169"/>
                <a:gd name="connsiteY9" fmla="*/ 276225 h 585787"/>
                <a:gd name="connsiteX10" fmla="*/ 28575 w 276169"/>
                <a:gd name="connsiteY10" fmla="*/ 585788 h 585787"/>
                <a:gd name="connsiteX11" fmla="*/ 85725 w 276169"/>
                <a:gd name="connsiteY11" fmla="*/ 585788 h 585787"/>
                <a:gd name="connsiteX12" fmla="*/ 85725 w 276169"/>
                <a:gd name="connsiteY12" fmla="*/ 313373 h 585787"/>
                <a:gd name="connsiteX13" fmla="*/ 123825 w 276169"/>
                <a:gd name="connsiteY13" fmla="*/ 313373 h 585787"/>
                <a:gd name="connsiteX14" fmla="*/ 123825 w 276169"/>
                <a:gd name="connsiteY14" fmla="*/ 584835 h 585787"/>
                <a:gd name="connsiteX15" fmla="*/ 180975 w 276169"/>
                <a:gd name="connsiteY15" fmla="*/ 584835 h 585787"/>
                <a:gd name="connsiteX16" fmla="*/ 180975 w 276169"/>
                <a:gd name="connsiteY16" fmla="*/ 100965 h 585787"/>
                <a:gd name="connsiteX17" fmla="*/ 219075 w 276169"/>
                <a:gd name="connsiteY17" fmla="*/ 240030 h 585787"/>
                <a:gd name="connsiteX18" fmla="*/ 246698 w 276169"/>
                <a:gd name="connsiteY18" fmla="*/ 260985 h 585787"/>
                <a:gd name="connsiteX19" fmla="*/ 254317 w 276169"/>
                <a:gd name="connsiteY19" fmla="*/ 260033 h 585787"/>
                <a:gd name="connsiteX20" fmla="*/ 275273 w 276169"/>
                <a:gd name="connsiteY20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169" h="585787">
                  <a:moveTo>
                    <a:pt x="275273" y="223838"/>
                  </a:moveTo>
                  <a:lnTo>
                    <a:pt x="231457" y="65723"/>
                  </a:lnTo>
                  <a:cubicBezTo>
                    <a:pt x="229552" y="60008"/>
                    <a:pt x="226695" y="54293"/>
                    <a:pt x="222885" y="50483"/>
                  </a:cubicBezTo>
                  <a:cubicBezTo>
                    <a:pt x="204788" y="31433"/>
                    <a:pt x="181927" y="17145"/>
                    <a:pt x="157163" y="8573"/>
                  </a:cubicBezTo>
                  <a:cubicBezTo>
                    <a:pt x="140970" y="2858"/>
                    <a:pt x="123825" y="0"/>
                    <a:pt x="105727" y="0"/>
                  </a:cubicBezTo>
                  <a:cubicBezTo>
                    <a:pt x="87630" y="0"/>
                    <a:pt x="70485" y="2858"/>
                    <a:pt x="54292" y="8573"/>
                  </a:cubicBezTo>
                  <a:cubicBezTo>
                    <a:pt x="34290" y="15240"/>
                    <a:pt x="16192" y="25718"/>
                    <a:pt x="0" y="39053"/>
                  </a:cubicBezTo>
                  <a:cubicBezTo>
                    <a:pt x="5715" y="45720"/>
                    <a:pt x="9525" y="53340"/>
                    <a:pt x="11430" y="60960"/>
                  </a:cubicBezTo>
                  <a:lnTo>
                    <a:pt x="54292" y="219075"/>
                  </a:lnTo>
                  <a:cubicBezTo>
                    <a:pt x="60960" y="242888"/>
                    <a:pt x="48577" y="266700"/>
                    <a:pt x="28575" y="276225"/>
                  </a:cubicBezTo>
                  <a:lnTo>
                    <a:pt x="28575" y="585788"/>
                  </a:lnTo>
                  <a:lnTo>
                    <a:pt x="85725" y="585788"/>
                  </a:lnTo>
                  <a:lnTo>
                    <a:pt x="85725" y="313373"/>
                  </a:lnTo>
                  <a:lnTo>
                    <a:pt x="123825" y="313373"/>
                  </a:lnTo>
                  <a:lnTo>
                    <a:pt x="123825" y="584835"/>
                  </a:lnTo>
                  <a:lnTo>
                    <a:pt x="180975" y="584835"/>
                  </a:lnTo>
                  <a:lnTo>
                    <a:pt x="180975" y="100965"/>
                  </a:lnTo>
                  <a:lnTo>
                    <a:pt x="219075" y="240030"/>
                  </a:lnTo>
                  <a:cubicBezTo>
                    <a:pt x="222885" y="252413"/>
                    <a:pt x="234315" y="260985"/>
                    <a:pt x="246698" y="260985"/>
                  </a:cubicBezTo>
                  <a:cubicBezTo>
                    <a:pt x="249555" y="260985"/>
                    <a:pt x="251460" y="260985"/>
                    <a:pt x="254317" y="260033"/>
                  </a:cubicBezTo>
                  <a:cubicBezTo>
                    <a:pt x="270510" y="256223"/>
                    <a:pt x="279082" y="239078"/>
                    <a:pt x="275273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743BC7C-9756-F21C-473A-1EDD14E0A443}"/>
              </a:ext>
            </a:extLst>
          </p:cNvPr>
          <p:cNvGrpSpPr/>
          <p:nvPr/>
        </p:nvGrpSpPr>
        <p:grpSpPr>
          <a:xfrm>
            <a:off x="6599597" y="1931240"/>
            <a:ext cx="817203" cy="739140"/>
            <a:chOff x="5278797" y="1376363"/>
            <a:chExt cx="817203" cy="739140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76A546EA-6825-77F4-00E8-7E6595862F40}"/>
                </a:ext>
              </a:extLst>
            </p:cNvPr>
            <p:cNvSpPr/>
            <p:nvPr/>
          </p:nvSpPr>
          <p:spPr>
            <a:xfrm>
              <a:off x="5382634" y="1376363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6B9B354-D3D9-34D1-7AF9-7DDB17907644}"/>
                </a:ext>
              </a:extLst>
            </p:cNvPr>
            <p:cNvSpPr/>
            <p:nvPr/>
          </p:nvSpPr>
          <p:spPr>
            <a:xfrm>
              <a:off x="5278797" y="1528763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6F076EC-27EB-BA09-A82D-A969B6E3A855}"/>
                </a:ext>
              </a:extLst>
            </p:cNvPr>
            <p:cNvGrpSpPr/>
            <p:nvPr/>
          </p:nvGrpSpPr>
          <p:grpSpPr>
            <a:xfrm>
              <a:off x="5518827" y="1376363"/>
              <a:ext cx="577173" cy="739139"/>
              <a:chOff x="5518827" y="1376363"/>
              <a:chExt cx="577173" cy="739139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657DEC4-8103-4ACC-7ADC-BEE33BDBA61C}"/>
                  </a:ext>
                </a:extLst>
              </p:cNvPr>
              <p:cNvSpPr/>
              <p:nvPr/>
            </p:nvSpPr>
            <p:spPr>
              <a:xfrm>
                <a:off x="5620759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CEAAB76-CB3A-218E-619E-25CE2BCDDCFB}"/>
                  </a:ext>
                </a:extLst>
              </p:cNvPr>
              <p:cNvSpPr/>
              <p:nvPr/>
            </p:nvSpPr>
            <p:spPr>
              <a:xfrm>
                <a:off x="5518827" y="1529715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038B081F-69B3-1709-737D-9D2158610998}"/>
                  </a:ext>
                </a:extLst>
              </p:cNvPr>
              <p:cNvGrpSpPr/>
              <p:nvPr/>
            </p:nvGrpSpPr>
            <p:grpSpPr>
              <a:xfrm>
                <a:off x="5819831" y="1376363"/>
                <a:ext cx="276169" cy="739139"/>
                <a:chOff x="5819831" y="1376363"/>
                <a:chExt cx="276169" cy="739139"/>
              </a:xfrm>
            </p:grpSpPr>
            <p:sp>
              <p:nvSpPr>
                <p:cNvPr id="20" name="Freihandform: Form 19">
                  <a:extLst>
                    <a:ext uri="{FF2B5EF4-FFF2-40B4-BE49-F238E27FC236}">
                      <a16:creationId xmlns:a16="http://schemas.microsoft.com/office/drawing/2014/main" id="{4EDFA7AC-EE66-B4A8-EB95-89BB37D71DAD}"/>
                    </a:ext>
                  </a:extLst>
                </p:cNvPr>
                <p:cNvSpPr/>
                <p:nvPr/>
              </p:nvSpPr>
              <p:spPr>
                <a:xfrm>
                  <a:off x="5858884" y="1376363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5" name="Freihandform: Form 24">
                  <a:extLst>
                    <a:ext uri="{FF2B5EF4-FFF2-40B4-BE49-F238E27FC236}">
                      <a16:creationId xmlns:a16="http://schemas.microsoft.com/office/drawing/2014/main" id="{22698C01-C54B-AF43-1552-584775F837BD}"/>
                    </a:ext>
                  </a:extLst>
                </p:cNvPr>
                <p:cNvSpPr/>
                <p:nvPr/>
              </p:nvSpPr>
              <p:spPr>
                <a:xfrm>
                  <a:off x="5819831" y="1529715"/>
                  <a:ext cx="276169" cy="585787"/>
                </a:xfrm>
                <a:custGeom>
                  <a:avLst/>
                  <a:gdLst>
                    <a:gd name="connsiteX0" fmla="*/ 275273 w 276169"/>
                    <a:gd name="connsiteY0" fmla="*/ 223838 h 585787"/>
                    <a:gd name="connsiteX1" fmla="*/ 231457 w 276169"/>
                    <a:gd name="connsiteY1" fmla="*/ 65723 h 585787"/>
                    <a:gd name="connsiteX2" fmla="*/ 222885 w 276169"/>
                    <a:gd name="connsiteY2" fmla="*/ 50483 h 585787"/>
                    <a:gd name="connsiteX3" fmla="*/ 157163 w 276169"/>
                    <a:gd name="connsiteY3" fmla="*/ 8573 h 585787"/>
                    <a:gd name="connsiteX4" fmla="*/ 105727 w 276169"/>
                    <a:gd name="connsiteY4" fmla="*/ 0 h 585787"/>
                    <a:gd name="connsiteX5" fmla="*/ 54292 w 276169"/>
                    <a:gd name="connsiteY5" fmla="*/ 8573 h 585787"/>
                    <a:gd name="connsiteX6" fmla="*/ 0 w 276169"/>
                    <a:gd name="connsiteY6" fmla="*/ 39053 h 585787"/>
                    <a:gd name="connsiteX7" fmla="*/ 11430 w 276169"/>
                    <a:gd name="connsiteY7" fmla="*/ 60960 h 585787"/>
                    <a:gd name="connsiteX8" fmla="*/ 54292 w 276169"/>
                    <a:gd name="connsiteY8" fmla="*/ 219075 h 585787"/>
                    <a:gd name="connsiteX9" fmla="*/ 28575 w 276169"/>
                    <a:gd name="connsiteY9" fmla="*/ 276225 h 585787"/>
                    <a:gd name="connsiteX10" fmla="*/ 28575 w 276169"/>
                    <a:gd name="connsiteY10" fmla="*/ 585788 h 585787"/>
                    <a:gd name="connsiteX11" fmla="*/ 85725 w 276169"/>
                    <a:gd name="connsiteY11" fmla="*/ 585788 h 585787"/>
                    <a:gd name="connsiteX12" fmla="*/ 85725 w 276169"/>
                    <a:gd name="connsiteY12" fmla="*/ 313373 h 585787"/>
                    <a:gd name="connsiteX13" fmla="*/ 123825 w 276169"/>
                    <a:gd name="connsiteY13" fmla="*/ 313373 h 585787"/>
                    <a:gd name="connsiteX14" fmla="*/ 123825 w 276169"/>
                    <a:gd name="connsiteY14" fmla="*/ 584835 h 585787"/>
                    <a:gd name="connsiteX15" fmla="*/ 180975 w 276169"/>
                    <a:gd name="connsiteY15" fmla="*/ 584835 h 585787"/>
                    <a:gd name="connsiteX16" fmla="*/ 180975 w 276169"/>
                    <a:gd name="connsiteY16" fmla="*/ 100965 h 585787"/>
                    <a:gd name="connsiteX17" fmla="*/ 219075 w 276169"/>
                    <a:gd name="connsiteY17" fmla="*/ 240030 h 585787"/>
                    <a:gd name="connsiteX18" fmla="*/ 246698 w 276169"/>
                    <a:gd name="connsiteY18" fmla="*/ 260985 h 585787"/>
                    <a:gd name="connsiteX19" fmla="*/ 254317 w 276169"/>
                    <a:gd name="connsiteY19" fmla="*/ 260033 h 585787"/>
                    <a:gd name="connsiteX20" fmla="*/ 275273 w 276169"/>
                    <a:gd name="connsiteY20" fmla="*/ 223838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169" h="585787">
                      <a:moveTo>
                        <a:pt x="275273" y="223838"/>
                      </a:moveTo>
                      <a:lnTo>
                        <a:pt x="231457" y="65723"/>
                      </a:lnTo>
                      <a:cubicBezTo>
                        <a:pt x="229552" y="60008"/>
                        <a:pt x="226695" y="54293"/>
                        <a:pt x="222885" y="50483"/>
                      </a:cubicBezTo>
                      <a:cubicBezTo>
                        <a:pt x="204788" y="31433"/>
                        <a:pt x="181927" y="17145"/>
                        <a:pt x="157163" y="8573"/>
                      </a:cubicBezTo>
                      <a:cubicBezTo>
                        <a:pt x="140970" y="2858"/>
                        <a:pt x="123825" y="0"/>
                        <a:pt x="105727" y="0"/>
                      </a:cubicBezTo>
                      <a:cubicBezTo>
                        <a:pt x="87630" y="0"/>
                        <a:pt x="70485" y="2858"/>
                        <a:pt x="54292" y="8573"/>
                      </a:cubicBezTo>
                      <a:cubicBezTo>
                        <a:pt x="34290" y="15240"/>
                        <a:pt x="16192" y="25718"/>
                        <a:pt x="0" y="39053"/>
                      </a:cubicBezTo>
                      <a:cubicBezTo>
                        <a:pt x="5715" y="45720"/>
                        <a:pt x="9525" y="53340"/>
                        <a:pt x="11430" y="60960"/>
                      </a:cubicBezTo>
                      <a:lnTo>
                        <a:pt x="54292" y="219075"/>
                      </a:lnTo>
                      <a:cubicBezTo>
                        <a:pt x="60960" y="242888"/>
                        <a:pt x="48577" y="266700"/>
                        <a:pt x="28575" y="276225"/>
                      </a:cubicBezTo>
                      <a:lnTo>
                        <a:pt x="28575" y="585788"/>
                      </a:lnTo>
                      <a:lnTo>
                        <a:pt x="85725" y="585788"/>
                      </a:lnTo>
                      <a:lnTo>
                        <a:pt x="85725" y="313373"/>
                      </a:lnTo>
                      <a:lnTo>
                        <a:pt x="123825" y="313373"/>
                      </a:lnTo>
                      <a:lnTo>
                        <a:pt x="123825" y="584835"/>
                      </a:lnTo>
                      <a:lnTo>
                        <a:pt x="180975" y="584835"/>
                      </a:lnTo>
                      <a:lnTo>
                        <a:pt x="180975" y="100965"/>
                      </a:lnTo>
                      <a:lnTo>
                        <a:pt x="219075" y="240030"/>
                      </a:lnTo>
                      <a:cubicBezTo>
                        <a:pt x="222885" y="252413"/>
                        <a:pt x="234315" y="260985"/>
                        <a:pt x="246698" y="260985"/>
                      </a:cubicBezTo>
                      <a:cubicBezTo>
                        <a:pt x="249555" y="260985"/>
                        <a:pt x="251460" y="260985"/>
                        <a:pt x="254317" y="260033"/>
                      </a:cubicBezTo>
                      <a:cubicBezTo>
                        <a:pt x="270510" y="256223"/>
                        <a:pt x="279082" y="239078"/>
                        <a:pt x="275273" y="2238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" name="Rounded Rectangle 73">
            <a:extLst>
              <a:ext uri="{FF2B5EF4-FFF2-40B4-BE49-F238E27FC236}">
                <a16:creationId xmlns:a16="http://schemas.microsoft.com/office/drawing/2014/main" id="{7ADB80FC-76AD-0368-4431-C8E9F32CA68E}"/>
              </a:ext>
            </a:extLst>
          </p:cNvPr>
          <p:cNvSpPr/>
          <p:nvPr/>
        </p:nvSpPr>
        <p:spPr>
          <a:xfrm>
            <a:off x="614232" y="1724016"/>
            <a:ext cx="2268210" cy="1411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TALON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b="1" i="1" kern="0" dirty="0">
                <a:solidFill>
                  <a:schemeClr val="bg1"/>
                </a:solidFill>
              </a:rPr>
              <a:t>Core Study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bg1"/>
                </a:solidFill>
                <a:effectLst/>
              </a:rPr>
              <a:t>Head-</a:t>
            </a:r>
            <a:r>
              <a:rPr lang="de-DE" sz="1200" i="1" dirty="0" err="1">
                <a:solidFill>
                  <a:schemeClr val="bg1"/>
                </a:solidFill>
                <a:effectLst/>
              </a:rPr>
              <a:t>to</a:t>
            </a:r>
            <a:r>
              <a:rPr lang="de-DE" sz="1200" i="1" dirty="0">
                <a:solidFill>
                  <a:schemeClr val="bg1"/>
                </a:solidFill>
                <a:effectLst/>
              </a:rPr>
              <a:t>-Hea</a:t>
            </a:r>
            <a:r>
              <a:rPr lang="de-DE" sz="1200" i="1" dirty="0">
                <a:solidFill>
                  <a:schemeClr val="bg1"/>
                </a:solidFill>
              </a:rPr>
              <a:t>d-</a:t>
            </a:r>
            <a:r>
              <a:rPr lang="de-DE" sz="1200" dirty="0">
                <a:solidFill>
                  <a:schemeClr val="bg1"/>
                </a:solidFill>
                <a:effectLst/>
              </a:rPr>
              <a:t>Vergleichsstudie von Brolucizumab vs. Aflibercept bei Anti-VEGF-naiven Patienten mit </a:t>
            </a:r>
            <a:r>
              <a:rPr lang="de-DE" sz="1200" dirty="0" err="1">
                <a:solidFill>
                  <a:schemeClr val="bg1"/>
                </a:solidFill>
                <a:effectLst/>
              </a:rPr>
              <a:t>nAMD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Rounded Rectangle 73">
            <a:extLst>
              <a:ext uri="{FF2B5EF4-FFF2-40B4-BE49-F238E27FC236}">
                <a16:creationId xmlns:a16="http://schemas.microsoft.com/office/drawing/2014/main" id="{BA4A4F04-7C08-2C94-8EFE-5AF47E975815}"/>
              </a:ext>
            </a:extLst>
          </p:cNvPr>
          <p:cNvSpPr/>
          <p:nvPr/>
        </p:nvSpPr>
        <p:spPr>
          <a:xfrm>
            <a:off x="593813" y="3429000"/>
            <a:ext cx="2268210" cy="1800465"/>
          </a:xfrm>
          <a:prstGeom prst="roundRect">
            <a:avLst/>
          </a:prstGeom>
          <a:solidFill>
            <a:srgbClr val="D3ECFD"/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200" b="1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Extension Study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Einarmige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Erweiterungsstudie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mit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Brolucizumab in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einem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Treat-&amp;-Extend-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Regime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bei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Patienten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,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welche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die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TALON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Core Study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abgeschlossen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haben</a:t>
            </a:r>
            <a:endParaRPr kumimoji="0" lang="en-US" sz="1200" i="0" u="none" strike="noStrike" kern="0" cap="none" spc="0" normalizeH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ounded Rectangle 73">
            <a:extLst>
              <a:ext uri="{FF2B5EF4-FFF2-40B4-BE49-F238E27FC236}">
                <a16:creationId xmlns:a16="http://schemas.microsoft.com/office/drawing/2014/main" id="{4CFAB96A-FB80-7516-DA5E-8D8E28614A49}"/>
              </a:ext>
            </a:extLst>
          </p:cNvPr>
          <p:cNvSpPr/>
          <p:nvPr/>
        </p:nvSpPr>
        <p:spPr>
          <a:xfrm>
            <a:off x="4638388" y="2726064"/>
            <a:ext cx="1370066" cy="2785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Brolucizumab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Rounded Rectangle 73">
            <a:extLst>
              <a:ext uri="{FF2B5EF4-FFF2-40B4-BE49-F238E27FC236}">
                <a16:creationId xmlns:a16="http://schemas.microsoft.com/office/drawing/2014/main" id="{EA17AAF6-4887-5B3B-4F36-E1FC680F8944}"/>
              </a:ext>
            </a:extLst>
          </p:cNvPr>
          <p:cNvSpPr/>
          <p:nvPr/>
        </p:nvSpPr>
        <p:spPr>
          <a:xfrm>
            <a:off x="6338179" y="2721152"/>
            <a:ext cx="1370066" cy="2785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Aflibercept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29D8DC8-273F-ECDC-3F07-70EBDE4166E3}"/>
              </a:ext>
            </a:extLst>
          </p:cNvPr>
          <p:cNvSpPr/>
          <p:nvPr/>
        </p:nvSpPr>
        <p:spPr>
          <a:xfrm>
            <a:off x="4465320" y="4632689"/>
            <a:ext cx="1756494" cy="266280"/>
          </a:xfrm>
          <a:prstGeom prst="roundRect">
            <a:avLst/>
          </a:prstGeom>
          <a:solidFill>
            <a:srgbClr val="FFFFFF"/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Kontinuitätskohorte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Rounded Rectangle 73">
            <a:extLst>
              <a:ext uri="{FF2B5EF4-FFF2-40B4-BE49-F238E27FC236}">
                <a16:creationId xmlns:a16="http://schemas.microsoft.com/office/drawing/2014/main" id="{270C6347-B00D-9E9F-A6BD-0C5348849BC5}"/>
              </a:ext>
            </a:extLst>
          </p:cNvPr>
          <p:cNvSpPr/>
          <p:nvPr/>
        </p:nvSpPr>
        <p:spPr>
          <a:xfrm>
            <a:off x="6287379" y="4620461"/>
            <a:ext cx="1554310" cy="278508"/>
          </a:xfrm>
          <a:prstGeom prst="roundRect">
            <a:avLst/>
          </a:prstGeom>
          <a:solidFill>
            <a:srgbClr val="FFFFFF"/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Switch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Kohorte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C606F4A-BD17-7A0F-BF56-B43AE47799B7}"/>
              </a:ext>
            </a:extLst>
          </p:cNvPr>
          <p:cNvGrpSpPr/>
          <p:nvPr/>
        </p:nvGrpSpPr>
        <p:grpSpPr>
          <a:xfrm>
            <a:off x="6599597" y="1929205"/>
            <a:ext cx="817203" cy="739140"/>
            <a:chOff x="5278797" y="1376363"/>
            <a:chExt cx="817203" cy="739140"/>
          </a:xfrm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0D9BB763-545F-F2CC-A7F2-12F2180D1A55}"/>
                </a:ext>
              </a:extLst>
            </p:cNvPr>
            <p:cNvSpPr/>
            <p:nvPr/>
          </p:nvSpPr>
          <p:spPr>
            <a:xfrm>
              <a:off x="5382634" y="1376363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60399877-A025-B3E3-772E-BAA3A02D97C4}"/>
                </a:ext>
              </a:extLst>
            </p:cNvPr>
            <p:cNvSpPr/>
            <p:nvPr/>
          </p:nvSpPr>
          <p:spPr>
            <a:xfrm>
              <a:off x="5278797" y="1528763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09397234-A587-72AA-24C4-B15CB6FDD500}"/>
                </a:ext>
              </a:extLst>
            </p:cNvPr>
            <p:cNvGrpSpPr/>
            <p:nvPr/>
          </p:nvGrpSpPr>
          <p:grpSpPr>
            <a:xfrm>
              <a:off x="5518827" y="1376363"/>
              <a:ext cx="577173" cy="739139"/>
              <a:chOff x="5518827" y="1376363"/>
              <a:chExt cx="577173" cy="739139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93EDA641-4BCA-BBF9-D97E-FB1F16FCF8F9}"/>
                  </a:ext>
                </a:extLst>
              </p:cNvPr>
              <p:cNvSpPr/>
              <p:nvPr/>
            </p:nvSpPr>
            <p:spPr>
              <a:xfrm>
                <a:off x="5620759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6D6217B7-AD52-E926-8AB0-98537B1485DC}"/>
                  </a:ext>
                </a:extLst>
              </p:cNvPr>
              <p:cNvSpPr/>
              <p:nvPr/>
            </p:nvSpPr>
            <p:spPr>
              <a:xfrm>
                <a:off x="5518827" y="1529715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EE0D749C-D63A-DB29-8ACD-3F3DCCF7B701}"/>
                  </a:ext>
                </a:extLst>
              </p:cNvPr>
              <p:cNvGrpSpPr/>
              <p:nvPr/>
            </p:nvGrpSpPr>
            <p:grpSpPr>
              <a:xfrm>
                <a:off x="5819831" y="1376363"/>
                <a:ext cx="276169" cy="739139"/>
                <a:chOff x="5819831" y="1376363"/>
                <a:chExt cx="276169" cy="739139"/>
              </a:xfrm>
            </p:grpSpPr>
            <p:sp>
              <p:nvSpPr>
                <p:cNvPr id="41" name="Freihandform: Form 40">
                  <a:extLst>
                    <a:ext uri="{FF2B5EF4-FFF2-40B4-BE49-F238E27FC236}">
                      <a16:creationId xmlns:a16="http://schemas.microsoft.com/office/drawing/2014/main" id="{394F08AC-8BA0-3674-97D2-527607607A85}"/>
                    </a:ext>
                  </a:extLst>
                </p:cNvPr>
                <p:cNvSpPr/>
                <p:nvPr/>
              </p:nvSpPr>
              <p:spPr>
                <a:xfrm>
                  <a:off x="5858884" y="1376363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4BD92E51-BDAC-FEE6-56A5-9A1224C0C702}"/>
                    </a:ext>
                  </a:extLst>
                </p:cNvPr>
                <p:cNvSpPr/>
                <p:nvPr/>
              </p:nvSpPr>
              <p:spPr>
                <a:xfrm>
                  <a:off x="5819831" y="1529715"/>
                  <a:ext cx="276169" cy="585787"/>
                </a:xfrm>
                <a:custGeom>
                  <a:avLst/>
                  <a:gdLst>
                    <a:gd name="connsiteX0" fmla="*/ 275273 w 276169"/>
                    <a:gd name="connsiteY0" fmla="*/ 223838 h 585787"/>
                    <a:gd name="connsiteX1" fmla="*/ 231457 w 276169"/>
                    <a:gd name="connsiteY1" fmla="*/ 65723 h 585787"/>
                    <a:gd name="connsiteX2" fmla="*/ 222885 w 276169"/>
                    <a:gd name="connsiteY2" fmla="*/ 50483 h 585787"/>
                    <a:gd name="connsiteX3" fmla="*/ 157163 w 276169"/>
                    <a:gd name="connsiteY3" fmla="*/ 8573 h 585787"/>
                    <a:gd name="connsiteX4" fmla="*/ 105727 w 276169"/>
                    <a:gd name="connsiteY4" fmla="*/ 0 h 585787"/>
                    <a:gd name="connsiteX5" fmla="*/ 54292 w 276169"/>
                    <a:gd name="connsiteY5" fmla="*/ 8573 h 585787"/>
                    <a:gd name="connsiteX6" fmla="*/ 0 w 276169"/>
                    <a:gd name="connsiteY6" fmla="*/ 39053 h 585787"/>
                    <a:gd name="connsiteX7" fmla="*/ 11430 w 276169"/>
                    <a:gd name="connsiteY7" fmla="*/ 60960 h 585787"/>
                    <a:gd name="connsiteX8" fmla="*/ 54292 w 276169"/>
                    <a:gd name="connsiteY8" fmla="*/ 219075 h 585787"/>
                    <a:gd name="connsiteX9" fmla="*/ 28575 w 276169"/>
                    <a:gd name="connsiteY9" fmla="*/ 276225 h 585787"/>
                    <a:gd name="connsiteX10" fmla="*/ 28575 w 276169"/>
                    <a:gd name="connsiteY10" fmla="*/ 585788 h 585787"/>
                    <a:gd name="connsiteX11" fmla="*/ 85725 w 276169"/>
                    <a:gd name="connsiteY11" fmla="*/ 585788 h 585787"/>
                    <a:gd name="connsiteX12" fmla="*/ 85725 w 276169"/>
                    <a:gd name="connsiteY12" fmla="*/ 313373 h 585787"/>
                    <a:gd name="connsiteX13" fmla="*/ 123825 w 276169"/>
                    <a:gd name="connsiteY13" fmla="*/ 313373 h 585787"/>
                    <a:gd name="connsiteX14" fmla="*/ 123825 w 276169"/>
                    <a:gd name="connsiteY14" fmla="*/ 584835 h 585787"/>
                    <a:gd name="connsiteX15" fmla="*/ 180975 w 276169"/>
                    <a:gd name="connsiteY15" fmla="*/ 584835 h 585787"/>
                    <a:gd name="connsiteX16" fmla="*/ 180975 w 276169"/>
                    <a:gd name="connsiteY16" fmla="*/ 100965 h 585787"/>
                    <a:gd name="connsiteX17" fmla="*/ 219075 w 276169"/>
                    <a:gd name="connsiteY17" fmla="*/ 240030 h 585787"/>
                    <a:gd name="connsiteX18" fmla="*/ 246698 w 276169"/>
                    <a:gd name="connsiteY18" fmla="*/ 260985 h 585787"/>
                    <a:gd name="connsiteX19" fmla="*/ 254317 w 276169"/>
                    <a:gd name="connsiteY19" fmla="*/ 260033 h 585787"/>
                    <a:gd name="connsiteX20" fmla="*/ 275273 w 276169"/>
                    <a:gd name="connsiteY20" fmla="*/ 223838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169" h="585787">
                      <a:moveTo>
                        <a:pt x="275273" y="223838"/>
                      </a:moveTo>
                      <a:lnTo>
                        <a:pt x="231457" y="65723"/>
                      </a:lnTo>
                      <a:cubicBezTo>
                        <a:pt x="229552" y="60008"/>
                        <a:pt x="226695" y="54293"/>
                        <a:pt x="222885" y="50483"/>
                      </a:cubicBezTo>
                      <a:cubicBezTo>
                        <a:pt x="204788" y="31433"/>
                        <a:pt x="181927" y="17145"/>
                        <a:pt x="157163" y="8573"/>
                      </a:cubicBezTo>
                      <a:cubicBezTo>
                        <a:pt x="140970" y="2858"/>
                        <a:pt x="123825" y="0"/>
                        <a:pt x="105727" y="0"/>
                      </a:cubicBezTo>
                      <a:cubicBezTo>
                        <a:pt x="87630" y="0"/>
                        <a:pt x="70485" y="2858"/>
                        <a:pt x="54292" y="8573"/>
                      </a:cubicBezTo>
                      <a:cubicBezTo>
                        <a:pt x="34290" y="15240"/>
                        <a:pt x="16192" y="25718"/>
                        <a:pt x="0" y="39053"/>
                      </a:cubicBezTo>
                      <a:cubicBezTo>
                        <a:pt x="5715" y="45720"/>
                        <a:pt x="9525" y="53340"/>
                        <a:pt x="11430" y="60960"/>
                      </a:cubicBezTo>
                      <a:lnTo>
                        <a:pt x="54292" y="219075"/>
                      </a:lnTo>
                      <a:cubicBezTo>
                        <a:pt x="60960" y="242888"/>
                        <a:pt x="48577" y="266700"/>
                        <a:pt x="28575" y="276225"/>
                      </a:cubicBezTo>
                      <a:lnTo>
                        <a:pt x="28575" y="585788"/>
                      </a:lnTo>
                      <a:lnTo>
                        <a:pt x="85725" y="585788"/>
                      </a:lnTo>
                      <a:lnTo>
                        <a:pt x="85725" y="313373"/>
                      </a:lnTo>
                      <a:lnTo>
                        <a:pt x="123825" y="313373"/>
                      </a:lnTo>
                      <a:lnTo>
                        <a:pt x="123825" y="584835"/>
                      </a:lnTo>
                      <a:lnTo>
                        <a:pt x="180975" y="584835"/>
                      </a:lnTo>
                      <a:lnTo>
                        <a:pt x="180975" y="100965"/>
                      </a:lnTo>
                      <a:lnTo>
                        <a:pt x="219075" y="240030"/>
                      </a:lnTo>
                      <a:cubicBezTo>
                        <a:pt x="222885" y="252413"/>
                        <a:pt x="234315" y="260985"/>
                        <a:pt x="246698" y="260985"/>
                      </a:cubicBezTo>
                      <a:cubicBezTo>
                        <a:pt x="249555" y="260985"/>
                        <a:pt x="251460" y="260985"/>
                        <a:pt x="254317" y="260033"/>
                      </a:cubicBezTo>
                      <a:cubicBezTo>
                        <a:pt x="270510" y="256223"/>
                        <a:pt x="279082" y="239078"/>
                        <a:pt x="275273" y="2238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E525E37-3492-5725-4A72-4FD37F2984D0}"/>
              </a:ext>
            </a:extLst>
          </p:cNvPr>
          <p:cNvGrpSpPr/>
          <p:nvPr/>
        </p:nvGrpSpPr>
        <p:grpSpPr>
          <a:xfrm>
            <a:off x="6589983" y="3818689"/>
            <a:ext cx="817203" cy="739140"/>
            <a:chOff x="5278797" y="2813169"/>
            <a:chExt cx="817203" cy="739140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2C4D5EB7-7F1D-F6A7-46E9-07B18C04D3F6}"/>
                </a:ext>
              </a:extLst>
            </p:cNvPr>
            <p:cNvGrpSpPr/>
            <p:nvPr/>
          </p:nvGrpSpPr>
          <p:grpSpPr>
            <a:xfrm>
              <a:off x="5278797" y="2813169"/>
              <a:ext cx="275286" cy="739140"/>
              <a:chOff x="5278797" y="2813169"/>
              <a:chExt cx="275286" cy="739140"/>
            </a:xfrm>
            <a:gradFill flip="none" rotWithShape="1">
              <a:gsLst>
                <a:gs pos="34000">
                  <a:srgbClr val="7F7F7F"/>
                </a:gs>
                <a:gs pos="62000">
                  <a:srgbClr val="405074"/>
                </a:gs>
                <a:gs pos="76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6325F9BD-CC1F-A96C-702C-416B6F546150}"/>
                  </a:ext>
                </a:extLst>
              </p:cNvPr>
              <p:cNvSpPr/>
              <p:nvPr/>
            </p:nvSpPr>
            <p:spPr>
              <a:xfrm>
                <a:off x="5382634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0DDD9082-ED60-7DFD-E72C-76450549EB3D}"/>
                  </a:ext>
                </a:extLst>
              </p:cNvPr>
              <p:cNvSpPr/>
              <p:nvPr/>
            </p:nvSpPr>
            <p:spPr>
              <a:xfrm>
                <a:off x="5278797" y="2965569"/>
                <a:ext cx="275286" cy="586740"/>
              </a:xfrm>
              <a:custGeom>
                <a:avLst/>
                <a:gdLst>
                  <a:gd name="connsiteX0" fmla="*/ 220994 w 275286"/>
                  <a:gd name="connsiteY0" fmla="*/ 220027 h 586740"/>
                  <a:gd name="connsiteX1" fmla="*/ 263856 w 275286"/>
                  <a:gd name="connsiteY1" fmla="*/ 61913 h 586740"/>
                  <a:gd name="connsiteX2" fmla="*/ 275286 w 275286"/>
                  <a:gd name="connsiteY2" fmla="*/ 39052 h 586740"/>
                  <a:gd name="connsiteX3" fmla="*/ 220994 w 275286"/>
                  <a:gd name="connsiteY3" fmla="*/ 8572 h 586740"/>
                  <a:gd name="connsiteX4" fmla="*/ 169559 w 275286"/>
                  <a:gd name="connsiteY4" fmla="*/ 0 h 586740"/>
                  <a:gd name="connsiteX5" fmla="*/ 118124 w 275286"/>
                  <a:gd name="connsiteY5" fmla="*/ 8572 h 586740"/>
                  <a:gd name="connsiteX6" fmla="*/ 52401 w 275286"/>
                  <a:gd name="connsiteY6" fmla="*/ 50482 h 586740"/>
                  <a:gd name="connsiteX7" fmla="*/ 43829 w 275286"/>
                  <a:gd name="connsiteY7" fmla="*/ 65722 h 586740"/>
                  <a:gd name="connsiteX8" fmla="*/ 966 w 275286"/>
                  <a:gd name="connsiteY8" fmla="*/ 224790 h 586740"/>
                  <a:gd name="connsiteX9" fmla="*/ 20969 w 275286"/>
                  <a:gd name="connsiteY9" fmla="*/ 260985 h 586740"/>
                  <a:gd name="connsiteX10" fmla="*/ 28589 w 275286"/>
                  <a:gd name="connsiteY10" fmla="*/ 261938 h 586740"/>
                  <a:gd name="connsiteX11" fmla="*/ 56211 w 275286"/>
                  <a:gd name="connsiteY11" fmla="*/ 240983 h 586740"/>
                  <a:gd name="connsiteX12" fmla="*/ 94311 w 275286"/>
                  <a:gd name="connsiteY12" fmla="*/ 101918 h 586740"/>
                  <a:gd name="connsiteX13" fmla="*/ 94311 w 275286"/>
                  <a:gd name="connsiteY13" fmla="*/ 586740 h 586740"/>
                  <a:gd name="connsiteX14" fmla="*/ 151461 w 275286"/>
                  <a:gd name="connsiteY14" fmla="*/ 586740 h 586740"/>
                  <a:gd name="connsiteX15" fmla="*/ 151461 w 275286"/>
                  <a:gd name="connsiteY15" fmla="*/ 314325 h 586740"/>
                  <a:gd name="connsiteX16" fmla="*/ 189561 w 275286"/>
                  <a:gd name="connsiteY16" fmla="*/ 314325 h 586740"/>
                  <a:gd name="connsiteX17" fmla="*/ 189561 w 275286"/>
                  <a:gd name="connsiteY17" fmla="*/ 585787 h 586740"/>
                  <a:gd name="connsiteX18" fmla="*/ 246711 w 275286"/>
                  <a:gd name="connsiteY18" fmla="*/ 585787 h 586740"/>
                  <a:gd name="connsiteX19" fmla="*/ 246711 w 275286"/>
                  <a:gd name="connsiteY19" fmla="*/ 277178 h 586740"/>
                  <a:gd name="connsiteX20" fmla="*/ 220994 w 275286"/>
                  <a:gd name="connsiteY20" fmla="*/ 220027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286" h="586740">
                    <a:moveTo>
                      <a:pt x="220994" y="220027"/>
                    </a:moveTo>
                    <a:lnTo>
                      <a:pt x="263856" y="61913"/>
                    </a:lnTo>
                    <a:cubicBezTo>
                      <a:pt x="265761" y="53340"/>
                      <a:pt x="270524" y="45720"/>
                      <a:pt x="275286" y="39052"/>
                    </a:cubicBezTo>
                    <a:cubicBezTo>
                      <a:pt x="260046" y="25717"/>
                      <a:pt x="240996" y="15240"/>
                      <a:pt x="220994" y="8572"/>
                    </a:cubicBezTo>
                    <a:cubicBezTo>
                      <a:pt x="204801" y="2857"/>
                      <a:pt x="187656" y="0"/>
                      <a:pt x="169559" y="0"/>
                    </a:cubicBezTo>
                    <a:cubicBezTo>
                      <a:pt x="151461" y="0"/>
                      <a:pt x="134316" y="2857"/>
                      <a:pt x="118124" y="8572"/>
                    </a:cubicBezTo>
                    <a:cubicBezTo>
                      <a:pt x="92406" y="17145"/>
                      <a:pt x="70499" y="31432"/>
                      <a:pt x="52401" y="50482"/>
                    </a:cubicBezTo>
                    <a:cubicBezTo>
                      <a:pt x="48591" y="55245"/>
                      <a:pt x="45734" y="60007"/>
                      <a:pt x="43829" y="65722"/>
                    </a:cubicBezTo>
                    <a:lnTo>
                      <a:pt x="966" y="224790"/>
                    </a:lnTo>
                    <a:cubicBezTo>
                      <a:pt x="-2844" y="240030"/>
                      <a:pt x="4776" y="257175"/>
                      <a:pt x="20969" y="260985"/>
                    </a:cubicBezTo>
                    <a:cubicBezTo>
                      <a:pt x="23826" y="261938"/>
                      <a:pt x="25731" y="261938"/>
                      <a:pt x="28589" y="261938"/>
                    </a:cubicBezTo>
                    <a:cubicBezTo>
                      <a:pt x="40971" y="261938"/>
                      <a:pt x="52401" y="253365"/>
                      <a:pt x="56211" y="240983"/>
                    </a:cubicBezTo>
                    <a:lnTo>
                      <a:pt x="94311" y="101918"/>
                    </a:lnTo>
                    <a:lnTo>
                      <a:pt x="94311" y="586740"/>
                    </a:lnTo>
                    <a:lnTo>
                      <a:pt x="151461" y="586740"/>
                    </a:lnTo>
                    <a:lnTo>
                      <a:pt x="151461" y="314325"/>
                    </a:lnTo>
                    <a:lnTo>
                      <a:pt x="189561" y="314325"/>
                    </a:lnTo>
                    <a:lnTo>
                      <a:pt x="189561" y="585787"/>
                    </a:lnTo>
                    <a:lnTo>
                      <a:pt x="246711" y="585787"/>
                    </a:lnTo>
                    <a:lnTo>
                      <a:pt x="246711" y="277178"/>
                    </a:lnTo>
                    <a:cubicBezTo>
                      <a:pt x="226709" y="267653"/>
                      <a:pt x="215279" y="243840"/>
                      <a:pt x="220994" y="2200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2053FF1B-045C-37E3-08BF-92A4CF6F08D7}"/>
                </a:ext>
              </a:extLst>
            </p:cNvPr>
            <p:cNvGrpSpPr/>
            <p:nvPr/>
          </p:nvGrpSpPr>
          <p:grpSpPr>
            <a:xfrm>
              <a:off x="5518827" y="2813169"/>
              <a:ext cx="339060" cy="739139"/>
              <a:chOff x="5518827" y="2813169"/>
              <a:chExt cx="339060" cy="739139"/>
            </a:xfrm>
            <a:gradFill flip="none" rotWithShape="1">
              <a:gsLst>
                <a:gs pos="43000">
                  <a:srgbClr val="7F7F7F"/>
                </a:gs>
                <a:gs pos="52000">
                  <a:srgbClr val="405074"/>
                </a:gs>
                <a:gs pos="63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0F9C8676-A8F7-1D09-835A-F21AA812AD6A}"/>
                  </a:ext>
                </a:extLst>
              </p:cNvPr>
              <p:cNvSpPr/>
              <p:nvPr/>
            </p:nvSpPr>
            <p:spPr>
              <a:xfrm>
                <a:off x="5620759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E27C4D8-4863-9CC2-FA6F-4601AA616D25}"/>
                  </a:ext>
                </a:extLst>
              </p:cNvPr>
              <p:cNvSpPr/>
              <p:nvPr/>
            </p:nvSpPr>
            <p:spPr>
              <a:xfrm>
                <a:off x="5518827" y="2966521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B1EF4A8C-8BA9-7EA2-3B73-AA9AD13A0B0D}"/>
                </a:ext>
              </a:extLst>
            </p:cNvPr>
            <p:cNvGrpSpPr/>
            <p:nvPr/>
          </p:nvGrpSpPr>
          <p:grpSpPr>
            <a:xfrm>
              <a:off x="5819831" y="2813169"/>
              <a:ext cx="276169" cy="739139"/>
              <a:chOff x="5819831" y="1376363"/>
              <a:chExt cx="276169" cy="739139"/>
            </a:xfrm>
            <a:gradFill flip="none" rotWithShape="1">
              <a:gsLst>
                <a:gs pos="27000">
                  <a:srgbClr val="7F7F7F"/>
                </a:gs>
                <a:gs pos="45000">
                  <a:srgbClr val="405074"/>
                </a:gs>
                <a:gs pos="51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766DAFD6-2CD5-EF6C-1444-2AA39D1C97BE}"/>
                  </a:ext>
                </a:extLst>
              </p:cNvPr>
              <p:cNvSpPr/>
              <p:nvPr/>
            </p:nvSpPr>
            <p:spPr>
              <a:xfrm>
                <a:off x="5858884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4A674BA1-D2B5-1183-5958-CD9F739FEFDF}"/>
                  </a:ext>
                </a:extLst>
              </p:cNvPr>
              <p:cNvSpPr/>
              <p:nvPr/>
            </p:nvSpPr>
            <p:spPr>
              <a:xfrm>
                <a:off x="5819831" y="1529715"/>
                <a:ext cx="276169" cy="585787"/>
              </a:xfrm>
              <a:custGeom>
                <a:avLst/>
                <a:gdLst>
                  <a:gd name="connsiteX0" fmla="*/ 275273 w 276169"/>
                  <a:gd name="connsiteY0" fmla="*/ 223838 h 585787"/>
                  <a:gd name="connsiteX1" fmla="*/ 231457 w 276169"/>
                  <a:gd name="connsiteY1" fmla="*/ 65723 h 585787"/>
                  <a:gd name="connsiteX2" fmla="*/ 222885 w 276169"/>
                  <a:gd name="connsiteY2" fmla="*/ 50483 h 585787"/>
                  <a:gd name="connsiteX3" fmla="*/ 157163 w 276169"/>
                  <a:gd name="connsiteY3" fmla="*/ 8573 h 585787"/>
                  <a:gd name="connsiteX4" fmla="*/ 105727 w 276169"/>
                  <a:gd name="connsiteY4" fmla="*/ 0 h 585787"/>
                  <a:gd name="connsiteX5" fmla="*/ 54292 w 276169"/>
                  <a:gd name="connsiteY5" fmla="*/ 8573 h 585787"/>
                  <a:gd name="connsiteX6" fmla="*/ 0 w 276169"/>
                  <a:gd name="connsiteY6" fmla="*/ 39053 h 585787"/>
                  <a:gd name="connsiteX7" fmla="*/ 11430 w 276169"/>
                  <a:gd name="connsiteY7" fmla="*/ 60960 h 585787"/>
                  <a:gd name="connsiteX8" fmla="*/ 54292 w 276169"/>
                  <a:gd name="connsiteY8" fmla="*/ 219075 h 585787"/>
                  <a:gd name="connsiteX9" fmla="*/ 28575 w 276169"/>
                  <a:gd name="connsiteY9" fmla="*/ 276225 h 585787"/>
                  <a:gd name="connsiteX10" fmla="*/ 28575 w 276169"/>
                  <a:gd name="connsiteY10" fmla="*/ 585788 h 585787"/>
                  <a:gd name="connsiteX11" fmla="*/ 85725 w 276169"/>
                  <a:gd name="connsiteY11" fmla="*/ 585788 h 585787"/>
                  <a:gd name="connsiteX12" fmla="*/ 85725 w 276169"/>
                  <a:gd name="connsiteY12" fmla="*/ 313373 h 585787"/>
                  <a:gd name="connsiteX13" fmla="*/ 123825 w 276169"/>
                  <a:gd name="connsiteY13" fmla="*/ 313373 h 585787"/>
                  <a:gd name="connsiteX14" fmla="*/ 123825 w 276169"/>
                  <a:gd name="connsiteY14" fmla="*/ 584835 h 585787"/>
                  <a:gd name="connsiteX15" fmla="*/ 180975 w 276169"/>
                  <a:gd name="connsiteY15" fmla="*/ 584835 h 585787"/>
                  <a:gd name="connsiteX16" fmla="*/ 180975 w 276169"/>
                  <a:gd name="connsiteY16" fmla="*/ 100965 h 585787"/>
                  <a:gd name="connsiteX17" fmla="*/ 219075 w 276169"/>
                  <a:gd name="connsiteY17" fmla="*/ 240030 h 585787"/>
                  <a:gd name="connsiteX18" fmla="*/ 246698 w 276169"/>
                  <a:gd name="connsiteY18" fmla="*/ 260985 h 585787"/>
                  <a:gd name="connsiteX19" fmla="*/ 254317 w 276169"/>
                  <a:gd name="connsiteY19" fmla="*/ 260033 h 585787"/>
                  <a:gd name="connsiteX20" fmla="*/ 275273 w 276169"/>
                  <a:gd name="connsiteY20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169" h="585787">
                    <a:moveTo>
                      <a:pt x="275273" y="223838"/>
                    </a:moveTo>
                    <a:lnTo>
                      <a:pt x="231457" y="65723"/>
                    </a:lnTo>
                    <a:cubicBezTo>
                      <a:pt x="229552" y="60008"/>
                      <a:pt x="226695" y="54293"/>
                      <a:pt x="222885" y="50483"/>
                    </a:cubicBezTo>
                    <a:cubicBezTo>
                      <a:pt x="204788" y="31433"/>
                      <a:pt x="181927" y="17145"/>
                      <a:pt x="157163" y="8573"/>
                    </a:cubicBezTo>
                    <a:cubicBezTo>
                      <a:pt x="140970" y="2858"/>
                      <a:pt x="123825" y="0"/>
                      <a:pt x="105727" y="0"/>
                    </a:cubicBezTo>
                    <a:cubicBezTo>
                      <a:pt x="87630" y="0"/>
                      <a:pt x="70485" y="2858"/>
                      <a:pt x="54292" y="8573"/>
                    </a:cubicBezTo>
                    <a:cubicBezTo>
                      <a:pt x="34290" y="15240"/>
                      <a:pt x="16192" y="25718"/>
                      <a:pt x="0" y="39053"/>
                    </a:cubicBezTo>
                    <a:cubicBezTo>
                      <a:pt x="5715" y="45720"/>
                      <a:pt x="9525" y="53340"/>
                      <a:pt x="11430" y="60960"/>
                    </a:cubicBezTo>
                    <a:lnTo>
                      <a:pt x="54292" y="219075"/>
                    </a:lnTo>
                    <a:cubicBezTo>
                      <a:pt x="60960" y="242888"/>
                      <a:pt x="48577" y="266700"/>
                      <a:pt x="28575" y="276225"/>
                    </a:cubicBezTo>
                    <a:lnTo>
                      <a:pt x="28575" y="585788"/>
                    </a:lnTo>
                    <a:lnTo>
                      <a:pt x="85725" y="585788"/>
                    </a:lnTo>
                    <a:lnTo>
                      <a:pt x="85725" y="313373"/>
                    </a:lnTo>
                    <a:lnTo>
                      <a:pt x="123825" y="313373"/>
                    </a:lnTo>
                    <a:lnTo>
                      <a:pt x="123825" y="584835"/>
                    </a:lnTo>
                    <a:lnTo>
                      <a:pt x="180975" y="584835"/>
                    </a:lnTo>
                    <a:lnTo>
                      <a:pt x="180975" y="100965"/>
                    </a:lnTo>
                    <a:lnTo>
                      <a:pt x="219075" y="240030"/>
                    </a:lnTo>
                    <a:cubicBezTo>
                      <a:pt x="222885" y="252413"/>
                      <a:pt x="234315" y="260985"/>
                      <a:pt x="246698" y="260985"/>
                    </a:cubicBezTo>
                    <a:cubicBezTo>
                      <a:pt x="249555" y="260985"/>
                      <a:pt x="251460" y="260985"/>
                      <a:pt x="254317" y="260033"/>
                    </a:cubicBezTo>
                    <a:cubicBezTo>
                      <a:pt x="270510" y="256223"/>
                      <a:pt x="279082" y="239078"/>
                      <a:pt x="275273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94" name="Grafik 10" descr="Gruppe von Männern mit einfarbiger Füllung">
            <a:extLst>
              <a:ext uri="{FF2B5EF4-FFF2-40B4-BE49-F238E27FC236}">
                <a16:creationId xmlns:a16="http://schemas.microsoft.com/office/drawing/2014/main" id="{84791AD8-BE13-E1DA-A837-C02CC9685E5C}"/>
              </a:ext>
            </a:extLst>
          </p:cNvPr>
          <p:cNvGrpSpPr/>
          <p:nvPr/>
        </p:nvGrpSpPr>
        <p:grpSpPr>
          <a:xfrm>
            <a:off x="4908101" y="1931241"/>
            <a:ext cx="817203" cy="739140"/>
            <a:chOff x="5687363" y="3059430"/>
            <a:chExt cx="817203" cy="739140"/>
          </a:xfrm>
          <a:solidFill>
            <a:srgbClr val="002068"/>
          </a:solidFill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1623B63F-8DEA-6FC5-F853-AA7A3F45511F}"/>
                </a:ext>
              </a:extLst>
            </p:cNvPr>
            <p:cNvSpPr/>
            <p:nvPr/>
          </p:nvSpPr>
          <p:spPr>
            <a:xfrm>
              <a:off x="626745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619D08D9-6E99-8038-607E-5A907D1B66F9}"/>
                </a:ext>
              </a:extLst>
            </p:cNvPr>
            <p:cNvSpPr/>
            <p:nvPr/>
          </p:nvSpPr>
          <p:spPr>
            <a:xfrm>
              <a:off x="579120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7151B6F7-51C2-D97A-3A0B-C2BA5612AFD0}"/>
                </a:ext>
              </a:extLst>
            </p:cNvPr>
            <p:cNvSpPr/>
            <p:nvPr/>
          </p:nvSpPr>
          <p:spPr>
            <a:xfrm>
              <a:off x="6029325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6EDD9F53-BB43-1C5F-2569-BD1E9E987759}"/>
                </a:ext>
              </a:extLst>
            </p:cNvPr>
            <p:cNvSpPr/>
            <p:nvPr/>
          </p:nvSpPr>
          <p:spPr>
            <a:xfrm>
              <a:off x="5927393" y="3212782"/>
              <a:ext cx="339060" cy="585787"/>
            </a:xfrm>
            <a:custGeom>
              <a:avLst/>
              <a:gdLst>
                <a:gd name="connsiteX0" fmla="*/ 338151 w 339060"/>
                <a:gd name="connsiteY0" fmla="*/ 223838 h 585787"/>
                <a:gd name="connsiteX1" fmla="*/ 295289 w 339060"/>
                <a:gd name="connsiteY1" fmla="*/ 65723 h 585787"/>
                <a:gd name="connsiteX2" fmla="*/ 286716 w 339060"/>
                <a:gd name="connsiteY2" fmla="*/ 50483 h 585787"/>
                <a:gd name="connsiteX3" fmla="*/ 220994 w 339060"/>
                <a:gd name="connsiteY3" fmla="*/ 8573 h 585787"/>
                <a:gd name="connsiteX4" fmla="*/ 169559 w 339060"/>
                <a:gd name="connsiteY4" fmla="*/ 0 h 585787"/>
                <a:gd name="connsiteX5" fmla="*/ 118124 w 339060"/>
                <a:gd name="connsiteY5" fmla="*/ 8573 h 585787"/>
                <a:gd name="connsiteX6" fmla="*/ 52401 w 339060"/>
                <a:gd name="connsiteY6" fmla="*/ 50483 h 585787"/>
                <a:gd name="connsiteX7" fmla="*/ 43829 w 339060"/>
                <a:gd name="connsiteY7" fmla="*/ 65723 h 585787"/>
                <a:gd name="connsiteX8" fmla="*/ 966 w 339060"/>
                <a:gd name="connsiteY8" fmla="*/ 223838 h 585787"/>
                <a:gd name="connsiteX9" fmla="*/ 20969 w 339060"/>
                <a:gd name="connsiteY9" fmla="*/ 260033 h 585787"/>
                <a:gd name="connsiteX10" fmla="*/ 28589 w 339060"/>
                <a:gd name="connsiteY10" fmla="*/ 260985 h 585787"/>
                <a:gd name="connsiteX11" fmla="*/ 56211 w 339060"/>
                <a:gd name="connsiteY11" fmla="*/ 240030 h 585787"/>
                <a:gd name="connsiteX12" fmla="*/ 94311 w 339060"/>
                <a:gd name="connsiteY12" fmla="*/ 100965 h 585787"/>
                <a:gd name="connsiteX13" fmla="*/ 94311 w 339060"/>
                <a:gd name="connsiteY13" fmla="*/ 585788 h 585787"/>
                <a:gd name="connsiteX14" fmla="*/ 151461 w 339060"/>
                <a:gd name="connsiteY14" fmla="*/ 585788 h 585787"/>
                <a:gd name="connsiteX15" fmla="*/ 151461 w 339060"/>
                <a:gd name="connsiteY15" fmla="*/ 313373 h 585787"/>
                <a:gd name="connsiteX16" fmla="*/ 189561 w 339060"/>
                <a:gd name="connsiteY16" fmla="*/ 313373 h 585787"/>
                <a:gd name="connsiteX17" fmla="*/ 189561 w 339060"/>
                <a:gd name="connsiteY17" fmla="*/ 584835 h 585787"/>
                <a:gd name="connsiteX18" fmla="*/ 246711 w 339060"/>
                <a:gd name="connsiteY18" fmla="*/ 584835 h 585787"/>
                <a:gd name="connsiteX19" fmla="*/ 246711 w 339060"/>
                <a:gd name="connsiteY19" fmla="*/ 100965 h 585787"/>
                <a:gd name="connsiteX20" fmla="*/ 284811 w 339060"/>
                <a:gd name="connsiteY20" fmla="*/ 240030 h 585787"/>
                <a:gd name="connsiteX21" fmla="*/ 312434 w 339060"/>
                <a:gd name="connsiteY21" fmla="*/ 260985 h 585787"/>
                <a:gd name="connsiteX22" fmla="*/ 320054 w 339060"/>
                <a:gd name="connsiteY22" fmla="*/ 260033 h 585787"/>
                <a:gd name="connsiteX23" fmla="*/ 338151 w 339060"/>
                <a:gd name="connsiteY23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060" h="585787">
                  <a:moveTo>
                    <a:pt x="338151" y="223838"/>
                  </a:moveTo>
                  <a:lnTo>
                    <a:pt x="295289" y="65723"/>
                  </a:lnTo>
                  <a:cubicBezTo>
                    <a:pt x="293384" y="60008"/>
                    <a:pt x="290526" y="54293"/>
                    <a:pt x="286716" y="50483"/>
                  </a:cubicBezTo>
                  <a:cubicBezTo>
                    <a:pt x="268619" y="31433"/>
                    <a:pt x="245759" y="17145"/>
                    <a:pt x="220994" y="8573"/>
                  </a:cubicBezTo>
                  <a:cubicBezTo>
                    <a:pt x="204801" y="2858"/>
                    <a:pt x="187656" y="0"/>
                    <a:pt x="169559" y="0"/>
                  </a:cubicBezTo>
                  <a:cubicBezTo>
                    <a:pt x="151461" y="0"/>
                    <a:pt x="134316" y="2858"/>
                    <a:pt x="118124" y="8573"/>
                  </a:cubicBezTo>
                  <a:cubicBezTo>
                    <a:pt x="92406" y="17145"/>
                    <a:pt x="70499" y="31433"/>
                    <a:pt x="52401" y="50483"/>
                  </a:cubicBezTo>
                  <a:cubicBezTo>
                    <a:pt x="48591" y="55245"/>
                    <a:pt x="45734" y="60008"/>
                    <a:pt x="43829" y="65723"/>
                  </a:cubicBezTo>
                  <a:lnTo>
                    <a:pt x="966" y="223838"/>
                  </a:lnTo>
                  <a:cubicBezTo>
                    <a:pt x="-2844" y="239078"/>
                    <a:pt x="4776" y="256223"/>
                    <a:pt x="20969" y="260033"/>
                  </a:cubicBezTo>
                  <a:cubicBezTo>
                    <a:pt x="23826" y="260985"/>
                    <a:pt x="25731" y="260985"/>
                    <a:pt x="28589" y="260985"/>
                  </a:cubicBezTo>
                  <a:cubicBezTo>
                    <a:pt x="40971" y="260985"/>
                    <a:pt x="52401" y="252413"/>
                    <a:pt x="56211" y="240030"/>
                  </a:cubicBezTo>
                  <a:lnTo>
                    <a:pt x="94311" y="100965"/>
                  </a:lnTo>
                  <a:lnTo>
                    <a:pt x="94311" y="585788"/>
                  </a:lnTo>
                  <a:lnTo>
                    <a:pt x="151461" y="585788"/>
                  </a:lnTo>
                  <a:lnTo>
                    <a:pt x="151461" y="313373"/>
                  </a:lnTo>
                  <a:lnTo>
                    <a:pt x="189561" y="313373"/>
                  </a:lnTo>
                  <a:lnTo>
                    <a:pt x="189561" y="584835"/>
                  </a:lnTo>
                  <a:lnTo>
                    <a:pt x="246711" y="584835"/>
                  </a:lnTo>
                  <a:lnTo>
                    <a:pt x="246711" y="100965"/>
                  </a:lnTo>
                  <a:lnTo>
                    <a:pt x="284811" y="240030"/>
                  </a:lnTo>
                  <a:cubicBezTo>
                    <a:pt x="288621" y="252413"/>
                    <a:pt x="300051" y="260985"/>
                    <a:pt x="312434" y="260985"/>
                  </a:cubicBezTo>
                  <a:cubicBezTo>
                    <a:pt x="315291" y="260985"/>
                    <a:pt x="317196" y="260985"/>
                    <a:pt x="320054" y="260033"/>
                  </a:cubicBezTo>
                  <a:cubicBezTo>
                    <a:pt x="333389" y="256223"/>
                    <a:pt x="341961" y="239078"/>
                    <a:pt x="338151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EE182F5F-78C4-13BA-B676-8AB1B618A3CB}"/>
                </a:ext>
              </a:extLst>
            </p:cNvPr>
            <p:cNvSpPr/>
            <p:nvPr/>
          </p:nvSpPr>
          <p:spPr>
            <a:xfrm>
              <a:off x="5687363" y="3211830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ECFC7A5D-8E72-FFC8-8160-2B01D3C2C216}"/>
                </a:ext>
              </a:extLst>
            </p:cNvPr>
            <p:cNvSpPr/>
            <p:nvPr/>
          </p:nvSpPr>
          <p:spPr>
            <a:xfrm>
              <a:off x="6228397" y="3212782"/>
              <a:ext cx="276169" cy="585787"/>
            </a:xfrm>
            <a:custGeom>
              <a:avLst/>
              <a:gdLst>
                <a:gd name="connsiteX0" fmla="*/ 275273 w 276169"/>
                <a:gd name="connsiteY0" fmla="*/ 223838 h 585787"/>
                <a:gd name="connsiteX1" fmla="*/ 231457 w 276169"/>
                <a:gd name="connsiteY1" fmla="*/ 65723 h 585787"/>
                <a:gd name="connsiteX2" fmla="*/ 222885 w 276169"/>
                <a:gd name="connsiteY2" fmla="*/ 50483 h 585787"/>
                <a:gd name="connsiteX3" fmla="*/ 157163 w 276169"/>
                <a:gd name="connsiteY3" fmla="*/ 8573 h 585787"/>
                <a:gd name="connsiteX4" fmla="*/ 105727 w 276169"/>
                <a:gd name="connsiteY4" fmla="*/ 0 h 585787"/>
                <a:gd name="connsiteX5" fmla="*/ 54292 w 276169"/>
                <a:gd name="connsiteY5" fmla="*/ 8573 h 585787"/>
                <a:gd name="connsiteX6" fmla="*/ 0 w 276169"/>
                <a:gd name="connsiteY6" fmla="*/ 39053 h 585787"/>
                <a:gd name="connsiteX7" fmla="*/ 11430 w 276169"/>
                <a:gd name="connsiteY7" fmla="*/ 60960 h 585787"/>
                <a:gd name="connsiteX8" fmla="*/ 54292 w 276169"/>
                <a:gd name="connsiteY8" fmla="*/ 219075 h 585787"/>
                <a:gd name="connsiteX9" fmla="*/ 28575 w 276169"/>
                <a:gd name="connsiteY9" fmla="*/ 276225 h 585787"/>
                <a:gd name="connsiteX10" fmla="*/ 28575 w 276169"/>
                <a:gd name="connsiteY10" fmla="*/ 585788 h 585787"/>
                <a:gd name="connsiteX11" fmla="*/ 85725 w 276169"/>
                <a:gd name="connsiteY11" fmla="*/ 585788 h 585787"/>
                <a:gd name="connsiteX12" fmla="*/ 85725 w 276169"/>
                <a:gd name="connsiteY12" fmla="*/ 313373 h 585787"/>
                <a:gd name="connsiteX13" fmla="*/ 123825 w 276169"/>
                <a:gd name="connsiteY13" fmla="*/ 313373 h 585787"/>
                <a:gd name="connsiteX14" fmla="*/ 123825 w 276169"/>
                <a:gd name="connsiteY14" fmla="*/ 584835 h 585787"/>
                <a:gd name="connsiteX15" fmla="*/ 180975 w 276169"/>
                <a:gd name="connsiteY15" fmla="*/ 584835 h 585787"/>
                <a:gd name="connsiteX16" fmla="*/ 180975 w 276169"/>
                <a:gd name="connsiteY16" fmla="*/ 100965 h 585787"/>
                <a:gd name="connsiteX17" fmla="*/ 219075 w 276169"/>
                <a:gd name="connsiteY17" fmla="*/ 240030 h 585787"/>
                <a:gd name="connsiteX18" fmla="*/ 246698 w 276169"/>
                <a:gd name="connsiteY18" fmla="*/ 260985 h 585787"/>
                <a:gd name="connsiteX19" fmla="*/ 254317 w 276169"/>
                <a:gd name="connsiteY19" fmla="*/ 260033 h 585787"/>
                <a:gd name="connsiteX20" fmla="*/ 275273 w 276169"/>
                <a:gd name="connsiteY20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169" h="585787">
                  <a:moveTo>
                    <a:pt x="275273" y="223838"/>
                  </a:moveTo>
                  <a:lnTo>
                    <a:pt x="231457" y="65723"/>
                  </a:lnTo>
                  <a:cubicBezTo>
                    <a:pt x="229552" y="60008"/>
                    <a:pt x="226695" y="54293"/>
                    <a:pt x="222885" y="50483"/>
                  </a:cubicBezTo>
                  <a:cubicBezTo>
                    <a:pt x="204788" y="31433"/>
                    <a:pt x="181927" y="17145"/>
                    <a:pt x="157163" y="8573"/>
                  </a:cubicBezTo>
                  <a:cubicBezTo>
                    <a:pt x="140970" y="2858"/>
                    <a:pt x="123825" y="0"/>
                    <a:pt x="105727" y="0"/>
                  </a:cubicBezTo>
                  <a:cubicBezTo>
                    <a:pt x="87630" y="0"/>
                    <a:pt x="70485" y="2858"/>
                    <a:pt x="54292" y="8573"/>
                  </a:cubicBezTo>
                  <a:cubicBezTo>
                    <a:pt x="34290" y="15240"/>
                    <a:pt x="16192" y="25718"/>
                    <a:pt x="0" y="39053"/>
                  </a:cubicBezTo>
                  <a:cubicBezTo>
                    <a:pt x="5715" y="45720"/>
                    <a:pt x="9525" y="53340"/>
                    <a:pt x="11430" y="60960"/>
                  </a:cubicBezTo>
                  <a:lnTo>
                    <a:pt x="54292" y="219075"/>
                  </a:lnTo>
                  <a:cubicBezTo>
                    <a:pt x="60960" y="242888"/>
                    <a:pt x="48577" y="266700"/>
                    <a:pt x="28575" y="276225"/>
                  </a:cubicBezTo>
                  <a:lnTo>
                    <a:pt x="28575" y="585788"/>
                  </a:lnTo>
                  <a:lnTo>
                    <a:pt x="85725" y="585788"/>
                  </a:lnTo>
                  <a:lnTo>
                    <a:pt x="85725" y="313373"/>
                  </a:lnTo>
                  <a:lnTo>
                    <a:pt x="123825" y="313373"/>
                  </a:lnTo>
                  <a:lnTo>
                    <a:pt x="123825" y="584835"/>
                  </a:lnTo>
                  <a:lnTo>
                    <a:pt x="180975" y="584835"/>
                  </a:lnTo>
                  <a:lnTo>
                    <a:pt x="180975" y="100965"/>
                  </a:lnTo>
                  <a:lnTo>
                    <a:pt x="219075" y="240030"/>
                  </a:lnTo>
                  <a:cubicBezTo>
                    <a:pt x="222885" y="252413"/>
                    <a:pt x="234315" y="260985"/>
                    <a:pt x="246698" y="260985"/>
                  </a:cubicBezTo>
                  <a:cubicBezTo>
                    <a:pt x="249555" y="260985"/>
                    <a:pt x="251460" y="260985"/>
                    <a:pt x="254317" y="260033"/>
                  </a:cubicBezTo>
                  <a:cubicBezTo>
                    <a:pt x="270510" y="256223"/>
                    <a:pt x="279082" y="239078"/>
                    <a:pt x="275273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26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8815 0.0838 C -0.10794 0.10162 -0.11901 0.12825 -0.11901 0.15579 C -0.11901 0.18727 -0.10794 0.21204 -0.08815 0.2301 L 2.29167E-6 0.3145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1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2 L 0.08021 0.08311 C 0.09974 0.10093 0.11055 0.12732 0.11003 0.15487 C 0.11055 0.18635 0.10013 0.21227 0.0819 0.2301 L -0.00026 0.31575 " pathEditMode="relative" rAng="540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9ED1C-C6EC-BA7E-0752-5CC2340A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9496425" cy="1065278"/>
          </a:xfrm>
        </p:spPr>
        <p:txBody>
          <a:bodyPr/>
          <a:lstStyle/>
          <a:p>
            <a:r>
              <a:rPr lang="de-DE" dirty="0"/>
              <a:t>Patientenkohorten der </a:t>
            </a:r>
            <a:r>
              <a:rPr lang="de-DE" i="1" dirty="0"/>
              <a:t>TALON</a:t>
            </a:r>
            <a:r>
              <a:rPr lang="de-DE" dirty="0"/>
              <a:t> </a:t>
            </a:r>
            <a:r>
              <a:rPr lang="de-DE" i="1" dirty="0"/>
              <a:t>Core Study</a:t>
            </a:r>
            <a:r>
              <a:rPr lang="de-DE" dirty="0"/>
              <a:t> und </a:t>
            </a:r>
            <a:r>
              <a:rPr lang="de-DE" i="1" dirty="0"/>
              <a:t>Extension Study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3DE13C-423B-148F-06A7-4C748E09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B1E654-7000-C214-E945-64156827E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39" y="5464175"/>
            <a:ext cx="8386762" cy="587375"/>
          </a:xfrm>
        </p:spPr>
        <p:txBody>
          <a:bodyPr/>
          <a:lstStyle/>
          <a:p>
            <a:r>
              <a:rPr lang="de-DE" kern="0" dirty="0"/>
              <a:t>Anti-VEGF: antivaskulärer </a:t>
            </a:r>
            <a:r>
              <a:rPr lang="de-DE" sz="900" b="0" dirty="0">
                <a:solidFill>
                  <a:schemeClr val="tx1"/>
                </a:solidFill>
              </a:rPr>
              <a:t>endothelialer Wachstumsfaktor;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neovaskuläre altersbedingte Makuladegeneration</a:t>
            </a:r>
            <a:r>
              <a:rPr lang="de-DE" kern="0" dirty="0"/>
              <a:t>.</a:t>
            </a:r>
            <a:endParaRPr lang="de-DE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BEBC0E-199E-E9D8-BD1E-7943A411AA73}"/>
              </a:ext>
            </a:extLst>
          </p:cNvPr>
          <p:cNvSpPr txBox="1">
            <a:spLocks/>
          </p:cNvSpPr>
          <p:nvPr/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3CB0E19-F4C8-4F98-96D2-CE1ECDE59975}" type="slidenum">
              <a:rPr lang="en-GB" smtClean="0">
                <a:solidFill>
                  <a:srgbClr val="000000"/>
                </a:solidFill>
                <a:latin typeface="Arial" panose="020B0604020202020204"/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12" name="Grafik 10" descr="Gruppe von Männern mit einfarbiger Füllung">
            <a:extLst>
              <a:ext uri="{FF2B5EF4-FFF2-40B4-BE49-F238E27FC236}">
                <a16:creationId xmlns:a16="http://schemas.microsoft.com/office/drawing/2014/main" id="{88694FC6-20E9-0F0A-695E-34E4BFD07669}"/>
              </a:ext>
            </a:extLst>
          </p:cNvPr>
          <p:cNvGrpSpPr/>
          <p:nvPr/>
        </p:nvGrpSpPr>
        <p:grpSpPr>
          <a:xfrm>
            <a:off x="4914784" y="1931241"/>
            <a:ext cx="817203" cy="739140"/>
            <a:chOff x="5687363" y="3059430"/>
            <a:chExt cx="817203" cy="739140"/>
          </a:xfrm>
          <a:solidFill>
            <a:srgbClr val="002068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C39ECB7-5382-2A68-70E9-419ED0B97FE8}"/>
                </a:ext>
              </a:extLst>
            </p:cNvPr>
            <p:cNvSpPr/>
            <p:nvPr/>
          </p:nvSpPr>
          <p:spPr>
            <a:xfrm>
              <a:off x="626745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CF699DF-54E0-09E5-6637-CBCAC0576D32}"/>
                </a:ext>
              </a:extLst>
            </p:cNvPr>
            <p:cNvSpPr/>
            <p:nvPr/>
          </p:nvSpPr>
          <p:spPr>
            <a:xfrm>
              <a:off x="579120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344F6EC-4D09-B83E-7958-A8A94151F6F5}"/>
                </a:ext>
              </a:extLst>
            </p:cNvPr>
            <p:cNvSpPr/>
            <p:nvPr/>
          </p:nvSpPr>
          <p:spPr>
            <a:xfrm>
              <a:off x="6029325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F74B46-15DE-5C81-4AF8-622368660176}"/>
                </a:ext>
              </a:extLst>
            </p:cNvPr>
            <p:cNvSpPr/>
            <p:nvPr/>
          </p:nvSpPr>
          <p:spPr>
            <a:xfrm>
              <a:off x="5927393" y="3212782"/>
              <a:ext cx="339060" cy="585787"/>
            </a:xfrm>
            <a:custGeom>
              <a:avLst/>
              <a:gdLst>
                <a:gd name="connsiteX0" fmla="*/ 338151 w 339060"/>
                <a:gd name="connsiteY0" fmla="*/ 223838 h 585787"/>
                <a:gd name="connsiteX1" fmla="*/ 295289 w 339060"/>
                <a:gd name="connsiteY1" fmla="*/ 65723 h 585787"/>
                <a:gd name="connsiteX2" fmla="*/ 286716 w 339060"/>
                <a:gd name="connsiteY2" fmla="*/ 50483 h 585787"/>
                <a:gd name="connsiteX3" fmla="*/ 220994 w 339060"/>
                <a:gd name="connsiteY3" fmla="*/ 8573 h 585787"/>
                <a:gd name="connsiteX4" fmla="*/ 169559 w 339060"/>
                <a:gd name="connsiteY4" fmla="*/ 0 h 585787"/>
                <a:gd name="connsiteX5" fmla="*/ 118124 w 339060"/>
                <a:gd name="connsiteY5" fmla="*/ 8573 h 585787"/>
                <a:gd name="connsiteX6" fmla="*/ 52401 w 339060"/>
                <a:gd name="connsiteY6" fmla="*/ 50483 h 585787"/>
                <a:gd name="connsiteX7" fmla="*/ 43829 w 339060"/>
                <a:gd name="connsiteY7" fmla="*/ 65723 h 585787"/>
                <a:gd name="connsiteX8" fmla="*/ 966 w 339060"/>
                <a:gd name="connsiteY8" fmla="*/ 223838 h 585787"/>
                <a:gd name="connsiteX9" fmla="*/ 20969 w 339060"/>
                <a:gd name="connsiteY9" fmla="*/ 260033 h 585787"/>
                <a:gd name="connsiteX10" fmla="*/ 28589 w 339060"/>
                <a:gd name="connsiteY10" fmla="*/ 260985 h 585787"/>
                <a:gd name="connsiteX11" fmla="*/ 56211 w 339060"/>
                <a:gd name="connsiteY11" fmla="*/ 240030 h 585787"/>
                <a:gd name="connsiteX12" fmla="*/ 94311 w 339060"/>
                <a:gd name="connsiteY12" fmla="*/ 100965 h 585787"/>
                <a:gd name="connsiteX13" fmla="*/ 94311 w 339060"/>
                <a:gd name="connsiteY13" fmla="*/ 585788 h 585787"/>
                <a:gd name="connsiteX14" fmla="*/ 151461 w 339060"/>
                <a:gd name="connsiteY14" fmla="*/ 585788 h 585787"/>
                <a:gd name="connsiteX15" fmla="*/ 151461 w 339060"/>
                <a:gd name="connsiteY15" fmla="*/ 313373 h 585787"/>
                <a:gd name="connsiteX16" fmla="*/ 189561 w 339060"/>
                <a:gd name="connsiteY16" fmla="*/ 313373 h 585787"/>
                <a:gd name="connsiteX17" fmla="*/ 189561 w 339060"/>
                <a:gd name="connsiteY17" fmla="*/ 584835 h 585787"/>
                <a:gd name="connsiteX18" fmla="*/ 246711 w 339060"/>
                <a:gd name="connsiteY18" fmla="*/ 584835 h 585787"/>
                <a:gd name="connsiteX19" fmla="*/ 246711 w 339060"/>
                <a:gd name="connsiteY19" fmla="*/ 100965 h 585787"/>
                <a:gd name="connsiteX20" fmla="*/ 284811 w 339060"/>
                <a:gd name="connsiteY20" fmla="*/ 240030 h 585787"/>
                <a:gd name="connsiteX21" fmla="*/ 312434 w 339060"/>
                <a:gd name="connsiteY21" fmla="*/ 260985 h 585787"/>
                <a:gd name="connsiteX22" fmla="*/ 320054 w 339060"/>
                <a:gd name="connsiteY22" fmla="*/ 260033 h 585787"/>
                <a:gd name="connsiteX23" fmla="*/ 338151 w 339060"/>
                <a:gd name="connsiteY23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060" h="585787">
                  <a:moveTo>
                    <a:pt x="338151" y="223838"/>
                  </a:moveTo>
                  <a:lnTo>
                    <a:pt x="295289" y="65723"/>
                  </a:lnTo>
                  <a:cubicBezTo>
                    <a:pt x="293384" y="60008"/>
                    <a:pt x="290526" y="54293"/>
                    <a:pt x="286716" y="50483"/>
                  </a:cubicBezTo>
                  <a:cubicBezTo>
                    <a:pt x="268619" y="31433"/>
                    <a:pt x="245759" y="17145"/>
                    <a:pt x="220994" y="8573"/>
                  </a:cubicBezTo>
                  <a:cubicBezTo>
                    <a:pt x="204801" y="2858"/>
                    <a:pt x="187656" y="0"/>
                    <a:pt x="169559" y="0"/>
                  </a:cubicBezTo>
                  <a:cubicBezTo>
                    <a:pt x="151461" y="0"/>
                    <a:pt x="134316" y="2858"/>
                    <a:pt x="118124" y="8573"/>
                  </a:cubicBezTo>
                  <a:cubicBezTo>
                    <a:pt x="92406" y="17145"/>
                    <a:pt x="70499" y="31433"/>
                    <a:pt x="52401" y="50483"/>
                  </a:cubicBezTo>
                  <a:cubicBezTo>
                    <a:pt x="48591" y="55245"/>
                    <a:pt x="45734" y="60008"/>
                    <a:pt x="43829" y="65723"/>
                  </a:cubicBezTo>
                  <a:lnTo>
                    <a:pt x="966" y="223838"/>
                  </a:lnTo>
                  <a:cubicBezTo>
                    <a:pt x="-2844" y="239078"/>
                    <a:pt x="4776" y="256223"/>
                    <a:pt x="20969" y="260033"/>
                  </a:cubicBezTo>
                  <a:cubicBezTo>
                    <a:pt x="23826" y="260985"/>
                    <a:pt x="25731" y="260985"/>
                    <a:pt x="28589" y="260985"/>
                  </a:cubicBezTo>
                  <a:cubicBezTo>
                    <a:pt x="40971" y="260985"/>
                    <a:pt x="52401" y="252413"/>
                    <a:pt x="56211" y="240030"/>
                  </a:cubicBezTo>
                  <a:lnTo>
                    <a:pt x="94311" y="100965"/>
                  </a:lnTo>
                  <a:lnTo>
                    <a:pt x="94311" y="585788"/>
                  </a:lnTo>
                  <a:lnTo>
                    <a:pt x="151461" y="585788"/>
                  </a:lnTo>
                  <a:lnTo>
                    <a:pt x="151461" y="313373"/>
                  </a:lnTo>
                  <a:lnTo>
                    <a:pt x="189561" y="313373"/>
                  </a:lnTo>
                  <a:lnTo>
                    <a:pt x="189561" y="584835"/>
                  </a:lnTo>
                  <a:lnTo>
                    <a:pt x="246711" y="584835"/>
                  </a:lnTo>
                  <a:lnTo>
                    <a:pt x="246711" y="100965"/>
                  </a:lnTo>
                  <a:lnTo>
                    <a:pt x="284811" y="240030"/>
                  </a:lnTo>
                  <a:cubicBezTo>
                    <a:pt x="288621" y="252413"/>
                    <a:pt x="300051" y="260985"/>
                    <a:pt x="312434" y="260985"/>
                  </a:cubicBezTo>
                  <a:cubicBezTo>
                    <a:pt x="315291" y="260985"/>
                    <a:pt x="317196" y="260985"/>
                    <a:pt x="320054" y="260033"/>
                  </a:cubicBezTo>
                  <a:cubicBezTo>
                    <a:pt x="333389" y="256223"/>
                    <a:pt x="341961" y="239078"/>
                    <a:pt x="338151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9FA81931-0B32-BD3F-3FD1-2701EDE21A01}"/>
                </a:ext>
              </a:extLst>
            </p:cNvPr>
            <p:cNvSpPr/>
            <p:nvPr/>
          </p:nvSpPr>
          <p:spPr>
            <a:xfrm>
              <a:off x="5687363" y="3211830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E7D6C4C-7E25-E459-2253-92AE9577E760}"/>
                </a:ext>
              </a:extLst>
            </p:cNvPr>
            <p:cNvSpPr/>
            <p:nvPr/>
          </p:nvSpPr>
          <p:spPr>
            <a:xfrm>
              <a:off x="6228397" y="3212782"/>
              <a:ext cx="276169" cy="585787"/>
            </a:xfrm>
            <a:custGeom>
              <a:avLst/>
              <a:gdLst>
                <a:gd name="connsiteX0" fmla="*/ 275273 w 276169"/>
                <a:gd name="connsiteY0" fmla="*/ 223838 h 585787"/>
                <a:gd name="connsiteX1" fmla="*/ 231457 w 276169"/>
                <a:gd name="connsiteY1" fmla="*/ 65723 h 585787"/>
                <a:gd name="connsiteX2" fmla="*/ 222885 w 276169"/>
                <a:gd name="connsiteY2" fmla="*/ 50483 h 585787"/>
                <a:gd name="connsiteX3" fmla="*/ 157163 w 276169"/>
                <a:gd name="connsiteY3" fmla="*/ 8573 h 585787"/>
                <a:gd name="connsiteX4" fmla="*/ 105727 w 276169"/>
                <a:gd name="connsiteY4" fmla="*/ 0 h 585787"/>
                <a:gd name="connsiteX5" fmla="*/ 54292 w 276169"/>
                <a:gd name="connsiteY5" fmla="*/ 8573 h 585787"/>
                <a:gd name="connsiteX6" fmla="*/ 0 w 276169"/>
                <a:gd name="connsiteY6" fmla="*/ 39053 h 585787"/>
                <a:gd name="connsiteX7" fmla="*/ 11430 w 276169"/>
                <a:gd name="connsiteY7" fmla="*/ 60960 h 585787"/>
                <a:gd name="connsiteX8" fmla="*/ 54292 w 276169"/>
                <a:gd name="connsiteY8" fmla="*/ 219075 h 585787"/>
                <a:gd name="connsiteX9" fmla="*/ 28575 w 276169"/>
                <a:gd name="connsiteY9" fmla="*/ 276225 h 585787"/>
                <a:gd name="connsiteX10" fmla="*/ 28575 w 276169"/>
                <a:gd name="connsiteY10" fmla="*/ 585788 h 585787"/>
                <a:gd name="connsiteX11" fmla="*/ 85725 w 276169"/>
                <a:gd name="connsiteY11" fmla="*/ 585788 h 585787"/>
                <a:gd name="connsiteX12" fmla="*/ 85725 w 276169"/>
                <a:gd name="connsiteY12" fmla="*/ 313373 h 585787"/>
                <a:gd name="connsiteX13" fmla="*/ 123825 w 276169"/>
                <a:gd name="connsiteY13" fmla="*/ 313373 h 585787"/>
                <a:gd name="connsiteX14" fmla="*/ 123825 w 276169"/>
                <a:gd name="connsiteY14" fmla="*/ 584835 h 585787"/>
                <a:gd name="connsiteX15" fmla="*/ 180975 w 276169"/>
                <a:gd name="connsiteY15" fmla="*/ 584835 h 585787"/>
                <a:gd name="connsiteX16" fmla="*/ 180975 w 276169"/>
                <a:gd name="connsiteY16" fmla="*/ 100965 h 585787"/>
                <a:gd name="connsiteX17" fmla="*/ 219075 w 276169"/>
                <a:gd name="connsiteY17" fmla="*/ 240030 h 585787"/>
                <a:gd name="connsiteX18" fmla="*/ 246698 w 276169"/>
                <a:gd name="connsiteY18" fmla="*/ 260985 h 585787"/>
                <a:gd name="connsiteX19" fmla="*/ 254317 w 276169"/>
                <a:gd name="connsiteY19" fmla="*/ 260033 h 585787"/>
                <a:gd name="connsiteX20" fmla="*/ 275273 w 276169"/>
                <a:gd name="connsiteY20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169" h="585787">
                  <a:moveTo>
                    <a:pt x="275273" y="223838"/>
                  </a:moveTo>
                  <a:lnTo>
                    <a:pt x="231457" y="65723"/>
                  </a:lnTo>
                  <a:cubicBezTo>
                    <a:pt x="229552" y="60008"/>
                    <a:pt x="226695" y="54293"/>
                    <a:pt x="222885" y="50483"/>
                  </a:cubicBezTo>
                  <a:cubicBezTo>
                    <a:pt x="204788" y="31433"/>
                    <a:pt x="181927" y="17145"/>
                    <a:pt x="157163" y="8573"/>
                  </a:cubicBezTo>
                  <a:cubicBezTo>
                    <a:pt x="140970" y="2858"/>
                    <a:pt x="123825" y="0"/>
                    <a:pt x="105727" y="0"/>
                  </a:cubicBezTo>
                  <a:cubicBezTo>
                    <a:pt x="87630" y="0"/>
                    <a:pt x="70485" y="2858"/>
                    <a:pt x="54292" y="8573"/>
                  </a:cubicBezTo>
                  <a:cubicBezTo>
                    <a:pt x="34290" y="15240"/>
                    <a:pt x="16192" y="25718"/>
                    <a:pt x="0" y="39053"/>
                  </a:cubicBezTo>
                  <a:cubicBezTo>
                    <a:pt x="5715" y="45720"/>
                    <a:pt x="9525" y="53340"/>
                    <a:pt x="11430" y="60960"/>
                  </a:cubicBezTo>
                  <a:lnTo>
                    <a:pt x="54292" y="219075"/>
                  </a:lnTo>
                  <a:cubicBezTo>
                    <a:pt x="60960" y="242888"/>
                    <a:pt x="48577" y="266700"/>
                    <a:pt x="28575" y="276225"/>
                  </a:cubicBezTo>
                  <a:lnTo>
                    <a:pt x="28575" y="585788"/>
                  </a:lnTo>
                  <a:lnTo>
                    <a:pt x="85725" y="585788"/>
                  </a:lnTo>
                  <a:lnTo>
                    <a:pt x="85725" y="313373"/>
                  </a:lnTo>
                  <a:lnTo>
                    <a:pt x="123825" y="313373"/>
                  </a:lnTo>
                  <a:lnTo>
                    <a:pt x="123825" y="584835"/>
                  </a:lnTo>
                  <a:lnTo>
                    <a:pt x="180975" y="584835"/>
                  </a:lnTo>
                  <a:lnTo>
                    <a:pt x="180975" y="100965"/>
                  </a:lnTo>
                  <a:lnTo>
                    <a:pt x="219075" y="240030"/>
                  </a:lnTo>
                  <a:cubicBezTo>
                    <a:pt x="222885" y="252413"/>
                    <a:pt x="234315" y="260985"/>
                    <a:pt x="246698" y="260985"/>
                  </a:cubicBezTo>
                  <a:cubicBezTo>
                    <a:pt x="249555" y="260985"/>
                    <a:pt x="251460" y="260985"/>
                    <a:pt x="254317" y="260033"/>
                  </a:cubicBezTo>
                  <a:cubicBezTo>
                    <a:pt x="270510" y="256223"/>
                    <a:pt x="279082" y="239078"/>
                    <a:pt x="275273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743BC7C-9756-F21C-473A-1EDD14E0A443}"/>
              </a:ext>
            </a:extLst>
          </p:cNvPr>
          <p:cNvGrpSpPr/>
          <p:nvPr/>
        </p:nvGrpSpPr>
        <p:grpSpPr>
          <a:xfrm>
            <a:off x="6599597" y="1931240"/>
            <a:ext cx="817203" cy="739140"/>
            <a:chOff x="5278797" y="1376363"/>
            <a:chExt cx="817203" cy="739140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76A546EA-6825-77F4-00E8-7E6595862F40}"/>
                </a:ext>
              </a:extLst>
            </p:cNvPr>
            <p:cNvSpPr/>
            <p:nvPr/>
          </p:nvSpPr>
          <p:spPr>
            <a:xfrm>
              <a:off x="5382634" y="1376363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6B9B354-D3D9-34D1-7AF9-7DDB17907644}"/>
                </a:ext>
              </a:extLst>
            </p:cNvPr>
            <p:cNvSpPr/>
            <p:nvPr/>
          </p:nvSpPr>
          <p:spPr>
            <a:xfrm>
              <a:off x="5278797" y="1528763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6F076EC-27EB-BA09-A82D-A969B6E3A855}"/>
                </a:ext>
              </a:extLst>
            </p:cNvPr>
            <p:cNvGrpSpPr/>
            <p:nvPr/>
          </p:nvGrpSpPr>
          <p:grpSpPr>
            <a:xfrm>
              <a:off x="5518827" y="1376363"/>
              <a:ext cx="577173" cy="739139"/>
              <a:chOff x="5518827" y="1376363"/>
              <a:chExt cx="577173" cy="739139"/>
            </a:xfrm>
          </p:grpSpPr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657DEC4-8103-4ACC-7ADC-BEE33BDBA61C}"/>
                  </a:ext>
                </a:extLst>
              </p:cNvPr>
              <p:cNvSpPr/>
              <p:nvPr/>
            </p:nvSpPr>
            <p:spPr>
              <a:xfrm>
                <a:off x="5620759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0CEAAB76-CB3A-218E-619E-25CE2BCDDCFB}"/>
                  </a:ext>
                </a:extLst>
              </p:cNvPr>
              <p:cNvSpPr/>
              <p:nvPr/>
            </p:nvSpPr>
            <p:spPr>
              <a:xfrm>
                <a:off x="5518827" y="1529715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038B081F-69B3-1709-737D-9D2158610998}"/>
                  </a:ext>
                </a:extLst>
              </p:cNvPr>
              <p:cNvGrpSpPr/>
              <p:nvPr/>
            </p:nvGrpSpPr>
            <p:grpSpPr>
              <a:xfrm>
                <a:off x="5819831" y="1376363"/>
                <a:ext cx="276169" cy="739139"/>
                <a:chOff x="5819831" y="1376363"/>
                <a:chExt cx="276169" cy="739139"/>
              </a:xfrm>
            </p:grpSpPr>
            <p:sp>
              <p:nvSpPr>
                <p:cNvPr id="20" name="Freihandform: Form 19">
                  <a:extLst>
                    <a:ext uri="{FF2B5EF4-FFF2-40B4-BE49-F238E27FC236}">
                      <a16:creationId xmlns:a16="http://schemas.microsoft.com/office/drawing/2014/main" id="{4EDFA7AC-EE66-B4A8-EB95-89BB37D71DAD}"/>
                    </a:ext>
                  </a:extLst>
                </p:cNvPr>
                <p:cNvSpPr/>
                <p:nvPr/>
              </p:nvSpPr>
              <p:spPr>
                <a:xfrm>
                  <a:off x="5858884" y="1376363"/>
                  <a:ext cx="133350" cy="133350"/>
                </a:xfrm>
                <a:custGeom>
                  <a:avLst/>
                  <a:gdLst>
                    <a:gd name="connsiteX0" fmla="*/ 133350 w 133350"/>
                    <a:gd name="connsiteY0" fmla="*/ 66675 h 133350"/>
                    <a:gd name="connsiteX1" fmla="*/ 66675 w 133350"/>
                    <a:gd name="connsiteY1" fmla="*/ 133350 h 133350"/>
                    <a:gd name="connsiteX2" fmla="*/ 0 w 133350"/>
                    <a:gd name="connsiteY2" fmla="*/ 66675 h 133350"/>
                    <a:gd name="connsiteX3" fmla="*/ 66675 w 133350"/>
                    <a:gd name="connsiteY3" fmla="*/ 0 h 133350"/>
                    <a:gd name="connsiteX4" fmla="*/ 133350 w 133350"/>
                    <a:gd name="connsiteY4" fmla="*/ 6667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133350">
                      <a:moveTo>
                        <a:pt x="133350" y="66675"/>
                      </a:moveTo>
                      <a:cubicBezTo>
                        <a:pt x="133350" y="103499"/>
                        <a:pt x="103499" y="133350"/>
                        <a:pt x="66675" y="133350"/>
                      </a:cubicBezTo>
                      <a:cubicBezTo>
                        <a:pt x="29851" y="133350"/>
                        <a:pt x="0" y="103499"/>
                        <a:pt x="0" y="66675"/>
                      </a:cubicBezTo>
                      <a:cubicBezTo>
                        <a:pt x="0" y="29851"/>
                        <a:pt x="29851" y="0"/>
                        <a:pt x="66675" y="0"/>
                      </a:cubicBezTo>
                      <a:cubicBezTo>
                        <a:pt x="103499" y="0"/>
                        <a:pt x="133350" y="29851"/>
                        <a:pt x="133350" y="6667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25" name="Freihandform: Form 24">
                  <a:extLst>
                    <a:ext uri="{FF2B5EF4-FFF2-40B4-BE49-F238E27FC236}">
                      <a16:creationId xmlns:a16="http://schemas.microsoft.com/office/drawing/2014/main" id="{22698C01-C54B-AF43-1552-584775F837BD}"/>
                    </a:ext>
                  </a:extLst>
                </p:cNvPr>
                <p:cNvSpPr/>
                <p:nvPr/>
              </p:nvSpPr>
              <p:spPr>
                <a:xfrm>
                  <a:off x="5819831" y="1529715"/>
                  <a:ext cx="276169" cy="585787"/>
                </a:xfrm>
                <a:custGeom>
                  <a:avLst/>
                  <a:gdLst>
                    <a:gd name="connsiteX0" fmla="*/ 275273 w 276169"/>
                    <a:gd name="connsiteY0" fmla="*/ 223838 h 585787"/>
                    <a:gd name="connsiteX1" fmla="*/ 231457 w 276169"/>
                    <a:gd name="connsiteY1" fmla="*/ 65723 h 585787"/>
                    <a:gd name="connsiteX2" fmla="*/ 222885 w 276169"/>
                    <a:gd name="connsiteY2" fmla="*/ 50483 h 585787"/>
                    <a:gd name="connsiteX3" fmla="*/ 157163 w 276169"/>
                    <a:gd name="connsiteY3" fmla="*/ 8573 h 585787"/>
                    <a:gd name="connsiteX4" fmla="*/ 105727 w 276169"/>
                    <a:gd name="connsiteY4" fmla="*/ 0 h 585787"/>
                    <a:gd name="connsiteX5" fmla="*/ 54292 w 276169"/>
                    <a:gd name="connsiteY5" fmla="*/ 8573 h 585787"/>
                    <a:gd name="connsiteX6" fmla="*/ 0 w 276169"/>
                    <a:gd name="connsiteY6" fmla="*/ 39053 h 585787"/>
                    <a:gd name="connsiteX7" fmla="*/ 11430 w 276169"/>
                    <a:gd name="connsiteY7" fmla="*/ 60960 h 585787"/>
                    <a:gd name="connsiteX8" fmla="*/ 54292 w 276169"/>
                    <a:gd name="connsiteY8" fmla="*/ 219075 h 585787"/>
                    <a:gd name="connsiteX9" fmla="*/ 28575 w 276169"/>
                    <a:gd name="connsiteY9" fmla="*/ 276225 h 585787"/>
                    <a:gd name="connsiteX10" fmla="*/ 28575 w 276169"/>
                    <a:gd name="connsiteY10" fmla="*/ 585788 h 585787"/>
                    <a:gd name="connsiteX11" fmla="*/ 85725 w 276169"/>
                    <a:gd name="connsiteY11" fmla="*/ 585788 h 585787"/>
                    <a:gd name="connsiteX12" fmla="*/ 85725 w 276169"/>
                    <a:gd name="connsiteY12" fmla="*/ 313373 h 585787"/>
                    <a:gd name="connsiteX13" fmla="*/ 123825 w 276169"/>
                    <a:gd name="connsiteY13" fmla="*/ 313373 h 585787"/>
                    <a:gd name="connsiteX14" fmla="*/ 123825 w 276169"/>
                    <a:gd name="connsiteY14" fmla="*/ 584835 h 585787"/>
                    <a:gd name="connsiteX15" fmla="*/ 180975 w 276169"/>
                    <a:gd name="connsiteY15" fmla="*/ 584835 h 585787"/>
                    <a:gd name="connsiteX16" fmla="*/ 180975 w 276169"/>
                    <a:gd name="connsiteY16" fmla="*/ 100965 h 585787"/>
                    <a:gd name="connsiteX17" fmla="*/ 219075 w 276169"/>
                    <a:gd name="connsiteY17" fmla="*/ 240030 h 585787"/>
                    <a:gd name="connsiteX18" fmla="*/ 246698 w 276169"/>
                    <a:gd name="connsiteY18" fmla="*/ 260985 h 585787"/>
                    <a:gd name="connsiteX19" fmla="*/ 254317 w 276169"/>
                    <a:gd name="connsiteY19" fmla="*/ 260033 h 585787"/>
                    <a:gd name="connsiteX20" fmla="*/ 275273 w 276169"/>
                    <a:gd name="connsiteY20" fmla="*/ 223838 h 585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6169" h="585787">
                      <a:moveTo>
                        <a:pt x="275273" y="223838"/>
                      </a:moveTo>
                      <a:lnTo>
                        <a:pt x="231457" y="65723"/>
                      </a:lnTo>
                      <a:cubicBezTo>
                        <a:pt x="229552" y="60008"/>
                        <a:pt x="226695" y="54293"/>
                        <a:pt x="222885" y="50483"/>
                      </a:cubicBezTo>
                      <a:cubicBezTo>
                        <a:pt x="204788" y="31433"/>
                        <a:pt x="181927" y="17145"/>
                        <a:pt x="157163" y="8573"/>
                      </a:cubicBezTo>
                      <a:cubicBezTo>
                        <a:pt x="140970" y="2858"/>
                        <a:pt x="123825" y="0"/>
                        <a:pt x="105727" y="0"/>
                      </a:cubicBezTo>
                      <a:cubicBezTo>
                        <a:pt x="87630" y="0"/>
                        <a:pt x="70485" y="2858"/>
                        <a:pt x="54292" y="8573"/>
                      </a:cubicBezTo>
                      <a:cubicBezTo>
                        <a:pt x="34290" y="15240"/>
                        <a:pt x="16192" y="25718"/>
                        <a:pt x="0" y="39053"/>
                      </a:cubicBezTo>
                      <a:cubicBezTo>
                        <a:pt x="5715" y="45720"/>
                        <a:pt x="9525" y="53340"/>
                        <a:pt x="11430" y="60960"/>
                      </a:cubicBezTo>
                      <a:lnTo>
                        <a:pt x="54292" y="219075"/>
                      </a:lnTo>
                      <a:cubicBezTo>
                        <a:pt x="60960" y="242888"/>
                        <a:pt x="48577" y="266700"/>
                        <a:pt x="28575" y="276225"/>
                      </a:cubicBezTo>
                      <a:lnTo>
                        <a:pt x="28575" y="585788"/>
                      </a:lnTo>
                      <a:lnTo>
                        <a:pt x="85725" y="585788"/>
                      </a:lnTo>
                      <a:lnTo>
                        <a:pt x="85725" y="313373"/>
                      </a:lnTo>
                      <a:lnTo>
                        <a:pt x="123825" y="313373"/>
                      </a:lnTo>
                      <a:lnTo>
                        <a:pt x="123825" y="584835"/>
                      </a:lnTo>
                      <a:lnTo>
                        <a:pt x="180975" y="584835"/>
                      </a:lnTo>
                      <a:lnTo>
                        <a:pt x="180975" y="100965"/>
                      </a:lnTo>
                      <a:lnTo>
                        <a:pt x="219075" y="240030"/>
                      </a:lnTo>
                      <a:cubicBezTo>
                        <a:pt x="222885" y="252413"/>
                        <a:pt x="234315" y="260985"/>
                        <a:pt x="246698" y="260985"/>
                      </a:cubicBezTo>
                      <a:cubicBezTo>
                        <a:pt x="249555" y="260985"/>
                        <a:pt x="251460" y="260985"/>
                        <a:pt x="254317" y="260033"/>
                      </a:cubicBezTo>
                      <a:cubicBezTo>
                        <a:pt x="270510" y="256223"/>
                        <a:pt x="279082" y="239078"/>
                        <a:pt x="275273" y="2238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" name="Rounded Rectangle 73">
            <a:extLst>
              <a:ext uri="{FF2B5EF4-FFF2-40B4-BE49-F238E27FC236}">
                <a16:creationId xmlns:a16="http://schemas.microsoft.com/office/drawing/2014/main" id="{7ADB80FC-76AD-0368-4431-C8E9F32CA68E}"/>
              </a:ext>
            </a:extLst>
          </p:cNvPr>
          <p:cNvSpPr/>
          <p:nvPr/>
        </p:nvSpPr>
        <p:spPr>
          <a:xfrm>
            <a:off x="614232" y="1724016"/>
            <a:ext cx="2268210" cy="1411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TALON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b="1" i="1" kern="0" dirty="0">
                <a:solidFill>
                  <a:schemeClr val="bg1"/>
                </a:solidFill>
              </a:rPr>
              <a:t>Core Study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dirty="0">
                <a:solidFill>
                  <a:schemeClr val="bg1"/>
                </a:solidFill>
                <a:effectLst/>
              </a:rPr>
              <a:t>Head-</a:t>
            </a:r>
            <a:r>
              <a:rPr lang="de-DE" sz="1200" i="1" dirty="0" err="1">
                <a:solidFill>
                  <a:schemeClr val="bg1"/>
                </a:solidFill>
                <a:effectLst/>
              </a:rPr>
              <a:t>to</a:t>
            </a:r>
            <a:r>
              <a:rPr lang="de-DE" sz="1200" i="1" dirty="0">
                <a:solidFill>
                  <a:schemeClr val="bg1"/>
                </a:solidFill>
              </a:rPr>
              <a:t>-</a:t>
            </a:r>
            <a:r>
              <a:rPr lang="de-DE" sz="1200" i="1" dirty="0">
                <a:solidFill>
                  <a:schemeClr val="bg1"/>
                </a:solidFill>
                <a:effectLst/>
              </a:rPr>
              <a:t>Head-</a:t>
            </a:r>
            <a:r>
              <a:rPr lang="de-DE" sz="1200" dirty="0">
                <a:solidFill>
                  <a:schemeClr val="bg1"/>
                </a:solidFill>
                <a:effectLst/>
              </a:rPr>
              <a:t>Vergleichsstudie von Brolucizumab vs. Aflibercept bei </a:t>
            </a:r>
            <a:r>
              <a:rPr lang="de-DE" sz="1200" dirty="0">
                <a:solidFill>
                  <a:schemeClr val="bg1"/>
                </a:solidFill>
              </a:rPr>
              <a:t>A</a:t>
            </a:r>
            <a:r>
              <a:rPr lang="de-DE" sz="1200" dirty="0">
                <a:solidFill>
                  <a:schemeClr val="bg1"/>
                </a:solidFill>
                <a:effectLst/>
              </a:rPr>
              <a:t>nti-VEGF-naiven Patienten mit </a:t>
            </a:r>
            <a:r>
              <a:rPr lang="de-DE" sz="1200" dirty="0" err="1">
                <a:solidFill>
                  <a:schemeClr val="bg1"/>
                </a:solidFill>
                <a:effectLst/>
              </a:rPr>
              <a:t>nAMD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Rounded Rectangle 73">
            <a:extLst>
              <a:ext uri="{FF2B5EF4-FFF2-40B4-BE49-F238E27FC236}">
                <a16:creationId xmlns:a16="http://schemas.microsoft.com/office/drawing/2014/main" id="{BA4A4F04-7C08-2C94-8EFE-5AF47E975815}"/>
              </a:ext>
            </a:extLst>
          </p:cNvPr>
          <p:cNvSpPr/>
          <p:nvPr/>
        </p:nvSpPr>
        <p:spPr>
          <a:xfrm>
            <a:off x="593813" y="3429000"/>
            <a:ext cx="2268210" cy="1800465"/>
          </a:xfrm>
          <a:prstGeom prst="roundRect">
            <a:avLst/>
          </a:prstGeom>
          <a:solidFill>
            <a:srgbClr val="D3ECFD"/>
          </a:solidFill>
          <a:ln w="12700" cap="sq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TALON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200" b="1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Extension Study</a:t>
            </a:r>
            <a:r>
              <a: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Einarmige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Erweiterungsstudie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mit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Brolucizumab in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einem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Treat-&amp;-Extend-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Regime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bei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Patienten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,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welche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die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TALON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i="1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Core Study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abgeschlossen</a:t>
            </a:r>
            <a:r>
              <a:rPr lang="en-US" sz="1200" kern="0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en-US" sz="1200" kern="0" dirty="0" err="1">
                <a:solidFill>
                  <a:srgbClr val="000000">
                    <a:lumMod val="50000"/>
                  </a:srgbClr>
                </a:solidFill>
                <a:latin typeface="Arial" panose="020B0604020202020204"/>
              </a:rPr>
              <a:t>haben</a:t>
            </a:r>
            <a:endParaRPr kumimoji="0" lang="en-US" sz="1200" i="0" u="none" strike="noStrike" kern="0" cap="none" spc="0" normalizeH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ounded Rectangle 73">
            <a:extLst>
              <a:ext uri="{FF2B5EF4-FFF2-40B4-BE49-F238E27FC236}">
                <a16:creationId xmlns:a16="http://schemas.microsoft.com/office/drawing/2014/main" id="{4CFAB96A-FB80-7516-DA5E-8D8E28614A49}"/>
              </a:ext>
            </a:extLst>
          </p:cNvPr>
          <p:cNvSpPr/>
          <p:nvPr/>
        </p:nvSpPr>
        <p:spPr>
          <a:xfrm>
            <a:off x="4638388" y="2726064"/>
            <a:ext cx="1370066" cy="2785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sq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Brolucizumab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Rounded Rectangle 73">
            <a:extLst>
              <a:ext uri="{FF2B5EF4-FFF2-40B4-BE49-F238E27FC236}">
                <a16:creationId xmlns:a16="http://schemas.microsoft.com/office/drawing/2014/main" id="{EA17AAF6-4887-5B3B-4F36-E1FC680F8944}"/>
              </a:ext>
            </a:extLst>
          </p:cNvPr>
          <p:cNvSpPr/>
          <p:nvPr/>
        </p:nvSpPr>
        <p:spPr>
          <a:xfrm>
            <a:off x="6338179" y="2721152"/>
            <a:ext cx="1370066" cy="2785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Aflibercept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0872788-2FF6-1384-6B0E-2A618B526F05}"/>
              </a:ext>
            </a:extLst>
          </p:cNvPr>
          <p:cNvGrpSpPr/>
          <p:nvPr/>
        </p:nvGrpSpPr>
        <p:grpSpPr>
          <a:xfrm>
            <a:off x="5446548" y="3799282"/>
            <a:ext cx="1554310" cy="1096728"/>
            <a:chOff x="5225593" y="4351788"/>
            <a:chExt cx="1554310" cy="1096728"/>
          </a:xfrm>
        </p:grpSpPr>
        <p:grpSp>
          <p:nvGrpSpPr>
            <p:cNvPr id="46" name="Grafik 10" descr="Gruppe von Männern mit einfarbiger Füllung">
              <a:extLst>
                <a:ext uri="{FF2B5EF4-FFF2-40B4-BE49-F238E27FC236}">
                  <a16:creationId xmlns:a16="http://schemas.microsoft.com/office/drawing/2014/main" id="{86DEDED6-1A78-2575-03F4-2FAE5A1D8057}"/>
                </a:ext>
              </a:extLst>
            </p:cNvPr>
            <p:cNvGrpSpPr/>
            <p:nvPr/>
          </p:nvGrpSpPr>
          <p:grpSpPr>
            <a:xfrm>
              <a:off x="5240713" y="4351788"/>
              <a:ext cx="817203" cy="739140"/>
              <a:chOff x="5687363" y="3059430"/>
              <a:chExt cx="817203" cy="739140"/>
            </a:xfrm>
            <a:solidFill>
              <a:srgbClr val="002068"/>
            </a:solidFill>
          </p:grpSpPr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61FAB3E6-B4D2-7EE7-2648-7BAD4D0E483D}"/>
                  </a:ext>
                </a:extLst>
              </p:cNvPr>
              <p:cNvSpPr/>
              <p:nvPr/>
            </p:nvSpPr>
            <p:spPr>
              <a:xfrm>
                <a:off x="6267450" y="3059430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CCD52469-C139-19F9-1325-A0C070E4071F}"/>
                  </a:ext>
                </a:extLst>
              </p:cNvPr>
              <p:cNvSpPr/>
              <p:nvPr/>
            </p:nvSpPr>
            <p:spPr>
              <a:xfrm>
                <a:off x="5791200" y="3059430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170B5306-C4E8-D403-B83B-B59986436364}"/>
                  </a:ext>
                </a:extLst>
              </p:cNvPr>
              <p:cNvSpPr/>
              <p:nvPr/>
            </p:nvSpPr>
            <p:spPr>
              <a:xfrm>
                <a:off x="6029325" y="3059430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1DDADDBE-8125-B66F-4294-3573E91FA63C}"/>
                  </a:ext>
                </a:extLst>
              </p:cNvPr>
              <p:cNvSpPr/>
              <p:nvPr/>
            </p:nvSpPr>
            <p:spPr>
              <a:xfrm>
                <a:off x="5927393" y="3212782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7B7CDDDF-4BE0-1EF2-8923-9DFD14C840E3}"/>
                  </a:ext>
                </a:extLst>
              </p:cNvPr>
              <p:cNvSpPr/>
              <p:nvPr/>
            </p:nvSpPr>
            <p:spPr>
              <a:xfrm>
                <a:off x="5687363" y="3211830"/>
                <a:ext cx="275286" cy="586740"/>
              </a:xfrm>
              <a:custGeom>
                <a:avLst/>
                <a:gdLst>
                  <a:gd name="connsiteX0" fmla="*/ 220994 w 275286"/>
                  <a:gd name="connsiteY0" fmla="*/ 220027 h 586740"/>
                  <a:gd name="connsiteX1" fmla="*/ 263856 w 275286"/>
                  <a:gd name="connsiteY1" fmla="*/ 61913 h 586740"/>
                  <a:gd name="connsiteX2" fmla="*/ 275286 w 275286"/>
                  <a:gd name="connsiteY2" fmla="*/ 39052 h 586740"/>
                  <a:gd name="connsiteX3" fmla="*/ 220994 w 275286"/>
                  <a:gd name="connsiteY3" fmla="*/ 8572 h 586740"/>
                  <a:gd name="connsiteX4" fmla="*/ 169559 w 275286"/>
                  <a:gd name="connsiteY4" fmla="*/ 0 h 586740"/>
                  <a:gd name="connsiteX5" fmla="*/ 118124 w 275286"/>
                  <a:gd name="connsiteY5" fmla="*/ 8572 h 586740"/>
                  <a:gd name="connsiteX6" fmla="*/ 52401 w 275286"/>
                  <a:gd name="connsiteY6" fmla="*/ 50482 h 586740"/>
                  <a:gd name="connsiteX7" fmla="*/ 43829 w 275286"/>
                  <a:gd name="connsiteY7" fmla="*/ 65722 h 586740"/>
                  <a:gd name="connsiteX8" fmla="*/ 966 w 275286"/>
                  <a:gd name="connsiteY8" fmla="*/ 224790 h 586740"/>
                  <a:gd name="connsiteX9" fmla="*/ 20969 w 275286"/>
                  <a:gd name="connsiteY9" fmla="*/ 260985 h 586740"/>
                  <a:gd name="connsiteX10" fmla="*/ 28589 w 275286"/>
                  <a:gd name="connsiteY10" fmla="*/ 261938 h 586740"/>
                  <a:gd name="connsiteX11" fmla="*/ 56211 w 275286"/>
                  <a:gd name="connsiteY11" fmla="*/ 240983 h 586740"/>
                  <a:gd name="connsiteX12" fmla="*/ 94311 w 275286"/>
                  <a:gd name="connsiteY12" fmla="*/ 101918 h 586740"/>
                  <a:gd name="connsiteX13" fmla="*/ 94311 w 275286"/>
                  <a:gd name="connsiteY13" fmla="*/ 586740 h 586740"/>
                  <a:gd name="connsiteX14" fmla="*/ 151461 w 275286"/>
                  <a:gd name="connsiteY14" fmla="*/ 586740 h 586740"/>
                  <a:gd name="connsiteX15" fmla="*/ 151461 w 275286"/>
                  <a:gd name="connsiteY15" fmla="*/ 314325 h 586740"/>
                  <a:gd name="connsiteX16" fmla="*/ 189561 w 275286"/>
                  <a:gd name="connsiteY16" fmla="*/ 314325 h 586740"/>
                  <a:gd name="connsiteX17" fmla="*/ 189561 w 275286"/>
                  <a:gd name="connsiteY17" fmla="*/ 585787 h 586740"/>
                  <a:gd name="connsiteX18" fmla="*/ 246711 w 275286"/>
                  <a:gd name="connsiteY18" fmla="*/ 585787 h 586740"/>
                  <a:gd name="connsiteX19" fmla="*/ 246711 w 275286"/>
                  <a:gd name="connsiteY19" fmla="*/ 277178 h 586740"/>
                  <a:gd name="connsiteX20" fmla="*/ 220994 w 275286"/>
                  <a:gd name="connsiteY20" fmla="*/ 220027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286" h="586740">
                    <a:moveTo>
                      <a:pt x="220994" y="220027"/>
                    </a:moveTo>
                    <a:lnTo>
                      <a:pt x="263856" y="61913"/>
                    </a:lnTo>
                    <a:cubicBezTo>
                      <a:pt x="265761" y="53340"/>
                      <a:pt x="270524" y="45720"/>
                      <a:pt x="275286" y="39052"/>
                    </a:cubicBezTo>
                    <a:cubicBezTo>
                      <a:pt x="260046" y="25717"/>
                      <a:pt x="240996" y="15240"/>
                      <a:pt x="220994" y="8572"/>
                    </a:cubicBezTo>
                    <a:cubicBezTo>
                      <a:pt x="204801" y="2857"/>
                      <a:pt x="187656" y="0"/>
                      <a:pt x="169559" y="0"/>
                    </a:cubicBezTo>
                    <a:cubicBezTo>
                      <a:pt x="151461" y="0"/>
                      <a:pt x="134316" y="2857"/>
                      <a:pt x="118124" y="8572"/>
                    </a:cubicBezTo>
                    <a:cubicBezTo>
                      <a:pt x="92406" y="17145"/>
                      <a:pt x="70499" y="31432"/>
                      <a:pt x="52401" y="50482"/>
                    </a:cubicBezTo>
                    <a:cubicBezTo>
                      <a:pt x="48591" y="55245"/>
                      <a:pt x="45734" y="60007"/>
                      <a:pt x="43829" y="65722"/>
                    </a:cubicBezTo>
                    <a:lnTo>
                      <a:pt x="966" y="224790"/>
                    </a:lnTo>
                    <a:cubicBezTo>
                      <a:pt x="-2844" y="240030"/>
                      <a:pt x="4776" y="257175"/>
                      <a:pt x="20969" y="260985"/>
                    </a:cubicBezTo>
                    <a:cubicBezTo>
                      <a:pt x="23826" y="261938"/>
                      <a:pt x="25731" y="261938"/>
                      <a:pt x="28589" y="261938"/>
                    </a:cubicBezTo>
                    <a:cubicBezTo>
                      <a:pt x="40971" y="261938"/>
                      <a:pt x="52401" y="253365"/>
                      <a:pt x="56211" y="240983"/>
                    </a:cubicBezTo>
                    <a:lnTo>
                      <a:pt x="94311" y="101918"/>
                    </a:lnTo>
                    <a:lnTo>
                      <a:pt x="94311" y="586740"/>
                    </a:lnTo>
                    <a:lnTo>
                      <a:pt x="151461" y="586740"/>
                    </a:lnTo>
                    <a:lnTo>
                      <a:pt x="151461" y="314325"/>
                    </a:lnTo>
                    <a:lnTo>
                      <a:pt x="189561" y="314325"/>
                    </a:lnTo>
                    <a:lnTo>
                      <a:pt x="189561" y="585787"/>
                    </a:lnTo>
                    <a:lnTo>
                      <a:pt x="246711" y="585787"/>
                    </a:lnTo>
                    <a:lnTo>
                      <a:pt x="246711" y="277178"/>
                    </a:lnTo>
                    <a:cubicBezTo>
                      <a:pt x="226709" y="267653"/>
                      <a:pt x="215279" y="243840"/>
                      <a:pt x="220994" y="2200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A0840F1E-631E-4D5B-979C-A0667B154F38}"/>
                  </a:ext>
                </a:extLst>
              </p:cNvPr>
              <p:cNvSpPr/>
              <p:nvPr/>
            </p:nvSpPr>
            <p:spPr>
              <a:xfrm>
                <a:off x="6228397" y="3212782"/>
                <a:ext cx="276169" cy="585787"/>
              </a:xfrm>
              <a:custGeom>
                <a:avLst/>
                <a:gdLst>
                  <a:gd name="connsiteX0" fmla="*/ 275273 w 276169"/>
                  <a:gd name="connsiteY0" fmla="*/ 223838 h 585787"/>
                  <a:gd name="connsiteX1" fmla="*/ 231457 w 276169"/>
                  <a:gd name="connsiteY1" fmla="*/ 65723 h 585787"/>
                  <a:gd name="connsiteX2" fmla="*/ 222885 w 276169"/>
                  <a:gd name="connsiteY2" fmla="*/ 50483 h 585787"/>
                  <a:gd name="connsiteX3" fmla="*/ 157163 w 276169"/>
                  <a:gd name="connsiteY3" fmla="*/ 8573 h 585787"/>
                  <a:gd name="connsiteX4" fmla="*/ 105727 w 276169"/>
                  <a:gd name="connsiteY4" fmla="*/ 0 h 585787"/>
                  <a:gd name="connsiteX5" fmla="*/ 54292 w 276169"/>
                  <a:gd name="connsiteY5" fmla="*/ 8573 h 585787"/>
                  <a:gd name="connsiteX6" fmla="*/ 0 w 276169"/>
                  <a:gd name="connsiteY6" fmla="*/ 39053 h 585787"/>
                  <a:gd name="connsiteX7" fmla="*/ 11430 w 276169"/>
                  <a:gd name="connsiteY7" fmla="*/ 60960 h 585787"/>
                  <a:gd name="connsiteX8" fmla="*/ 54292 w 276169"/>
                  <a:gd name="connsiteY8" fmla="*/ 219075 h 585787"/>
                  <a:gd name="connsiteX9" fmla="*/ 28575 w 276169"/>
                  <a:gd name="connsiteY9" fmla="*/ 276225 h 585787"/>
                  <a:gd name="connsiteX10" fmla="*/ 28575 w 276169"/>
                  <a:gd name="connsiteY10" fmla="*/ 585788 h 585787"/>
                  <a:gd name="connsiteX11" fmla="*/ 85725 w 276169"/>
                  <a:gd name="connsiteY11" fmla="*/ 585788 h 585787"/>
                  <a:gd name="connsiteX12" fmla="*/ 85725 w 276169"/>
                  <a:gd name="connsiteY12" fmla="*/ 313373 h 585787"/>
                  <a:gd name="connsiteX13" fmla="*/ 123825 w 276169"/>
                  <a:gd name="connsiteY13" fmla="*/ 313373 h 585787"/>
                  <a:gd name="connsiteX14" fmla="*/ 123825 w 276169"/>
                  <a:gd name="connsiteY14" fmla="*/ 584835 h 585787"/>
                  <a:gd name="connsiteX15" fmla="*/ 180975 w 276169"/>
                  <a:gd name="connsiteY15" fmla="*/ 584835 h 585787"/>
                  <a:gd name="connsiteX16" fmla="*/ 180975 w 276169"/>
                  <a:gd name="connsiteY16" fmla="*/ 100965 h 585787"/>
                  <a:gd name="connsiteX17" fmla="*/ 219075 w 276169"/>
                  <a:gd name="connsiteY17" fmla="*/ 240030 h 585787"/>
                  <a:gd name="connsiteX18" fmla="*/ 246698 w 276169"/>
                  <a:gd name="connsiteY18" fmla="*/ 260985 h 585787"/>
                  <a:gd name="connsiteX19" fmla="*/ 254317 w 276169"/>
                  <a:gd name="connsiteY19" fmla="*/ 260033 h 585787"/>
                  <a:gd name="connsiteX20" fmla="*/ 275273 w 276169"/>
                  <a:gd name="connsiteY20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169" h="585787">
                    <a:moveTo>
                      <a:pt x="275273" y="223838"/>
                    </a:moveTo>
                    <a:lnTo>
                      <a:pt x="231457" y="65723"/>
                    </a:lnTo>
                    <a:cubicBezTo>
                      <a:pt x="229552" y="60008"/>
                      <a:pt x="226695" y="54293"/>
                      <a:pt x="222885" y="50483"/>
                    </a:cubicBezTo>
                    <a:cubicBezTo>
                      <a:pt x="204788" y="31433"/>
                      <a:pt x="181927" y="17145"/>
                      <a:pt x="157163" y="8573"/>
                    </a:cubicBezTo>
                    <a:cubicBezTo>
                      <a:pt x="140970" y="2858"/>
                      <a:pt x="123825" y="0"/>
                      <a:pt x="105727" y="0"/>
                    </a:cubicBezTo>
                    <a:cubicBezTo>
                      <a:pt x="87630" y="0"/>
                      <a:pt x="70485" y="2858"/>
                      <a:pt x="54292" y="8573"/>
                    </a:cubicBezTo>
                    <a:cubicBezTo>
                      <a:pt x="34290" y="15240"/>
                      <a:pt x="16192" y="25718"/>
                      <a:pt x="0" y="39053"/>
                    </a:cubicBezTo>
                    <a:cubicBezTo>
                      <a:pt x="5715" y="45720"/>
                      <a:pt x="9525" y="53340"/>
                      <a:pt x="11430" y="60960"/>
                    </a:cubicBezTo>
                    <a:lnTo>
                      <a:pt x="54292" y="219075"/>
                    </a:lnTo>
                    <a:cubicBezTo>
                      <a:pt x="60960" y="242888"/>
                      <a:pt x="48577" y="266700"/>
                      <a:pt x="28575" y="276225"/>
                    </a:cubicBezTo>
                    <a:lnTo>
                      <a:pt x="28575" y="585788"/>
                    </a:lnTo>
                    <a:lnTo>
                      <a:pt x="85725" y="585788"/>
                    </a:lnTo>
                    <a:lnTo>
                      <a:pt x="85725" y="313373"/>
                    </a:lnTo>
                    <a:lnTo>
                      <a:pt x="123825" y="313373"/>
                    </a:lnTo>
                    <a:lnTo>
                      <a:pt x="123825" y="584835"/>
                    </a:lnTo>
                    <a:lnTo>
                      <a:pt x="180975" y="584835"/>
                    </a:lnTo>
                    <a:lnTo>
                      <a:pt x="180975" y="100965"/>
                    </a:lnTo>
                    <a:lnTo>
                      <a:pt x="219075" y="240030"/>
                    </a:lnTo>
                    <a:cubicBezTo>
                      <a:pt x="222885" y="252413"/>
                      <a:pt x="234315" y="260985"/>
                      <a:pt x="246698" y="260985"/>
                    </a:cubicBezTo>
                    <a:cubicBezTo>
                      <a:pt x="249555" y="260985"/>
                      <a:pt x="251460" y="260985"/>
                      <a:pt x="254317" y="260033"/>
                    </a:cubicBezTo>
                    <a:cubicBezTo>
                      <a:pt x="270510" y="256223"/>
                      <a:pt x="279082" y="239078"/>
                      <a:pt x="275273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7" name="Rounded Rectangle 73">
              <a:extLst>
                <a:ext uri="{FF2B5EF4-FFF2-40B4-BE49-F238E27FC236}">
                  <a16:creationId xmlns:a16="http://schemas.microsoft.com/office/drawing/2014/main" id="{D81CF52E-8D30-C8F1-BE40-86655575181B}"/>
                </a:ext>
              </a:extLst>
            </p:cNvPr>
            <p:cNvSpPr/>
            <p:nvPr/>
          </p:nvSpPr>
          <p:spPr>
            <a:xfrm>
              <a:off x="5225593" y="5170008"/>
              <a:ext cx="1554310" cy="278508"/>
            </a:xfrm>
            <a:prstGeom prst="roundRect">
              <a:avLst/>
            </a:prstGeom>
            <a:solidFill>
              <a:srgbClr val="FFFFFF"/>
            </a:solidFill>
            <a:ln w="12700" cap="sq" cmpd="sng" algn="ctr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Gesamtkohorte</a:t>
              </a:r>
              <a:endPara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656B2ABA-2F06-AD4C-1B64-336FA68CCF18}"/>
                </a:ext>
              </a:extLst>
            </p:cNvPr>
            <p:cNvGrpSpPr/>
            <p:nvPr/>
          </p:nvGrpSpPr>
          <p:grpSpPr>
            <a:xfrm>
              <a:off x="5943221" y="4354360"/>
              <a:ext cx="275286" cy="739140"/>
              <a:chOff x="5278797" y="2813169"/>
              <a:chExt cx="275286" cy="739140"/>
            </a:xfrm>
            <a:gradFill flip="none" rotWithShape="1">
              <a:gsLst>
                <a:gs pos="34000">
                  <a:srgbClr val="7F7F7F"/>
                </a:gs>
                <a:gs pos="62000">
                  <a:srgbClr val="405074"/>
                </a:gs>
                <a:gs pos="76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5D3D179C-3764-41B5-5EC4-9636E4942DFF}"/>
                  </a:ext>
                </a:extLst>
              </p:cNvPr>
              <p:cNvSpPr/>
              <p:nvPr/>
            </p:nvSpPr>
            <p:spPr>
              <a:xfrm>
                <a:off x="5382634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574A3DE1-5D41-3891-E9FC-2BC8C4696C10}"/>
                  </a:ext>
                </a:extLst>
              </p:cNvPr>
              <p:cNvSpPr/>
              <p:nvPr/>
            </p:nvSpPr>
            <p:spPr>
              <a:xfrm>
                <a:off x="5278797" y="2965569"/>
                <a:ext cx="275286" cy="586740"/>
              </a:xfrm>
              <a:custGeom>
                <a:avLst/>
                <a:gdLst>
                  <a:gd name="connsiteX0" fmla="*/ 220994 w 275286"/>
                  <a:gd name="connsiteY0" fmla="*/ 220027 h 586740"/>
                  <a:gd name="connsiteX1" fmla="*/ 263856 w 275286"/>
                  <a:gd name="connsiteY1" fmla="*/ 61913 h 586740"/>
                  <a:gd name="connsiteX2" fmla="*/ 275286 w 275286"/>
                  <a:gd name="connsiteY2" fmla="*/ 39052 h 586740"/>
                  <a:gd name="connsiteX3" fmla="*/ 220994 w 275286"/>
                  <a:gd name="connsiteY3" fmla="*/ 8572 h 586740"/>
                  <a:gd name="connsiteX4" fmla="*/ 169559 w 275286"/>
                  <a:gd name="connsiteY4" fmla="*/ 0 h 586740"/>
                  <a:gd name="connsiteX5" fmla="*/ 118124 w 275286"/>
                  <a:gd name="connsiteY5" fmla="*/ 8572 h 586740"/>
                  <a:gd name="connsiteX6" fmla="*/ 52401 w 275286"/>
                  <a:gd name="connsiteY6" fmla="*/ 50482 h 586740"/>
                  <a:gd name="connsiteX7" fmla="*/ 43829 w 275286"/>
                  <a:gd name="connsiteY7" fmla="*/ 65722 h 586740"/>
                  <a:gd name="connsiteX8" fmla="*/ 966 w 275286"/>
                  <a:gd name="connsiteY8" fmla="*/ 224790 h 586740"/>
                  <a:gd name="connsiteX9" fmla="*/ 20969 w 275286"/>
                  <a:gd name="connsiteY9" fmla="*/ 260985 h 586740"/>
                  <a:gd name="connsiteX10" fmla="*/ 28589 w 275286"/>
                  <a:gd name="connsiteY10" fmla="*/ 261938 h 586740"/>
                  <a:gd name="connsiteX11" fmla="*/ 56211 w 275286"/>
                  <a:gd name="connsiteY11" fmla="*/ 240983 h 586740"/>
                  <a:gd name="connsiteX12" fmla="*/ 94311 w 275286"/>
                  <a:gd name="connsiteY12" fmla="*/ 101918 h 586740"/>
                  <a:gd name="connsiteX13" fmla="*/ 94311 w 275286"/>
                  <a:gd name="connsiteY13" fmla="*/ 586740 h 586740"/>
                  <a:gd name="connsiteX14" fmla="*/ 151461 w 275286"/>
                  <a:gd name="connsiteY14" fmla="*/ 586740 h 586740"/>
                  <a:gd name="connsiteX15" fmla="*/ 151461 w 275286"/>
                  <a:gd name="connsiteY15" fmla="*/ 314325 h 586740"/>
                  <a:gd name="connsiteX16" fmla="*/ 189561 w 275286"/>
                  <a:gd name="connsiteY16" fmla="*/ 314325 h 586740"/>
                  <a:gd name="connsiteX17" fmla="*/ 189561 w 275286"/>
                  <a:gd name="connsiteY17" fmla="*/ 585787 h 586740"/>
                  <a:gd name="connsiteX18" fmla="*/ 246711 w 275286"/>
                  <a:gd name="connsiteY18" fmla="*/ 585787 h 586740"/>
                  <a:gd name="connsiteX19" fmla="*/ 246711 w 275286"/>
                  <a:gd name="connsiteY19" fmla="*/ 277178 h 586740"/>
                  <a:gd name="connsiteX20" fmla="*/ 220994 w 275286"/>
                  <a:gd name="connsiteY20" fmla="*/ 220027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286" h="586740">
                    <a:moveTo>
                      <a:pt x="220994" y="220027"/>
                    </a:moveTo>
                    <a:lnTo>
                      <a:pt x="263856" y="61913"/>
                    </a:lnTo>
                    <a:cubicBezTo>
                      <a:pt x="265761" y="53340"/>
                      <a:pt x="270524" y="45720"/>
                      <a:pt x="275286" y="39052"/>
                    </a:cubicBezTo>
                    <a:cubicBezTo>
                      <a:pt x="260046" y="25717"/>
                      <a:pt x="240996" y="15240"/>
                      <a:pt x="220994" y="8572"/>
                    </a:cubicBezTo>
                    <a:cubicBezTo>
                      <a:pt x="204801" y="2857"/>
                      <a:pt x="187656" y="0"/>
                      <a:pt x="169559" y="0"/>
                    </a:cubicBezTo>
                    <a:cubicBezTo>
                      <a:pt x="151461" y="0"/>
                      <a:pt x="134316" y="2857"/>
                      <a:pt x="118124" y="8572"/>
                    </a:cubicBezTo>
                    <a:cubicBezTo>
                      <a:pt x="92406" y="17145"/>
                      <a:pt x="70499" y="31432"/>
                      <a:pt x="52401" y="50482"/>
                    </a:cubicBezTo>
                    <a:cubicBezTo>
                      <a:pt x="48591" y="55245"/>
                      <a:pt x="45734" y="60007"/>
                      <a:pt x="43829" y="65722"/>
                    </a:cubicBezTo>
                    <a:lnTo>
                      <a:pt x="966" y="224790"/>
                    </a:lnTo>
                    <a:cubicBezTo>
                      <a:pt x="-2844" y="240030"/>
                      <a:pt x="4776" y="257175"/>
                      <a:pt x="20969" y="260985"/>
                    </a:cubicBezTo>
                    <a:cubicBezTo>
                      <a:pt x="23826" y="261938"/>
                      <a:pt x="25731" y="261938"/>
                      <a:pt x="28589" y="261938"/>
                    </a:cubicBezTo>
                    <a:cubicBezTo>
                      <a:pt x="40971" y="261938"/>
                      <a:pt x="52401" y="253365"/>
                      <a:pt x="56211" y="240983"/>
                    </a:cubicBezTo>
                    <a:lnTo>
                      <a:pt x="94311" y="101918"/>
                    </a:lnTo>
                    <a:lnTo>
                      <a:pt x="94311" y="586740"/>
                    </a:lnTo>
                    <a:lnTo>
                      <a:pt x="151461" y="586740"/>
                    </a:lnTo>
                    <a:lnTo>
                      <a:pt x="151461" y="314325"/>
                    </a:lnTo>
                    <a:lnTo>
                      <a:pt x="189561" y="314325"/>
                    </a:lnTo>
                    <a:lnTo>
                      <a:pt x="189561" y="585787"/>
                    </a:lnTo>
                    <a:lnTo>
                      <a:pt x="246711" y="585787"/>
                    </a:lnTo>
                    <a:lnTo>
                      <a:pt x="246711" y="277178"/>
                    </a:lnTo>
                    <a:cubicBezTo>
                      <a:pt x="226709" y="267653"/>
                      <a:pt x="215279" y="243840"/>
                      <a:pt x="220994" y="220027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30DBBD4A-ACA4-6186-E9F9-ADEF5736B80D}"/>
                </a:ext>
              </a:extLst>
            </p:cNvPr>
            <p:cNvGrpSpPr/>
            <p:nvPr/>
          </p:nvGrpSpPr>
          <p:grpSpPr>
            <a:xfrm>
              <a:off x="6183251" y="4354360"/>
              <a:ext cx="339060" cy="739139"/>
              <a:chOff x="5518827" y="2813169"/>
              <a:chExt cx="339060" cy="739139"/>
            </a:xfrm>
            <a:gradFill flip="none" rotWithShape="1">
              <a:gsLst>
                <a:gs pos="43000">
                  <a:srgbClr val="7F7F7F"/>
                </a:gs>
                <a:gs pos="52000">
                  <a:srgbClr val="405074"/>
                </a:gs>
                <a:gs pos="63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E6C000CC-46DD-5323-9BB7-B7713EB58032}"/>
                  </a:ext>
                </a:extLst>
              </p:cNvPr>
              <p:cNvSpPr/>
              <p:nvPr/>
            </p:nvSpPr>
            <p:spPr>
              <a:xfrm>
                <a:off x="5620759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5669152-8C2E-E119-76DF-AD216A98BCA4}"/>
                  </a:ext>
                </a:extLst>
              </p:cNvPr>
              <p:cNvSpPr/>
              <p:nvPr/>
            </p:nvSpPr>
            <p:spPr>
              <a:xfrm>
                <a:off x="5518827" y="2966521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B320606E-FA08-84F4-8F20-C7F66C12F76A}"/>
                </a:ext>
              </a:extLst>
            </p:cNvPr>
            <p:cNvGrpSpPr/>
            <p:nvPr/>
          </p:nvGrpSpPr>
          <p:grpSpPr>
            <a:xfrm>
              <a:off x="6484255" y="4354360"/>
              <a:ext cx="276169" cy="739139"/>
              <a:chOff x="5819831" y="1376363"/>
              <a:chExt cx="276169" cy="739139"/>
            </a:xfrm>
            <a:gradFill flip="none" rotWithShape="1">
              <a:gsLst>
                <a:gs pos="27000">
                  <a:srgbClr val="7F7F7F"/>
                </a:gs>
                <a:gs pos="45000">
                  <a:srgbClr val="405074"/>
                </a:gs>
                <a:gs pos="51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E52004EE-E7BB-27AC-91D7-551989A63257}"/>
                  </a:ext>
                </a:extLst>
              </p:cNvPr>
              <p:cNvSpPr/>
              <p:nvPr/>
            </p:nvSpPr>
            <p:spPr>
              <a:xfrm>
                <a:off x="5858884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10A8E30-995A-D10F-F847-AF389746D4A2}"/>
                  </a:ext>
                </a:extLst>
              </p:cNvPr>
              <p:cNvSpPr/>
              <p:nvPr/>
            </p:nvSpPr>
            <p:spPr>
              <a:xfrm>
                <a:off x="5819831" y="1529715"/>
                <a:ext cx="276169" cy="585787"/>
              </a:xfrm>
              <a:custGeom>
                <a:avLst/>
                <a:gdLst>
                  <a:gd name="connsiteX0" fmla="*/ 275273 w 276169"/>
                  <a:gd name="connsiteY0" fmla="*/ 223838 h 585787"/>
                  <a:gd name="connsiteX1" fmla="*/ 231457 w 276169"/>
                  <a:gd name="connsiteY1" fmla="*/ 65723 h 585787"/>
                  <a:gd name="connsiteX2" fmla="*/ 222885 w 276169"/>
                  <a:gd name="connsiteY2" fmla="*/ 50483 h 585787"/>
                  <a:gd name="connsiteX3" fmla="*/ 157163 w 276169"/>
                  <a:gd name="connsiteY3" fmla="*/ 8573 h 585787"/>
                  <a:gd name="connsiteX4" fmla="*/ 105727 w 276169"/>
                  <a:gd name="connsiteY4" fmla="*/ 0 h 585787"/>
                  <a:gd name="connsiteX5" fmla="*/ 54292 w 276169"/>
                  <a:gd name="connsiteY5" fmla="*/ 8573 h 585787"/>
                  <a:gd name="connsiteX6" fmla="*/ 0 w 276169"/>
                  <a:gd name="connsiteY6" fmla="*/ 39053 h 585787"/>
                  <a:gd name="connsiteX7" fmla="*/ 11430 w 276169"/>
                  <a:gd name="connsiteY7" fmla="*/ 60960 h 585787"/>
                  <a:gd name="connsiteX8" fmla="*/ 54292 w 276169"/>
                  <a:gd name="connsiteY8" fmla="*/ 219075 h 585787"/>
                  <a:gd name="connsiteX9" fmla="*/ 28575 w 276169"/>
                  <a:gd name="connsiteY9" fmla="*/ 276225 h 585787"/>
                  <a:gd name="connsiteX10" fmla="*/ 28575 w 276169"/>
                  <a:gd name="connsiteY10" fmla="*/ 585788 h 585787"/>
                  <a:gd name="connsiteX11" fmla="*/ 85725 w 276169"/>
                  <a:gd name="connsiteY11" fmla="*/ 585788 h 585787"/>
                  <a:gd name="connsiteX12" fmla="*/ 85725 w 276169"/>
                  <a:gd name="connsiteY12" fmla="*/ 313373 h 585787"/>
                  <a:gd name="connsiteX13" fmla="*/ 123825 w 276169"/>
                  <a:gd name="connsiteY13" fmla="*/ 313373 h 585787"/>
                  <a:gd name="connsiteX14" fmla="*/ 123825 w 276169"/>
                  <a:gd name="connsiteY14" fmla="*/ 584835 h 585787"/>
                  <a:gd name="connsiteX15" fmla="*/ 180975 w 276169"/>
                  <a:gd name="connsiteY15" fmla="*/ 584835 h 585787"/>
                  <a:gd name="connsiteX16" fmla="*/ 180975 w 276169"/>
                  <a:gd name="connsiteY16" fmla="*/ 100965 h 585787"/>
                  <a:gd name="connsiteX17" fmla="*/ 219075 w 276169"/>
                  <a:gd name="connsiteY17" fmla="*/ 240030 h 585787"/>
                  <a:gd name="connsiteX18" fmla="*/ 246698 w 276169"/>
                  <a:gd name="connsiteY18" fmla="*/ 260985 h 585787"/>
                  <a:gd name="connsiteX19" fmla="*/ 254317 w 276169"/>
                  <a:gd name="connsiteY19" fmla="*/ 260033 h 585787"/>
                  <a:gd name="connsiteX20" fmla="*/ 275273 w 276169"/>
                  <a:gd name="connsiteY20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169" h="585787">
                    <a:moveTo>
                      <a:pt x="275273" y="223838"/>
                    </a:moveTo>
                    <a:lnTo>
                      <a:pt x="231457" y="65723"/>
                    </a:lnTo>
                    <a:cubicBezTo>
                      <a:pt x="229552" y="60008"/>
                      <a:pt x="226695" y="54293"/>
                      <a:pt x="222885" y="50483"/>
                    </a:cubicBezTo>
                    <a:cubicBezTo>
                      <a:pt x="204788" y="31433"/>
                      <a:pt x="181927" y="17145"/>
                      <a:pt x="157163" y="8573"/>
                    </a:cubicBezTo>
                    <a:cubicBezTo>
                      <a:pt x="140970" y="2858"/>
                      <a:pt x="123825" y="0"/>
                      <a:pt x="105727" y="0"/>
                    </a:cubicBezTo>
                    <a:cubicBezTo>
                      <a:pt x="87630" y="0"/>
                      <a:pt x="70485" y="2858"/>
                      <a:pt x="54292" y="8573"/>
                    </a:cubicBezTo>
                    <a:cubicBezTo>
                      <a:pt x="34290" y="15240"/>
                      <a:pt x="16192" y="25718"/>
                      <a:pt x="0" y="39053"/>
                    </a:cubicBezTo>
                    <a:cubicBezTo>
                      <a:pt x="5715" y="45720"/>
                      <a:pt x="9525" y="53340"/>
                      <a:pt x="11430" y="60960"/>
                    </a:cubicBezTo>
                    <a:lnTo>
                      <a:pt x="54292" y="219075"/>
                    </a:lnTo>
                    <a:cubicBezTo>
                      <a:pt x="60960" y="242888"/>
                      <a:pt x="48577" y="266700"/>
                      <a:pt x="28575" y="276225"/>
                    </a:cubicBezTo>
                    <a:lnTo>
                      <a:pt x="28575" y="585788"/>
                    </a:lnTo>
                    <a:lnTo>
                      <a:pt x="85725" y="585788"/>
                    </a:lnTo>
                    <a:lnTo>
                      <a:pt x="85725" y="313373"/>
                    </a:lnTo>
                    <a:lnTo>
                      <a:pt x="123825" y="313373"/>
                    </a:lnTo>
                    <a:lnTo>
                      <a:pt x="123825" y="584835"/>
                    </a:lnTo>
                    <a:lnTo>
                      <a:pt x="180975" y="584835"/>
                    </a:lnTo>
                    <a:lnTo>
                      <a:pt x="180975" y="100965"/>
                    </a:lnTo>
                    <a:lnTo>
                      <a:pt x="219075" y="240030"/>
                    </a:lnTo>
                    <a:cubicBezTo>
                      <a:pt x="222885" y="252413"/>
                      <a:pt x="234315" y="260985"/>
                      <a:pt x="246698" y="260985"/>
                    </a:cubicBezTo>
                    <a:cubicBezTo>
                      <a:pt x="249555" y="260985"/>
                      <a:pt x="251460" y="260985"/>
                      <a:pt x="254317" y="260033"/>
                    </a:cubicBezTo>
                    <a:cubicBezTo>
                      <a:pt x="270510" y="256223"/>
                      <a:pt x="279082" y="239078"/>
                      <a:pt x="275273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621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3DAD-DEA1-4535-48C6-7203CC4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B3A81-6873-8224-E3EA-058AABB841E8}"/>
              </a:ext>
            </a:extLst>
          </p:cNvPr>
          <p:cNvSpPr txBox="1"/>
          <p:nvPr/>
        </p:nvSpPr>
        <p:spPr>
          <a:xfrm>
            <a:off x="526121" y="6051327"/>
            <a:ext cx="902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000000"/>
                </a:solidFill>
                <a:latin typeface="Arial" panose="020B0604020202020204"/>
              </a:rPr>
              <a:t>K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A: Krankheitsaktivität; N: Anzahl der Patienten im Analyseset</a:t>
            </a:r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NCT04597632. https://clinicaltrials.gov/study/NCT04597632;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6C0AD3-667F-D4C4-E324-503CB869869C}"/>
              </a:ext>
            </a:extLst>
          </p:cNvPr>
          <p:cNvSpPr txBox="1"/>
          <p:nvPr/>
        </p:nvSpPr>
        <p:spPr>
          <a:xfrm>
            <a:off x="429347" y="1274551"/>
            <a:ext cx="858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Anteil der Patienten, bei denen das letzte Intervall ohne KA war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1C6C65-3810-DE9E-83FD-B7806503B43F}"/>
              </a:ext>
            </a:extLst>
          </p:cNvPr>
          <p:cNvSpPr txBox="1">
            <a:spLocks/>
          </p:cNvSpPr>
          <p:nvPr/>
        </p:nvSpPr>
        <p:spPr>
          <a:xfrm>
            <a:off x="604836" y="311086"/>
            <a:ext cx="10014396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Insgesamt war in Woche 56 das 20-Wochen-Intervall das häufigste letzte Intervall ohne Krankheitsaktivität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60A3AC-8AA3-5036-6A7F-75309F8EB2A1}"/>
              </a:ext>
            </a:extLst>
          </p:cNvPr>
          <p:cNvGraphicFramePr/>
          <p:nvPr/>
        </p:nvGraphicFramePr>
        <p:xfrm>
          <a:off x="-424551" y="2178840"/>
          <a:ext cx="2998310" cy="183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550309-3CFA-D3F0-B374-C333E71545BA}"/>
              </a:ext>
            </a:extLst>
          </p:cNvPr>
          <p:cNvGraphicFramePr/>
          <p:nvPr/>
        </p:nvGraphicFramePr>
        <p:xfrm>
          <a:off x="3164552" y="2135271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B8D227-7A10-295A-11CB-0C78C6E64A43}"/>
              </a:ext>
            </a:extLst>
          </p:cNvPr>
          <p:cNvGraphicFramePr/>
          <p:nvPr/>
        </p:nvGraphicFramePr>
        <p:xfrm>
          <a:off x="1292719" y="2135271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6D75473-ED43-E3F6-EE1A-85B13C00D9EB}"/>
              </a:ext>
            </a:extLst>
          </p:cNvPr>
          <p:cNvGraphicFramePr/>
          <p:nvPr/>
        </p:nvGraphicFramePr>
        <p:xfrm>
          <a:off x="5036385" y="2120838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4C4DEE2-C60F-1549-4099-22A9B409CADE}"/>
              </a:ext>
            </a:extLst>
          </p:cNvPr>
          <p:cNvGraphicFramePr/>
          <p:nvPr/>
        </p:nvGraphicFramePr>
        <p:xfrm>
          <a:off x="6908217" y="2098988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8395176-CD61-B499-136E-FBF385A2F504}"/>
              </a:ext>
            </a:extLst>
          </p:cNvPr>
          <p:cNvGrpSpPr/>
          <p:nvPr/>
        </p:nvGrpSpPr>
        <p:grpSpPr>
          <a:xfrm>
            <a:off x="804955" y="1858482"/>
            <a:ext cx="6720611" cy="392526"/>
            <a:chOff x="804955" y="1858482"/>
            <a:chExt cx="6720611" cy="3925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EE1CF8-E4DF-7F28-12B3-94EE41A9A810}"/>
                </a:ext>
              </a:extLst>
            </p:cNvPr>
            <p:cNvSpPr txBox="1"/>
            <p:nvPr/>
          </p:nvSpPr>
          <p:spPr>
            <a:xfrm>
              <a:off x="804955" y="1858482"/>
              <a:ext cx="97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5,9 %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D01233-0ACD-2679-7A97-0BEE5BC011C8}"/>
                </a:ext>
              </a:extLst>
            </p:cNvPr>
            <p:cNvSpPr txBox="1"/>
            <p:nvPr/>
          </p:nvSpPr>
          <p:spPr>
            <a:xfrm>
              <a:off x="2747656" y="1866661"/>
              <a:ext cx="998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20,7 %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448B31-FF69-3878-9CAE-2657B56EB26F}"/>
                </a:ext>
              </a:extLst>
            </p:cNvPr>
            <p:cNvSpPr txBox="1"/>
            <p:nvPr/>
          </p:nvSpPr>
          <p:spPr>
            <a:xfrm>
              <a:off x="4692188" y="1858482"/>
              <a:ext cx="95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19,8 %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74A889-EB2B-8DF2-8004-101A41A95F4E}"/>
                </a:ext>
              </a:extLst>
            </p:cNvPr>
            <p:cNvSpPr txBox="1"/>
            <p:nvPr/>
          </p:nvSpPr>
          <p:spPr>
            <a:xfrm>
              <a:off x="6574821" y="1881676"/>
              <a:ext cx="95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24,9 %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3D04C1-3F33-7DE9-6084-1888F8E0259E}"/>
              </a:ext>
            </a:extLst>
          </p:cNvPr>
          <p:cNvSpPr txBox="1"/>
          <p:nvPr/>
        </p:nvSpPr>
        <p:spPr>
          <a:xfrm>
            <a:off x="8432562" y="1839638"/>
            <a:ext cx="92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28,7 %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E2EA58-2176-A5F4-DA00-51DEF47FB81A}"/>
              </a:ext>
            </a:extLst>
          </p:cNvPr>
          <p:cNvGrpSpPr/>
          <p:nvPr/>
        </p:nvGrpSpPr>
        <p:grpSpPr>
          <a:xfrm>
            <a:off x="537096" y="2750509"/>
            <a:ext cx="6616081" cy="624674"/>
            <a:chOff x="537096" y="2750509"/>
            <a:chExt cx="6616081" cy="624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CC004-8A97-9525-3D0D-3C207CDA17B7}"/>
                </a:ext>
              </a:extLst>
            </p:cNvPr>
            <p:cNvSpPr txBox="1"/>
            <p:nvPr/>
          </p:nvSpPr>
          <p:spPr>
            <a:xfrm>
              <a:off x="537096" y="2756552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7B9FB5-0FA6-7AD3-EA72-41D85280B672}"/>
                </a:ext>
              </a:extLst>
            </p:cNvPr>
            <p:cNvSpPr txBox="1"/>
            <p:nvPr/>
          </p:nvSpPr>
          <p:spPr>
            <a:xfrm>
              <a:off x="2322194" y="2750510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8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E6978F-5A51-7BF9-98AE-CD42FAC07C97}"/>
                </a:ext>
              </a:extLst>
            </p:cNvPr>
            <p:cNvSpPr txBox="1"/>
            <p:nvPr/>
          </p:nvSpPr>
          <p:spPr>
            <a:xfrm>
              <a:off x="4197782" y="2750510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12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1DE1B-BE5F-6068-D544-68CD066AB76D}"/>
                </a:ext>
              </a:extLst>
            </p:cNvPr>
            <p:cNvSpPr txBox="1"/>
            <p:nvPr/>
          </p:nvSpPr>
          <p:spPr>
            <a:xfrm>
              <a:off x="6067181" y="2750509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16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66575B-31B4-3B59-95D1-75D9ED5585E6}"/>
              </a:ext>
            </a:extLst>
          </p:cNvPr>
          <p:cNvSpPr txBox="1"/>
          <p:nvPr/>
        </p:nvSpPr>
        <p:spPr>
          <a:xfrm>
            <a:off x="7930352" y="2750508"/>
            <a:ext cx="108599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Wochen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72F29-B5A8-AA88-9419-9E693896062F}"/>
              </a:ext>
            </a:extLst>
          </p:cNvPr>
          <p:cNvSpPr txBox="1"/>
          <p:nvPr/>
        </p:nvSpPr>
        <p:spPr>
          <a:xfrm>
            <a:off x="3400282" y="4048337"/>
            <a:ext cx="412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B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rolucizumab</a:t>
            </a:r>
            <a:r>
              <a:rPr lang="en-US" sz="1400" b="1" kern="0" dirty="0">
                <a:solidFill>
                  <a:srgbClr val="000000"/>
                </a:solidFill>
              </a:rPr>
              <a:t>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Gesamtkohorte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 = 248)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FD06F-221A-E1E4-F9B1-6CB94A7FAD5D}"/>
              </a:ext>
            </a:extLst>
          </p:cNvPr>
          <p:cNvSpPr/>
          <p:nvPr/>
        </p:nvSpPr>
        <p:spPr>
          <a:xfrm>
            <a:off x="3240160" y="4113193"/>
            <a:ext cx="167512" cy="170637"/>
          </a:xfrm>
          <a:prstGeom prst="rect">
            <a:avLst/>
          </a:prstGeom>
          <a:gradFill flip="none" rotWithShape="1">
            <a:gsLst>
              <a:gs pos="18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1" grpId="0">
        <p:bldAsOne/>
      </p:bldGraphic>
      <p:bldGraphic spid="17" grpId="0">
        <p:bldAsOne/>
      </p:bldGraphic>
      <p:bldGraphic spid="20" grpId="0">
        <p:bldAsOne/>
      </p:bldGraphic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3DAD-DEA1-4535-48C6-7203CC4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6C0AD3-667F-D4C4-E324-503CB869869C}"/>
              </a:ext>
            </a:extLst>
          </p:cNvPr>
          <p:cNvSpPr txBox="1"/>
          <p:nvPr/>
        </p:nvSpPr>
        <p:spPr>
          <a:xfrm>
            <a:off x="429347" y="1274551"/>
            <a:ext cx="858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Anteil der Patienten, bei denen das letzte Intervall ohne KA war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1C6C65-3810-DE9E-83FD-B7806503B43F}"/>
              </a:ext>
            </a:extLst>
          </p:cNvPr>
          <p:cNvSpPr txBox="1">
            <a:spLocks/>
          </p:cNvSpPr>
          <p:nvPr/>
        </p:nvSpPr>
        <p:spPr>
          <a:xfrm>
            <a:off x="604836" y="311086"/>
            <a:ext cx="9721788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Insgesamt war in Woche 56 das 20-Wochen-Intervall das häufigste letzte Intervall ohne Krankheitsaktivität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60A3AC-8AA3-5036-6A7F-75309F8EB2A1}"/>
              </a:ext>
            </a:extLst>
          </p:cNvPr>
          <p:cNvGraphicFramePr/>
          <p:nvPr/>
        </p:nvGraphicFramePr>
        <p:xfrm>
          <a:off x="-424551" y="2178840"/>
          <a:ext cx="2998310" cy="183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550309-3CFA-D3F0-B374-C333E71545BA}"/>
              </a:ext>
            </a:extLst>
          </p:cNvPr>
          <p:cNvGraphicFramePr/>
          <p:nvPr/>
        </p:nvGraphicFramePr>
        <p:xfrm>
          <a:off x="3164552" y="2135271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B8D227-7A10-295A-11CB-0C78C6E64A43}"/>
              </a:ext>
            </a:extLst>
          </p:cNvPr>
          <p:cNvGraphicFramePr/>
          <p:nvPr/>
        </p:nvGraphicFramePr>
        <p:xfrm>
          <a:off x="1292719" y="2135271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6D75473-ED43-E3F6-EE1A-85B13C00D9EB}"/>
              </a:ext>
            </a:extLst>
          </p:cNvPr>
          <p:cNvGraphicFramePr/>
          <p:nvPr/>
        </p:nvGraphicFramePr>
        <p:xfrm>
          <a:off x="5036385" y="2120838"/>
          <a:ext cx="3152873" cy="187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8395176-CD61-B499-136E-FBF385A2F504}"/>
              </a:ext>
            </a:extLst>
          </p:cNvPr>
          <p:cNvGrpSpPr/>
          <p:nvPr/>
        </p:nvGrpSpPr>
        <p:grpSpPr>
          <a:xfrm>
            <a:off x="804955" y="1858482"/>
            <a:ext cx="6720611" cy="392526"/>
            <a:chOff x="804955" y="1858482"/>
            <a:chExt cx="6720611" cy="3925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EE1CF8-E4DF-7F28-12B3-94EE41A9A810}"/>
                </a:ext>
              </a:extLst>
            </p:cNvPr>
            <p:cNvSpPr txBox="1"/>
            <p:nvPr/>
          </p:nvSpPr>
          <p:spPr>
            <a:xfrm>
              <a:off x="804955" y="1858482"/>
              <a:ext cx="97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5,9 %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D01233-0ACD-2679-7A97-0BEE5BC011C8}"/>
                </a:ext>
              </a:extLst>
            </p:cNvPr>
            <p:cNvSpPr txBox="1"/>
            <p:nvPr/>
          </p:nvSpPr>
          <p:spPr>
            <a:xfrm>
              <a:off x="2747656" y="1866661"/>
              <a:ext cx="998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20,7 %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448B31-FF69-3878-9CAE-2657B56EB26F}"/>
                </a:ext>
              </a:extLst>
            </p:cNvPr>
            <p:cNvSpPr txBox="1"/>
            <p:nvPr/>
          </p:nvSpPr>
          <p:spPr>
            <a:xfrm>
              <a:off x="4692188" y="1858482"/>
              <a:ext cx="95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19,8 %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74A889-EB2B-8DF2-8004-101A41A95F4E}"/>
                </a:ext>
              </a:extLst>
            </p:cNvPr>
            <p:cNvSpPr txBox="1"/>
            <p:nvPr/>
          </p:nvSpPr>
          <p:spPr>
            <a:xfrm>
              <a:off x="6574821" y="1881676"/>
              <a:ext cx="95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24,9 %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E2EA58-2176-A5F4-DA00-51DEF47FB81A}"/>
              </a:ext>
            </a:extLst>
          </p:cNvPr>
          <p:cNvGrpSpPr/>
          <p:nvPr/>
        </p:nvGrpSpPr>
        <p:grpSpPr>
          <a:xfrm>
            <a:off x="537096" y="2750509"/>
            <a:ext cx="6616081" cy="624674"/>
            <a:chOff x="537096" y="2750509"/>
            <a:chExt cx="6616081" cy="624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CC004-8A97-9525-3D0D-3C207CDA17B7}"/>
                </a:ext>
              </a:extLst>
            </p:cNvPr>
            <p:cNvSpPr txBox="1"/>
            <p:nvPr/>
          </p:nvSpPr>
          <p:spPr>
            <a:xfrm>
              <a:off x="537096" y="2756552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7B9FB5-0FA6-7AD3-EA72-41D85280B672}"/>
                </a:ext>
              </a:extLst>
            </p:cNvPr>
            <p:cNvSpPr txBox="1"/>
            <p:nvPr/>
          </p:nvSpPr>
          <p:spPr>
            <a:xfrm>
              <a:off x="2322194" y="2750510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8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E6978F-5A51-7BF9-98AE-CD42FAC07C97}"/>
                </a:ext>
              </a:extLst>
            </p:cNvPr>
            <p:cNvSpPr txBox="1"/>
            <p:nvPr/>
          </p:nvSpPr>
          <p:spPr>
            <a:xfrm>
              <a:off x="4197782" y="2750510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12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71DE1B-BE5F-6068-D544-68CD066AB76D}"/>
                </a:ext>
              </a:extLst>
            </p:cNvPr>
            <p:cNvSpPr txBox="1"/>
            <p:nvPr/>
          </p:nvSpPr>
          <p:spPr>
            <a:xfrm>
              <a:off x="6067181" y="2750509"/>
              <a:ext cx="1085996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16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</a:rPr>
                <a:t>Wochen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E072F29-B5A8-AA88-9419-9E693896062F}"/>
              </a:ext>
            </a:extLst>
          </p:cNvPr>
          <p:cNvSpPr txBox="1"/>
          <p:nvPr/>
        </p:nvSpPr>
        <p:spPr>
          <a:xfrm>
            <a:off x="3400282" y="4048337"/>
            <a:ext cx="4125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</a:rPr>
              <a:t>B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rolucizumab</a:t>
            </a:r>
            <a:r>
              <a:rPr lang="en-US" sz="1400" b="1" kern="0" dirty="0">
                <a:solidFill>
                  <a:srgbClr val="000000"/>
                </a:solidFill>
              </a:rPr>
              <a:t>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Gesamtkohorte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 = 248)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FD06F-221A-E1E4-F9B1-6CB94A7FAD5D}"/>
              </a:ext>
            </a:extLst>
          </p:cNvPr>
          <p:cNvSpPr/>
          <p:nvPr/>
        </p:nvSpPr>
        <p:spPr>
          <a:xfrm>
            <a:off x="3240160" y="4113193"/>
            <a:ext cx="167512" cy="170637"/>
          </a:xfrm>
          <a:prstGeom prst="rect">
            <a:avLst/>
          </a:prstGeom>
          <a:gradFill flip="none" rotWithShape="1">
            <a:gsLst>
              <a:gs pos="18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 w="12700" cap="sq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078309F-AC40-A8D8-D922-3231C0F8B395}"/>
              </a:ext>
            </a:extLst>
          </p:cNvPr>
          <p:cNvGrpSpPr/>
          <p:nvPr/>
        </p:nvGrpSpPr>
        <p:grpSpPr>
          <a:xfrm>
            <a:off x="551975" y="4651890"/>
            <a:ext cx="8106041" cy="954021"/>
            <a:chOff x="551975" y="4431971"/>
            <a:chExt cx="8106041" cy="95402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AD9A6AA-B497-623F-F460-1D4F23502941}"/>
                </a:ext>
              </a:extLst>
            </p:cNvPr>
            <p:cNvSpPr txBox="1"/>
            <p:nvPr/>
          </p:nvSpPr>
          <p:spPr>
            <a:xfrm>
              <a:off x="823544" y="4506492"/>
              <a:ext cx="7834472" cy="830997"/>
            </a:xfrm>
            <a:prstGeom prst="rect">
              <a:avLst/>
            </a:prstGeom>
            <a:noFill/>
            <a:ln w="19050">
              <a:solidFill>
                <a:srgbClr val="4FE1D0"/>
              </a:solidFill>
            </a:ln>
          </p:spPr>
          <p:txBody>
            <a:bodyPr wrap="square" lIns="828000">
              <a:spAutoFit/>
            </a:bodyPr>
            <a:lstStyle/>
            <a:p>
              <a:r>
                <a:rPr lang="de-DE" sz="1600" dirty="0"/>
                <a:t>Visuelle und anatomische Verbesserungen aus der </a:t>
              </a:r>
              <a:r>
                <a:rPr lang="de-DE" sz="1600" i="1" dirty="0"/>
                <a:t>TALON</a:t>
              </a:r>
              <a:r>
                <a:rPr lang="de-DE" sz="1600" dirty="0"/>
                <a:t> </a:t>
              </a:r>
              <a:r>
                <a:rPr lang="de-DE" sz="1600" i="1" dirty="0"/>
                <a:t>Core Study </a:t>
              </a:r>
              <a:r>
                <a:rPr lang="de-DE" sz="1600" dirty="0"/>
                <a:t>blieben ebenfalls in der Erweiterungsstudie unter verlängerten Behandlungsintervallen erhalten.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2D053452-04F4-BBAC-CAF0-924985925984}"/>
                </a:ext>
              </a:extLst>
            </p:cNvPr>
            <p:cNvSpPr/>
            <p:nvPr/>
          </p:nvSpPr>
          <p:spPr>
            <a:xfrm>
              <a:off x="551975" y="4431971"/>
              <a:ext cx="931721" cy="954021"/>
            </a:xfrm>
            <a:prstGeom prst="ellipse">
              <a:avLst/>
            </a:prstGeom>
            <a:gradFill flip="none" rotWithShape="1">
              <a:gsLst>
                <a:gs pos="9000">
                  <a:srgbClr val="0562A9"/>
                </a:gs>
                <a:gs pos="81000">
                  <a:srgbClr val="4FE1D0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48473BAB-8E14-C02B-A51E-796397ED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854" y="4627151"/>
              <a:ext cx="544632" cy="544632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4DCBB2E3-3105-51EF-9FDD-828346111539}"/>
              </a:ext>
            </a:extLst>
          </p:cNvPr>
          <p:cNvGrpSpPr/>
          <p:nvPr/>
        </p:nvGrpSpPr>
        <p:grpSpPr>
          <a:xfrm>
            <a:off x="6908217" y="1694018"/>
            <a:ext cx="3152873" cy="2281885"/>
            <a:chOff x="6908217" y="1694018"/>
            <a:chExt cx="3152873" cy="2281885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045189E8-F9C8-BD53-C2E2-6162B72AA17C}"/>
                </a:ext>
              </a:extLst>
            </p:cNvPr>
            <p:cNvSpPr/>
            <p:nvPr/>
          </p:nvSpPr>
          <p:spPr>
            <a:xfrm>
              <a:off x="7582663" y="1694018"/>
              <a:ext cx="1782223" cy="225616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DF1E8AD-DEBB-4762-AFF0-BEE84B0BD828}"/>
                </a:ext>
              </a:extLst>
            </p:cNvPr>
            <p:cNvGrpSpPr/>
            <p:nvPr/>
          </p:nvGrpSpPr>
          <p:grpSpPr>
            <a:xfrm>
              <a:off x="6908217" y="1839638"/>
              <a:ext cx="3152873" cy="2136265"/>
              <a:chOff x="6908217" y="1839638"/>
              <a:chExt cx="3152873" cy="2136265"/>
            </a:xfrm>
          </p:grpSpPr>
          <p:graphicFrame>
            <p:nvGraphicFramePr>
              <p:cNvPr id="20" name="Chart 19">
                <a:extLst>
                  <a:ext uri="{FF2B5EF4-FFF2-40B4-BE49-F238E27FC236}">
                    <a16:creationId xmlns:a16="http://schemas.microsoft.com/office/drawing/2014/main" id="{B4C4DEE2-C60F-1549-4099-22A9B409CA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4167469"/>
                  </p:ext>
                </p:extLst>
              </p:nvPr>
            </p:nvGraphicFramePr>
            <p:xfrm>
              <a:off x="6908217" y="2098988"/>
              <a:ext cx="3152873" cy="18769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3D04C1-3F33-7DE9-6084-1888F8E0259E}"/>
                  </a:ext>
                </a:extLst>
              </p:cNvPr>
              <p:cNvSpPr txBox="1"/>
              <p:nvPr/>
            </p:nvSpPr>
            <p:spPr>
              <a:xfrm>
                <a:off x="8432562" y="1839638"/>
                <a:ext cx="923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28,7 %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66575B-31B4-3B59-95D1-75D9ED5585E6}"/>
                  </a:ext>
                </a:extLst>
              </p:cNvPr>
              <p:cNvSpPr txBox="1"/>
              <p:nvPr/>
            </p:nvSpPr>
            <p:spPr>
              <a:xfrm>
                <a:off x="7930352" y="2750508"/>
                <a:ext cx="1085996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20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Wochen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1" name="TextBox 1">
            <a:extLst>
              <a:ext uri="{FF2B5EF4-FFF2-40B4-BE49-F238E27FC236}">
                <a16:creationId xmlns:a16="http://schemas.microsoft.com/office/drawing/2014/main" id="{CAB0E7C4-68FA-43CD-0755-4F0DD7FE9E85}"/>
              </a:ext>
            </a:extLst>
          </p:cNvPr>
          <p:cNvSpPr txBox="1"/>
          <p:nvPr/>
        </p:nvSpPr>
        <p:spPr>
          <a:xfrm>
            <a:off x="526121" y="6051327"/>
            <a:ext cx="902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000000"/>
                </a:solidFill>
                <a:latin typeface="Arial" panose="020B0604020202020204"/>
              </a:rPr>
              <a:t>K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A: Krankheitsaktivität; N: Anzahl der Patienten im Analyseset</a:t>
            </a:r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NCT04597632. https://clinicaltrials.gov/study/NCT04597632;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3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3DAD-DEA1-4535-48C6-7203CC4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146E78-1913-FC3E-B0E1-A9254425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35" y="327180"/>
            <a:ext cx="11115865" cy="1330390"/>
          </a:xfrm>
        </p:spPr>
        <p:txBody>
          <a:bodyPr/>
          <a:lstStyle/>
          <a:p>
            <a:r>
              <a:rPr lang="de-DE" sz="2800" dirty="0"/>
              <a:t>Kontinuitätskohorte vs. </a:t>
            </a:r>
            <a:r>
              <a:rPr lang="de-DE" sz="2800" i="1" dirty="0"/>
              <a:t>Switch</a:t>
            </a:r>
            <a:r>
              <a:rPr lang="de-DE" sz="2800" dirty="0"/>
              <a:t>-Kohorte</a:t>
            </a:r>
            <a:br>
              <a:rPr lang="de-DE" sz="2800" dirty="0"/>
            </a:br>
            <a:r>
              <a:rPr lang="de-DE" sz="2800" dirty="0">
                <a:solidFill>
                  <a:schemeClr val="bg1"/>
                </a:solidFill>
              </a:rPr>
              <a:t>Kontinuitätskohorte</a:t>
            </a:r>
            <a:r>
              <a:rPr lang="de-DE" sz="2800" dirty="0"/>
              <a:t> vs.</a:t>
            </a:r>
            <a:endParaRPr lang="en-US" sz="28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0192EA-F734-2897-0878-F4527D6A0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753989"/>
              </p:ext>
            </p:extLst>
          </p:nvPr>
        </p:nvGraphicFramePr>
        <p:xfrm>
          <a:off x="657035" y="1813906"/>
          <a:ext cx="8726451" cy="289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824B0C5-7AE1-4F2B-FDCC-CA746C5DDC03}"/>
              </a:ext>
            </a:extLst>
          </p:cNvPr>
          <p:cNvSpPr txBox="1"/>
          <p:nvPr/>
        </p:nvSpPr>
        <p:spPr>
          <a:xfrm>
            <a:off x="2331747" y="1480836"/>
            <a:ext cx="607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2068"/>
                </a:solidFill>
              </a:rPr>
              <a:t>Letztes Intervall ohne KA </a:t>
            </a:r>
            <a:r>
              <a:rPr lang="de-DE" dirty="0"/>
              <a:t>bis zu Woche 56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799D3-B1A0-B790-2A67-091E1C619A1E}"/>
              </a:ext>
            </a:extLst>
          </p:cNvPr>
          <p:cNvSpPr txBox="1"/>
          <p:nvPr/>
        </p:nvSpPr>
        <p:spPr>
          <a:xfrm>
            <a:off x="509235" y="5909259"/>
            <a:ext cx="9020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KA: Krankheitsaktivität; N: Anzahl der Patienten im Analyseset.</a:t>
            </a:r>
          </a:p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NCT04597632. https://clinicaltrials.gov/study/NCT04597632;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</a:t>
            </a:r>
            <a:endParaRPr lang="de-DE" sz="800" kern="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5DEC0EA-059E-B6CC-8774-B3A065F1E747}"/>
              </a:ext>
            </a:extLst>
          </p:cNvPr>
          <p:cNvGrpSpPr/>
          <p:nvPr/>
        </p:nvGrpSpPr>
        <p:grpSpPr>
          <a:xfrm>
            <a:off x="551975" y="4780893"/>
            <a:ext cx="8106041" cy="954021"/>
            <a:chOff x="551975" y="4528227"/>
            <a:chExt cx="8106041" cy="95402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900688F-63DA-F196-379E-0FCE127E76BE}"/>
                </a:ext>
              </a:extLst>
            </p:cNvPr>
            <p:cNvSpPr txBox="1"/>
            <p:nvPr/>
          </p:nvSpPr>
          <p:spPr>
            <a:xfrm>
              <a:off x="823544" y="4751738"/>
              <a:ext cx="7834472" cy="584775"/>
            </a:xfrm>
            <a:prstGeom prst="rect">
              <a:avLst/>
            </a:prstGeom>
            <a:noFill/>
            <a:ln w="19050">
              <a:solidFill>
                <a:srgbClr val="4FE1D0"/>
              </a:solidFill>
            </a:ln>
          </p:spPr>
          <p:txBody>
            <a:bodyPr wrap="square" lIns="828000">
              <a:spAutoFit/>
            </a:bodyPr>
            <a:lstStyle/>
            <a:p>
              <a:r>
                <a:rPr lang="de-DE" sz="1600" dirty="0"/>
                <a:t>Mehr Patienten der Kontinuitätskohorte erreichten ein 20-Wochen-Intervall als aus der </a:t>
              </a:r>
              <a:r>
                <a:rPr lang="de-DE" sz="1600" i="1" dirty="0"/>
                <a:t>Switch</a:t>
              </a:r>
              <a:r>
                <a:rPr lang="de-DE" sz="1600" dirty="0"/>
                <a:t>-Kohorte.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99E759E-57F6-24E7-B43E-34235D8BD92C}"/>
                </a:ext>
              </a:extLst>
            </p:cNvPr>
            <p:cNvSpPr/>
            <p:nvPr/>
          </p:nvSpPr>
          <p:spPr>
            <a:xfrm>
              <a:off x="551975" y="4528227"/>
              <a:ext cx="931721" cy="954021"/>
            </a:xfrm>
            <a:prstGeom prst="ellipse">
              <a:avLst/>
            </a:prstGeom>
            <a:gradFill flip="none" rotWithShape="1">
              <a:gsLst>
                <a:gs pos="9000">
                  <a:srgbClr val="0562A9"/>
                </a:gs>
                <a:gs pos="81000">
                  <a:srgbClr val="4FE1D0"/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7BC46389-7900-B7D2-B1E4-D09AEFC05756}"/>
              </a:ext>
            </a:extLst>
          </p:cNvPr>
          <p:cNvSpPr/>
          <p:nvPr/>
        </p:nvSpPr>
        <p:spPr>
          <a:xfrm>
            <a:off x="2808514" y="2037009"/>
            <a:ext cx="6435749" cy="232209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ED9F84DA-E83E-80E2-11CB-052E5636C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563" y="4963677"/>
            <a:ext cx="535357" cy="53535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6FFB871-2331-4D7F-593A-B6784AA86472}"/>
              </a:ext>
            </a:extLst>
          </p:cNvPr>
          <p:cNvGrpSpPr/>
          <p:nvPr/>
        </p:nvGrpSpPr>
        <p:grpSpPr>
          <a:xfrm>
            <a:off x="4740780" y="742953"/>
            <a:ext cx="546297" cy="494112"/>
            <a:chOff x="5278797" y="2813169"/>
            <a:chExt cx="817203" cy="73914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4CBCD0A-DD21-8795-A257-6D92AAEC1741}"/>
                </a:ext>
              </a:extLst>
            </p:cNvPr>
            <p:cNvGrpSpPr/>
            <p:nvPr/>
          </p:nvGrpSpPr>
          <p:grpSpPr>
            <a:xfrm>
              <a:off x="5278797" y="2813169"/>
              <a:ext cx="275286" cy="739140"/>
              <a:chOff x="5278797" y="2813169"/>
              <a:chExt cx="275286" cy="739140"/>
            </a:xfrm>
            <a:gradFill flip="none" rotWithShape="1">
              <a:gsLst>
                <a:gs pos="34000">
                  <a:srgbClr val="7F7F7F"/>
                </a:gs>
                <a:gs pos="62000">
                  <a:srgbClr val="405074"/>
                </a:gs>
                <a:gs pos="76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7ED0F1D7-48C2-32F9-612C-9C92F6949F4B}"/>
                  </a:ext>
                </a:extLst>
              </p:cNvPr>
              <p:cNvSpPr/>
              <p:nvPr/>
            </p:nvSpPr>
            <p:spPr>
              <a:xfrm>
                <a:off x="5382634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F286923-737E-2692-C58F-2479CF764219}"/>
                  </a:ext>
                </a:extLst>
              </p:cNvPr>
              <p:cNvSpPr/>
              <p:nvPr/>
            </p:nvSpPr>
            <p:spPr>
              <a:xfrm>
                <a:off x="5278797" y="2965569"/>
                <a:ext cx="275286" cy="586740"/>
              </a:xfrm>
              <a:custGeom>
                <a:avLst/>
                <a:gdLst>
                  <a:gd name="connsiteX0" fmla="*/ 220994 w 275286"/>
                  <a:gd name="connsiteY0" fmla="*/ 220027 h 586740"/>
                  <a:gd name="connsiteX1" fmla="*/ 263856 w 275286"/>
                  <a:gd name="connsiteY1" fmla="*/ 61913 h 586740"/>
                  <a:gd name="connsiteX2" fmla="*/ 275286 w 275286"/>
                  <a:gd name="connsiteY2" fmla="*/ 39052 h 586740"/>
                  <a:gd name="connsiteX3" fmla="*/ 220994 w 275286"/>
                  <a:gd name="connsiteY3" fmla="*/ 8572 h 586740"/>
                  <a:gd name="connsiteX4" fmla="*/ 169559 w 275286"/>
                  <a:gd name="connsiteY4" fmla="*/ 0 h 586740"/>
                  <a:gd name="connsiteX5" fmla="*/ 118124 w 275286"/>
                  <a:gd name="connsiteY5" fmla="*/ 8572 h 586740"/>
                  <a:gd name="connsiteX6" fmla="*/ 52401 w 275286"/>
                  <a:gd name="connsiteY6" fmla="*/ 50482 h 586740"/>
                  <a:gd name="connsiteX7" fmla="*/ 43829 w 275286"/>
                  <a:gd name="connsiteY7" fmla="*/ 65722 h 586740"/>
                  <a:gd name="connsiteX8" fmla="*/ 966 w 275286"/>
                  <a:gd name="connsiteY8" fmla="*/ 224790 h 586740"/>
                  <a:gd name="connsiteX9" fmla="*/ 20969 w 275286"/>
                  <a:gd name="connsiteY9" fmla="*/ 260985 h 586740"/>
                  <a:gd name="connsiteX10" fmla="*/ 28589 w 275286"/>
                  <a:gd name="connsiteY10" fmla="*/ 261938 h 586740"/>
                  <a:gd name="connsiteX11" fmla="*/ 56211 w 275286"/>
                  <a:gd name="connsiteY11" fmla="*/ 240983 h 586740"/>
                  <a:gd name="connsiteX12" fmla="*/ 94311 w 275286"/>
                  <a:gd name="connsiteY12" fmla="*/ 101918 h 586740"/>
                  <a:gd name="connsiteX13" fmla="*/ 94311 w 275286"/>
                  <a:gd name="connsiteY13" fmla="*/ 586740 h 586740"/>
                  <a:gd name="connsiteX14" fmla="*/ 151461 w 275286"/>
                  <a:gd name="connsiteY14" fmla="*/ 586740 h 586740"/>
                  <a:gd name="connsiteX15" fmla="*/ 151461 w 275286"/>
                  <a:gd name="connsiteY15" fmla="*/ 314325 h 586740"/>
                  <a:gd name="connsiteX16" fmla="*/ 189561 w 275286"/>
                  <a:gd name="connsiteY16" fmla="*/ 314325 h 586740"/>
                  <a:gd name="connsiteX17" fmla="*/ 189561 w 275286"/>
                  <a:gd name="connsiteY17" fmla="*/ 585787 h 586740"/>
                  <a:gd name="connsiteX18" fmla="*/ 246711 w 275286"/>
                  <a:gd name="connsiteY18" fmla="*/ 585787 h 586740"/>
                  <a:gd name="connsiteX19" fmla="*/ 246711 w 275286"/>
                  <a:gd name="connsiteY19" fmla="*/ 277178 h 586740"/>
                  <a:gd name="connsiteX20" fmla="*/ 220994 w 275286"/>
                  <a:gd name="connsiteY20" fmla="*/ 220027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5286" h="586740">
                    <a:moveTo>
                      <a:pt x="220994" y="220027"/>
                    </a:moveTo>
                    <a:lnTo>
                      <a:pt x="263856" y="61913"/>
                    </a:lnTo>
                    <a:cubicBezTo>
                      <a:pt x="265761" y="53340"/>
                      <a:pt x="270524" y="45720"/>
                      <a:pt x="275286" y="39052"/>
                    </a:cubicBezTo>
                    <a:cubicBezTo>
                      <a:pt x="260046" y="25717"/>
                      <a:pt x="240996" y="15240"/>
                      <a:pt x="220994" y="8572"/>
                    </a:cubicBezTo>
                    <a:cubicBezTo>
                      <a:pt x="204801" y="2857"/>
                      <a:pt x="187656" y="0"/>
                      <a:pt x="169559" y="0"/>
                    </a:cubicBezTo>
                    <a:cubicBezTo>
                      <a:pt x="151461" y="0"/>
                      <a:pt x="134316" y="2857"/>
                      <a:pt x="118124" y="8572"/>
                    </a:cubicBezTo>
                    <a:cubicBezTo>
                      <a:pt x="92406" y="17145"/>
                      <a:pt x="70499" y="31432"/>
                      <a:pt x="52401" y="50482"/>
                    </a:cubicBezTo>
                    <a:cubicBezTo>
                      <a:pt x="48591" y="55245"/>
                      <a:pt x="45734" y="60007"/>
                      <a:pt x="43829" y="65722"/>
                    </a:cubicBezTo>
                    <a:lnTo>
                      <a:pt x="966" y="224790"/>
                    </a:lnTo>
                    <a:cubicBezTo>
                      <a:pt x="-2844" y="240030"/>
                      <a:pt x="4776" y="257175"/>
                      <a:pt x="20969" y="260985"/>
                    </a:cubicBezTo>
                    <a:cubicBezTo>
                      <a:pt x="23826" y="261938"/>
                      <a:pt x="25731" y="261938"/>
                      <a:pt x="28589" y="261938"/>
                    </a:cubicBezTo>
                    <a:cubicBezTo>
                      <a:pt x="40971" y="261938"/>
                      <a:pt x="52401" y="253365"/>
                      <a:pt x="56211" y="240983"/>
                    </a:cubicBezTo>
                    <a:lnTo>
                      <a:pt x="94311" y="101918"/>
                    </a:lnTo>
                    <a:lnTo>
                      <a:pt x="94311" y="586740"/>
                    </a:lnTo>
                    <a:lnTo>
                      <a:pt x="151461" y="586740"/>
                    </a:lnTo>
                    <a:lnTo>
                      <a:pt x="151461" y="314325"/>
                    </a:lnTo>
                    <a:lnTo>
                      <a:pt x="189561" y="314325"/>
                    </a:lnTo>
                    <a:lnTo>
                      <a:pt x="189561" y="585787"/>
                    </a:lnTo>
                    <a:lnTo>
                      <a:pt x="246711" y="585787"/>
                    </a:lnTo>
                    <a:lnTo>
                      <a:pt x="246711" y="277178"/>
                    </a:lnTo>
                    <a:cubicBezTo>
                      <a:pt x="226709" y="267653"/>
                      <a:pt x="215279" y="243840"/>
                      <a:pt x="220994" y="2200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46C0464-47A1-D403-9EE0-E4E3A0895897}"/>
                </a:ext>
              </a:extLst>
            </p:cNvPr>
            <p:cNvGrpSpPr/>
            <p:nvPr/>
          </p:nvGrpSpPr>
          <p:grpSpPr>
            <a:xfrm>
              <a:off x="5518827" y="2813169"/>
              <a:ext cx="339060" cy="739139"/>
              <a:chOff x="5518827" y="2813169"/>
              <a:chExt cx="339060" cy="739139"/>
            </a:xfrm>
            <a:gradFill flip="none" rotWithShape="1">
              <a:gsLst>
                <a:gs pos="43000">
                  <a:srgbClr val="7F7F7F"/>
                </a:gs>
                <a:gs pos="52000">
                  <a:srgbClr val="405074"/>
                </a:gs>
                <a:gs pos="63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64F0EF2-B06A-60D3-C834-95A66A27276A}"/>
                  </a:ext>
                </a:extLst>
              </p:cNvPr>
              <p:cNvSpPr/>
              <p:nvPr/>
            </p:nvSpPr>
            <p:spPr>
              <a:xfrm>
                <a:off x="5620759" y="2813169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5933AD1E-3060-38E3-7DB8-2473D0EC6931}"/>
                  </a:ext>
                </a:extLst>
              </p:cNvPr>
              <p:cNvSpPr/>
              <p:nvPr/>
            </p:nvSpPr>
            <p:spPr>
              <a:xfrm>
                <a:off x="5518827" y="2966521"/>
                <a:ext cx="339060" cy="585787"/>
              </a:xfrm>
              <a:custGeom>
                <a:avLst/>
                <a:gdLst>
                  <a:gd name="connsiteX0" fmla="*/ 338151 w 339060"/>
                  <a:gd name="connsiteY0" fmla="*/ 223838 h 585787"/>
                  <a:gd name="connsiteX1" fmla="*/ 295289 w 339060"/>
                  <a:gd name="connsiteY1" fmla="*/ 65723 h 585787"/>
                  <a:gd name="connsiteX2" fmla="*/ 286716 w 339060"/>
                  <a:gd name="connsiteY2" fmla="*/ 50483 h 585787"/>
                  <a:gd name="connsiteX3" fmla="*/ 220994 w 339060"/>
                  <a:gd name="connsiteY3" fmla="*/ 8573 h 585787"/>
                  <a:gd name="connsiteX4" fmla="*/ 169559 w 339060"/>
                  <a:gd name="connsiteY4" fmla="*/ 0 h 585787"/>
                  <a:gd name="connsiteX5" fmla="*/ 118124 w 339060"/>
                  <a:gd name="connsiteY5" fmla="*/ 8573 h 585787"/>
                  <a:gd name="connsiteX6" fmla="*/ 52401 w 339060"/>
                  <a:gd name="connsiteY6" fmla="*/ 50483 h 585787"/>
                  <a:gd name="connsiteX7" fmla="*/ 43829 w 339060"/>
                  <a:gd name="connsiteY7" fmla="*/ 65723 h 585787"/>
                  <a:gd name="connsiteX8" fmla="*/ 966 w 339060"/>
                  <a:gd name="connsiteY8" fmla="*/ 223838 h 585787"/>
                  <a:gd name="connsiteX9" fmla="*/ 20969 w 339060"/>
                  <a:gd name="connsiteY9" fmla="*/ 260033 h 585787"/>
                  <a:gd name="connsiteX10" fmla="*/ 28589 w 339060"/>
                  <a:gd name="connsiteY10" fmla="*/ 260985 h 585787"/>
                  <a:gd name="connsiteX11" fmla="*/ 56211 w 339060"/>
                  <a:gd name="connsiteY11" fmla="*/ 240030 h 585787"/>
                  <a:gd name="connsiteX12" fmla="*/ 94311 w 339060"/>
                  <a:gd name="connsiteY12" fmla="*/ 100965 h 585787"/>
                  <a:gd name="connsiteX13" fmla="*/ 94311 w 339060"/>
                  <a:gd name="connsiteY13" fmla="*/ 585788 h 585787"/>
                  <a:gd name="connsiteX14" fmla="*/ 151461 w 339060"/>
                  <a:gd name="connsiteY14" fmla="*/ 585788 h 585787"/>
                  <a:gd name="connsiteX15" fmla="*/ 151461 w 339060"/>
                  <a:gd name="connsiteY15" fmla="*/ 313373 h 585787"/>
                  <a:gd name="connsiteX16" fmla="*/ 189561 w 339060"/>
                  <a:gd name="connsiteY16" fmla="*/ 313373 h 585787"/>
                  <a:gd name="connsiteX17" fmla="*/ 189561 w 339060"/>
                  <a:gd name="connsiteY17" fmla="*/ 584835 h 585787"/>
                  <a:gd name="connsiteX18" fmla="*/ 246711 w 339060"/>
                  <a:gd name="connsiteY18" fmla="*/ 584835 h 585787"/>
                  <a:gd name="connsiteX19" fmla="*/ 246711 w 339060"/>
                  <a:gd name="connsiteY19" fmla="*/ 100965 h 585787"/>
                  <a:gd name="connsiteX20" fmla="*/ 284811 w 339060"/>
                  <a:gd name="connsiteY20" fmla="*/ 240030 h 585787"/>
                  <a:gd name="connsiteX21" fmla="*/ 312434 w 339060"/>
                  <a:gd name="connsiteY21" fmla="*/ 260985 h 585787"/>
                  <a:gd name="connsiteX22" fmla="*/ 320054 w 339060"/>
                  <a:gd name="connsiteY22" fmla="*/ 260033 h 585787"/>
                  <a:gd name="connsiteX23" fmla="*/ 338151 w 339060"/>
                  <a:gd name="connsiteY23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060" h="585787">
                    <a:moveTo>
                      <a:pt x="338151" y="223838"/>
                    </a:moveTo>
                    <a:lnTo>
                      <a:pt x="295289" y="65723"/>
                    </a:lnTo>
                    <a:cubicBezTo>
                      <a:pt x="293384" y="60008"/>
                      <a:pt x="290526" y="54293"/>
                      <a:pt x="286716" y="50483"/>
                    </a:cubicBezTo>
                    <a:cubicBezTo>
                      <a:pt x="268619" y="31433"/>
                      <a:pt x="245759" y="17145"/>
                      <a:pt x="220994" y="8573"/>
                    </a:cubicBezTo>
                    <a:cubicBezTo>
                      <a:pt x="204801" y="2858"/>
                      <a:pt x="187656" y="0"/>
                      <a:pt x="169559" y="0"/>
                    </a:cubicBezTo>
                    <a:cubicBezTo>
                      <a:pt x="151461" y="0"/>
                      <a:pt x="134316" y="2858"/>
                      <a:pt x="118124" y="8573"/>
                    </a:cubicBezTo>
                    <a:cubicBezTo>
                      <a:pt x="92406" y="17145"/>
                      <a:pt x="70499" y="31433"/>
                      <a:pt x="52401" y="50483"/>
                    </a:cubicBezTo>
                    <a:cubicBezTo>
                      <a:pt x="48591" y="55245"/>
                      <a:pt x="45734" y="60008"/>
                      <a:pt x="43829" y="65723"/>
                    </a:cubicBezTo>
                    <a:lnTo>
                      <a:pt x="966" y="223838"/>
                    </a:lnTo>
                    <a:cubicBezTo>
                      <a:pt x="-2844" y="239078"/>
                      <a:pt x="4776" y="256223"/>
                      <a:pt x="20969" y="260033"/>
                    </a:cubicBezTo>
                    <a:cubicBezTo>
                      <a:pt x="23826" y="260985"/>
                      <a:pt x="25731" y="260985"/>
                      <a:pt x="28589" y="260985"/>
                    </a:cubicBezTo>
                    <a:cubicBezTo>
                      <a:pt x="40971" y="260985"/>
                      <a:pt x="52401" y="252413"/>
                      <a:pt x="56211" y="240030"/>
                    </a:cubicBezTo>
                    <a:lnTo>
                      <a:pt x="94311" y="100965"/>
                    </a:lnTo>
                    <a:lnTo>
                      <a:pt x="94311" y="585788"/>
                    </a:lnTo>
                    <a:lnTo>
                      <a:pt x="151461" y="585788"/>
                    </a:lnTo>
                    <a:lnTo>
                      <a:pt x="151461" y="313373"/>
                    </a:lnTo>
                    <a:lnTo>
                      <a:pt x="189561" y="313373"/>
                    </a:lnTo>
                    <a:lnTo>
                      <a:pt x="189561" y="584835"/>
                    </a:lnTo>
                    <a:lnTo>
                      <a:pt x="246711" y="584835"/>
                    </a:lnTo>
                    <a:lnTo>
                      <a:pt x="246711" y="100965"/>
                    </a:lnTo>
                    <a:lnTo>
                      <a:pt x="284811" y="240030"/>
                    </a:lnTo>
                    <a:cubicBezTo>
                      <a:pt x="288621" y="252413"/>
                      <a:pt x="300051" y="260985"/>
                      <a:pt x="312434" y="260985"/>
                    </a:cubicBezTo>
                    <a:cubicBezTo>
                      <a:pt x="315291" y="260985"/>
                      <a:pt x="317196" y="260985"/>
                      <a:pt x="320054" y="260033"/>
                    </a:cubicBezTo>
                    <a:cubicBezTo>
                      <a:pt x="333389" y="256223"/>
                      <a:pt x="341961" y="239078"/>
                      <a:pt x="338151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EA0AE129-C32F-F5BE-C56B-1D38A483710A}"/>
                </a:ext>
              </a:extLst>
            </p:cNvPr>
            <p:cNvGrpSpPr/>
            <p:nvPr/>
          </p:nvGrpSpPr>
          <p:grpSpPr>
            <a:xfrm>
              <a:off x="5819831" y="2813169"/>
              <a:ext cx="276169" cy="739139"/>
              <a:chOff x="5819831" y="1376363"/>
              <a:chExt cx="276169" cy="739139"/>
            </a:xfrm>
            <a:gradFill flip="none" rotWithShape="1">
              <a:gsLst>
                <a:gs pos="27000">
                  <a:srgbClr val="7F7F7F"/>
                </a:gs>
                <a:gs pos="45000">
                  <a:srgbClr val="405074"/>
                </a:gs>
                <a:gs pos="51000">
                  <a:srgbClr val="002068"/>
                </a:gs>
              </a:gsLst>
              <a:lin ang="0" scaled="1"/>
              <a:tileRect/>
            </a:gradFill>
          </p:grpSpPr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601A9284-BD03-5C89-9D60-3498B09171C2}"/>
                  </a:ext>
                </a:extLst>
              </p:cNvPr>
              <p:cNvSpPr/>
              <p:nvPr/>
            </p:nvSpPr>
            <p:spPr>
              <a:xfrm>
                <a:off x="5858884" y="1376363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0EC0BF6-F98F-A34D-D140-05DF991144B4}"/>
                  </a:ext>
                </a:extLst>
              </p:cNvPr>
              <p:cNvSpPr/>
              <p:nvPr/>
            </p:nvSpPr>
            <p:spPr>
              <a:xfrm>
                <a:off x="5819831" y="1529715"/>
                <a:ext cx="276169" cy="585787"/>
              </a:xfrm>
              <a:custGeom>
                <a:avLst/>
                <a:gdLst>
                  <a:gd name="connsiteX0" fmla="*/ 275273 w 276169"/>
                  <a:gd name="connsiteY0" fmla="*/ 223838 h 585787"/>
                  <a:gd name="connsiteX1" fmla="*/ 231457 w 276169"/>
                  <a:gd name="connsiteY1" fmla="*/ 65723 h 585787"/>
                  <a:gd name="connsiteX2" fmla="*/ 222885 w 276169"/>
                  <a:gd name="connsiteY2" fmla="*/ 50483 h 585787"/>
                  <a:gd name="connsiteX3" fmla="*/ 157163 w 276169"/>
                  <a:gd name="connsiteY3" fmla="*/ 8573 h 585787"/>
                  <a:gd name="connsiteX4" fmla="*/ 105727 w 276169"/>
                  <a:gd name="connsiteY4" fmla="*/ 0 h 585787"/>
                  <a:gd name="connsiteX5" fmla="*/ 54292 w 276169"/>
                  <a:gd name="connsiteY5" fmla="*/ 8573 h 585787"/>
                  <a:gd name="connsiteX6" fmla="*/ 0 w 276169"/>
                  <a:gd name="connsiteY6" fmla="*/ 39053 h 585787"/>
                  <a:gd name="connsiteX7" fmla="*/ 11430 w 276169"/>
                  <a:gd name="connsiteY7" fmla="*/ 60960 h 585787"/>
                  <a:gd name="connsiteX8" fmla="*/ 54292 w 276169"/>
                  <a:gd name="connsiteY8" fmla="*/ 219075 h 585787"/>
                  <a:gd name="connsiteX9" fmla="*/ 28575 w 276169"/>
                  <a:gd name="connsiteY9" fmla="*/ 276225 h 585787"/>
                  <a:gd name="connsiteX10" fmla="*/ 28575 w 276169"/>
                  <a:gd name="connsiteY10" fmla="*/ 585788 h 585787"/>
                  <a:gd name="connsiteX11" fmla="*/ 85725 w 276169"/>
                  <a:gd name="connsiteY11" fmla="*/ 585788 h 585787"/>
                  <a:gd name="connsiteX12" fmla="*/ 85725 w 276169"/>
                  <a:gd name="connsiteY12" fmla="*/ 313373 h 585787"/>
                  <a:gd name="connsiteX13" fmla="*/ 123825 w 276169"/>
                  <a:gd name="connsiteY13" fmla="*/ 313373 h 585787"/>
                  <a:gd name="connsiteX14" fmla="*/ 123825 w 276169"/>
                  <a:gd name="connsiteY14" fmla="*/ 584835 h 585787"/>
                  <a:gd name="connsiteX15" fmla="*/ 180975 w 276169"/>
                  <a:gd name="connsiteY15" fmla="*/ 584835 h 585787"/>
                  <a:gd name="connsiteX16" fmla="*/ 180975 w 276169"/>
                  <a:gd name="connsiteY16" fmla="*/ 100965 h 585787"/>
                  <a:gd name="connsiteX17" fmla="*/ 219075 w 276169"/>
                  <a:gd name="connsiteY17" fmla="*/ 240030 h 585787"/>
                  <a:gd name="connsiteX18" fmla="*/ 246698 w 276169"/>
                  <a:gd name="connsiteY18" fmla="*/ 260985 h 585787"/>
                  <a:gd name="connsiteX19" fmla="*/ 254317 w 276169"/>
                  <a:gd name="connsiteY19" fmla="*/ 260033 h 585787"/>
                  <a:gd name="connsiteX20" fmla="*/ 275273 w 276169"/>
                  <a:gd name="connsiteY20" fmla="*/ 223838 h 5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6169" h="585787">
                    <a:moveTo>
                      <a:pt x="275273" y="223838"/>
                    </a:moveTo>
                    <a:lnTo>
                      <a:pt x="231457" y="65723"/>
                    </a:lnTo>
                    <a:cubicBezTo>
                      <a:pt x="229552" y="60008"/>
                      <a:pt x="226695" y="54293"/>
                      <a:pt x="222885" y="50483"/>
                    </a:cubicBezTo>
                    <a:cubicBezTo>
                      <a:pt x="204788" y="31433"/>
                      <a:pt x="181927" y="17145"/>
                      <a:pt x="157163" y="8573"/>
                    </a:cubicBezTo>
                    <a:cubicBezTo>
                      <a:pt x="140970" y="2858"/>
                      <a:pt x="123825" y="0"/>
                      <a:pt x="105727" y="0"/>
                    </a:cubicBezTo>
                    <a:cubicBezTo>
                      <a:pt x="87630" y="0"/>
                      <a:pt x="70485" y="2858"/>
                      <a:pt x="54292" y="8573"/>
                    </a:cubicBezTo>
                    <a:cubicBezTo>
                      <a:pt x="34290" y="15240"/>
                      <a:pt x="16192" y="25718"/>
                      <a:pt x="0" y="39053"/>
                    </a:cubicBezTo>
                    <a:cubicBezTo>
                      <a:pt x="5715" y="45720"/>
                      <a:pt x="9525" y="53340"/>
                      <a:pt x="11430" y="60960"/>
                    </a:cubicBezTo>
                    <a:lnTo>
                      <a:pt x="54292" y="219075"/>
                    </a:lnTo>
                    <a:cubicBezTo>
                      <a:pt x="60960" y="242888"/>
                      <a:pt x="48577" y="266700"/>
                      <a:pt x="28575" y="276225"/>
                    </a:cubicBezTo>
                    <a:lnTo>
                      <a:pt x="28575" y="585788"/>
                    </a:lnTo>
                    <a:lnTo>
                      <a:pt x="85725" y="585788"/>
                    </a:lnTo>
                    <a:lnTo>
                      <a:pt x="85725" y="313373"/>
                    </a:lnTo>
                    <a:lnTo>
                      <a:pt x="123825" y="313373"/>
                    </a:lnTo>
                    <a:lnTo>
                      <a:pt x="123825" y="584835"/>
                    </a:lnTo>
                    <a:lnTo>
                      <a:pt x="180975" y="584835"/>
                    </a:lnTo>
                    <a:lnTo>
                      <a:pt x="180975" y="100965"/>
                    </a:lnTo>
                    <a:lnTo>
                      <a:pt x="219075" y="240030"/>
                    </a:lnTo>
                    <a:cubicBezTo>
                      <a:pt x="222885" y="252413"/>
                      <a:pt x="234315" y="260985"/>
                      <a:pt x="246698" y="260985"/>
                    </a:cubicBezTo>
                    <a:cubicBezTo>
                      <a:pt x="249555" y="260985"/>
                      <a:pt x="251460" y="260985"/>
                      <a:pt x="254317" y="260033"/>
                    </a:cubicBezTo>
                    <a:cubicBezTo>
                      <a:pt x="270510" y="256223"/>
                      <a:pt x="279082" y="239078"/>
                      <a:pt x="275273" y="223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2" name="Grafik 10" descr="Gruppe von Männern mit einfarbiger Füllung">
            <a:extLst>
              <a:ext uri="{FF2B5EF4-FFF2-40B4-BE49-F238E27FC236}">
                <a16:creationId xmlns:a16="http://schemas.microsoft.com/office/drawing/2014/main" id="{8353244B-9069-82BB-3C1D-9B589BFDADA4}"/>
              </a:ext>
            </a:extLst>
          </p:cNvPr>
          <p:cNvGrpSpPr/>
          <p:nvPr/>
        </p:nvGrpSpPr>
        <p:grpSpPr>
          <a:xfrm>
            <a:off x="3475699" y="742953"/>
            <a:ext cx="546297" cy="494112"/>
            <a:chOff x="5687363" y="3059430"/>
            <a:chExt cx="817203" cy="739140"/>
          </a:xfrm>
          <a:solidFill>
            <a:srgbClr val="002068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F00E127-4B61-D459-AAD8-0E57E1BB6ACE}"/>
                </a:ext>
              </a:extLst>
            </p:cNvPr>
            <p:cNvSpPr/>
            <p:nvPr/>
          </p:nvSpPr>
          <p:spPr>
            <a:xfrm>
              <a:off x="626745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AB896CC-67DB-9D6D-9D2D-FCC9A51729B2}"/>
                </a:ext>
              </a:extLst>
            </p:cNvPr>
            <p:cNvSpPr/>
            <p:nvPr/>
          </p:nvSpPr>
          <p:spPr>
            <a:xfrm>
              <a:off x="5791200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1486A07-7EAB-B956-EF89-FC097FBD02F9}"/>
                </a:ext>
              </a:extLst>
            </p:cNvPr>
            <p:cNvSpPr/>
            <p:nvPr/>
          </p:nvSpPr>
          <p:spPr>
            <a:xfrm>
              <a:off x="6029325" y="3059430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8CE8B5FB-6931-E4DD-B8D5-3B38BBC32749}"/>
                </a:ext>
              </a:extLst>
            </p:cNvPr>
            <p:cNvSpPr/>
            <p:nvPr/>
          </p:nvSpPr>
          <p:spPr>
            <a:xfrm>
              <a:off x="5927393" y="3212782"/>
              <a:ext cx="339060" cy="585787"/>
            </a:xfrm>
            <a:custGeom>
              <a:avLst/>
              <a:gdLst>
                <a:gd name="connsiteX0" fmla="*/ 338151 w 339060"/>
                <a:gd name="connsiteY0" fmla="*/ 223838 h 585787"/>
                <a:gd name="connsiteX1" fmla="*/ 295289 w 339060"/>
                <a:gd name="connsiteY1" fmla="*/ 65723 h 585787"/>
                <a:gd name="connsiteX2" fmla="*/ 286716 w 339060"/>
                <a:gd name="connsiteY2" fmla="*/ 50483 h 585787"/>
                <a:gd name="connsiteX3" fmla="*/ 220994 w 339060"/>
                <a:gd name="connsiteY3" fmla="*/ 8573 h 585787"/>
                <a:gd name="connsiteX4" fmla="*/ 169559 w 339060"/>
                <a:gd name="connsiteY4" fmla="*/ 0 h 585787"/>
                <a:gd name="connsiteX5" fmla="*/ 118124 w 339060"/>
                <a:gd name="connsiteY5" fmla="*/ 8573 h 585787"/>
                <a:gd name="connsiteX6" fmla="*/ 52401 w 339060"/>
                <a:gd name="connsiteY6" fmla="*/ 50483 h 585787"/>
                <a:gd name="connsiteX7" fmla="*/ 43829 w 339060"/>
                <a:gd name="connsiteY7" fmla="*/ 65723 h 585787"/>
                <a:gd name="connsiteX8" fmla="*/ 966 w 339060"/>
                <a:gd name="connsiteY8" fmla="*/ 223838 h 585787"/>
                <a:gd name="connsiteX9" fmla="*/ 20969 w 339060"/>
                <a:gd name="connsiteY9" fmla="*/ 260033 h 585787"/>
                <a:gd name="connsiteX10" fmla="*/ 28589 w 339060"/>
                <a:gd name="connsiteY10" fmla="*/ 260985 h 585787"/>
                <a:gd name="connsiteX11" fmla="*/ 56211 w 339060"/>
                <a:gd name="connsiteY11" fmla="*/ 240030 h 585787"/>
                <a:gd name="connsiteX12" fmla="*/ 94311 w 339060"/>
                <a:gd name="connsiteY12" fmla="*/ 100965 h 585787"/>
                <a:gd name="connsiteX13" fmla="*/ 94311 w 339060"/>
                <a:gd name="connsiteY13" fmla="*/ 585788 h 585787"/>
                <a:gd name="connsiteX14" fmla="*/ 151461 w 339060"/>
                <a:gd name="connsiteY14" fmla="*/ 585788 h 585787"/>
                <a:gd name="connsiteX15" fmla="*/ 151461 w 339060"/>
                <a:gd name="connsiteY15" fmla="*/ 313373 h 585787"/>
                <a:gd name="connsiteX16" fmla="*/ 189561 w 339060"/>
                <a:gd name="connsiteY16" fmla="*/ 313373 h 585787"/>
                <a:gd name="connsiteX17" fmla="*/ 189561 w 339060"/>
                <a:gd name="connsiteY17" fmla="*/ 584835 h 585787"/>
                <a:gd name="connsiteX18" fmla="*/ 246711 w 339060"/>
                <a:gd name="connsiteY18" fmla="*/ 584835 h 585787"/>
                <a:gd name="connsiteX19" fmla="*/ 246711 w 339060"/>
                <a:gd name="connsiteY19" fmla="*/ 100965 h 585787"/>
                <a:gd name="connsiteX20" fmla="*/ 284811 w 339060"/>
                <a:gd name="connsiteY20" fmla="*/ 240030 h 585787"/>
                <a:gd name="connsiteX21" fmla="*/ 312434 w 339060"/>
                <a:gd name="connsiteY21" fmla="*/ 260985 h 585787"/>
                <a:gd name="connsiteX22" fmla="*/ 320054 w 339060"/>
                <a:gd name="connsiteY22" fmla="*/ 260033 h 585787"/>
                <a:gd name="connsiteX23" fmla="*/ 338151 w 339060"/>
                <a:gd name="connsiteY23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060" h="585787">
                  <a:moveTo>
                    <a:pt x="338151" y="223838"/>
                  </a:moveTo>
                  <a:lnTo>
                    <a:pt x="295289" y="65723"/>
                  </a:lnTo>
                  <a:cubicBezTo>
                    <a:pt x="293384" y="60008"/>
                    <a:pt x="290526" y="54293"/>
                    <a:pt x="286716" y="50483"/>
                  </a:cubicBezTo>
                  <a:cubicBezTo>
                    <a:pt x="268619" y="31433"/>
                    <a:pt x="245759" y="17145"/>
                    <a:pt x="220994" y="8573"/>
                  </a:cubicBezTo>
                  <a:cubicBezTo>
                    <a:pt x="204801" y="2858"/>
                    <a:pt x="187656" y="0"/>
                    <a:pt x="169559" y="0"/>
                  </a:cubicBezTo>
                  <a:cubicBezTo>
                    <a:pt x="151461" y="0"/>
                    <a:pt x="134316" y="2858"/>
                    <a:pt x="118124" y="8573"/>
                  </a:cubicBezTo>
                  <a:cubicBezTo>
                    <a:pt x="92406" y="17145"/>
                    <a:pt x="70499" y="31433"/>
                    <a:pt x="52401" y="50483"/>
                  </a:cubicBezTo>
                  <a:cubicBezTo>
                    <a:pt x="48591" y="55245"/>
                    <a:pt x="45734" y="60008"/>
                    <a:pt x="43829" y="65723"/>
                  </a:cubicBezTo>
                  <a:lnTo>
                    <a:pt x="966" y="223838"/>
                  </a:lnTo>
                  <a:cubicBezTo>
                    <a:pt x="-2844" y="239078"/>
                    <a:pt x="4776" y="256223"/>
                    <a:pt x="20969" y="260033"/>
                  </a:cubicBezTo>
                  <a:cubicBezTo>
                    <a:pt x="23826" y="260985"/>
                    <a:pt x="25731" y="260985"/>
                    <a:pt x="28589" y="260985"/>
                  </a:cubicBezTo>
                  <a:cubicBezTo>
                    <a:pt x="40971" y="260985"/>
                    <a:pt x="52401" y="252413"/>
                    <a:pt x="56211" y="240030"/>
                  </a:cubicBezTo>
                  <a:lnTo>
                    <a:pt x="94311" y="100965"/>
                  </a:lnTo>
                  <a:lnTo>
                    <a:pt x="94311" y="585788"/>
                  </a:lnTo>
                  <a:lnTo>
                    <a:pt x="151461" y="585788"/>
                  </a:lnTo>
                  <a:lnTo>
                    <a:pt x="151461" y="313373"/>
                  </a:lnTo>
                  <a:lnTo>
                    <a:pt x="189561" y="313373"/>
                  </a:lnTo>
                  <a:lnTo>
                    <a:pt x="189561" y="584835"/>
                  </a:lnTo>
                  <a:lnTo>
                    <a:pt x="246711" y="584835"/>
                  </a:lnTo>
                  <a:lnTo>
                    <a:pt x="246711" y="100965"/>
                  </a:lnTo>
                  <a:lnTo>
                    <a:pt x="284811" y="240030"/>
                  </a:lnTo>
                  <a:cubicBezTo>
                    <a:pt x="288621" y="252413"/>
                    <a:pt x="300051" y="260985"/>
                    <a:pt x="312434" y="260985"/>
                  </a:cubicBezTo>
                  <a:cubicBezTo>
                    <a:pt x="315291" y="260985"/>
                    <a:pt x="317196" y="260985"/>
                    <a:pt x="320054" y="260033"/>
                  </a:cubicBezTo>
                  <a:cubicBezTo>
                    <a:pt x="333389" y="256223"/>
                    <a:pt x="341961" y="239078"/>
                    <a:pt x="338151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CC7DB84-A498-E758-A847-61DDC4023DA1}"/>
                </a:ext>
              </a:extLst>
            </p:cNvPr>
            <p:cNvSpPr/>
            <p:nvPr/>
          </p:nvSpPr>
          <p:spPr>
            <a:xfrm>
              <a:off x="5687363" y="3211830"/>
              <a:ext cx="275286" cy="586740"/>
            </a:xfrm>
            <a:custGeom>
              <a:avLst/>
              <a:gdLst>
                <a:gd name="connsiteX0" fmla="*/ 220994 w 275286"/>
                <a:gd name="connsiteY0" fmla="*/ 220027 h 586740"/>
                <a:gd name="connsiteX1" fmla="*/ 263856 w 275286"/>
                <a:gd name="connsiteY1" fmla="*/ 61913 h 586740"/>
                <a:gd name="connsiteX2" fmla="*/ 275286 w 275286"/>
                <a:gd name="connsiteY2" fmla="*/ 39052 h 586740"/>
                <a:gd name="connsiteX3" fmla="*/ 220994 w 275286"/>
                <a:gd name="connsiteY3" fmla="*/ 8572 h 586740"/>
                <a:gd name="connsiteX4" fmla="*/ 169559 w 275286"/>
                <a:gd name="connsiteY4" fmla="*/ 0 h 586740"/>
                <a:gd name="connsiteX5" fmla="*/ 118124 w 275286"/>
                <a:gd name="connsiteY5" fmla="*/ 8572 h 586740"/>
                <a:gd name="connsiteX6" fmla="*/ 52401 w 275286"/>
                <a:gd name="connsiteY6" fmla="*/ 50482 h 586740"/>
                <a:gd name="connsiteX7" fmla="*/ 43829 w 275286"/>
                <a:gd name="connsiteY7" fmla="*/ 65722 h 586740"/>
                <a:gd name="connsiteX8" fmla="*/ 966 w 275286"/>
                <a:gd name="connsiteY8" fmla="*/ 224790 h 586740"/>
                <a:gd name="connsiteX9" fmla="*/ 20969 w 275286"/>
                <a:gd name="connsiteY9" fmla="*/ 260985 h 586740"/>
                <a:gd name="connsiteX10" fmla="*/ 28589 w 275286"/>
                <a:gd name="connsiteY10" fmla="*/ 261938 h 586740"/>
                <a:gd name="connsiteX11" fmla="*/ 56211 w 275286"/>
                <a:gd name="connsiteY11" fmla="*/ 240983 h 586740"/>
                <a:gd name="connsiteX12" fmla="*/ 94311 w 275286"/>
                <a:gd name="connsiteY12" fmla="*/ 101918 h 586740"/>
                <a:gd name="connsiteX13" fmla="*/ 94311 w 275286"/>
                <a:gd name="connsiteY13" fmla="*/ 586740 h 586740"/>
                <a:gd name="connsiteX14" fmla="*/ 151461 w 275286"/>
                <a:gd name="connsiteY14" fmla="*/ 586740 h 586740"/>
                <a:gd name="connsiteX15" fmla="*/ 151461 w 275286"/>
                <a:gd name="connsiteY15" fmla="*/ 314325 h 586740"/>
                <a:gd name="connsiteX16" fmla="*/ 189561 w 275286"/>
                <a:gd name="connsiteY16" fmla="*/ 314325 h 586740"/>
                <a:gd name="connsiteX17" fmla="*/ 189561 w 275286"/>
                <a:gd name="connsiteY17" fmla="*/ 585787 h 586740"/>
                <a:gd name="connsiteX18" fmla="*/ 246711 w 275286"/>
                <a:gd name="connsiteY18" fmla="*/ 585787 h 586740"/>
                <a:gd name="connsiteX19" fmla="*/ 246711 w 275286"/>
                <a:gd name="connsiteY19" fmla="*/ 277178 h 586740"/>
                <a:gd name="connsiteX20" fmla="*/ 220994 w 275286"/>
                <a:gd name="connsiteY20" fmla="*/ 220027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5286" h="586740">
                  <a:moveTo>
                    <a:pt x="220994" y="220027"/>
                  </a:moveTo>
                  <a:lnTo>
                    <a:pt x="263856" y="61913"/>
                  </a:lnTo>
                  <a:cubicBezTo>
                    <a:pt x="265761" y="53340"/>
                    <a:pt x="270524" y="45720"/>
                    <a:pt x="275286" y="39052"/>
                  </a:cubicBezTo>
                  <a:cubicBezTo>
                    <a:pt x="260046" y="25717"/>
                    <a:pt x="240996" y="15240"/>
                    <a:pt x="220994" y="8572"/>
                  </a:cubicBezTo>
                  <a:cubicBezTo>
                    <a:pt x="204801" y="2857"/>
                    <a:pt x="187656" y="0"/>
                    <a:pt x="169559" y="0"/>
                  </a:cubicBezTo>
                  <a:cubicBezTo>
                    <a:pt x="151461" y="0"/>
                    <a:pt x="134316" y="2857"/>
                    <a:pt x="118124" y="8572"/>
                  </a:cubicBezTo>
                  <a:cubicBezTo>
                    <a:pt x="92406" y="17145"/>
                    <a:pt x="70499" y="31432"/>
                    <a:pt x="52401" y="50482"/>
                  </a:cubicBezTo>
                  <a:cubicBezTo>
                    <a:pt x="48591" y="55245"/>
                    <a:pt x="45734" y="60007"/>
                    <a:pt x="43829" y="65722"/>
                  </a:cubicBezTo>
                  <a:lnTo>
                    <a:pt x="966" y="224790"/>
                  </a:lnTo>
                  <a:cubicBezTo>
                    <a:pt x="-2844" y="240030"/>
                    <a:pt x="4776" y="257175"/>
                    <a:pt x="20969" y="260985"/>
                  </a:cubicBezTo>
                  <a:cubicBezTo>
                    <a:pt x="23826" y="261938"/>
                    <a:pt x="25731" y="261938"/>
                    <a:pt x="28589" y="261938"/>
                  </a:cubicBezTo>
                  <a:cubicBezTo>
                    <a:pt x="40971" y="261938"/>
                    <a:pt x="52401" y="253365"/>
                    <a:pt x="56211" y="240983"/>
                  </a:cubicBezTo>
                  <a:lnTo>
                    <a:pt x="94311" y="101918"/>
                  </a:lnTo>
                  <a:lnTo>
                    <a:pt x="94311" y="586740"/>
                  </a:lnTo>
                  <a:lnTo>
                    <a:pt x="151461" y="586740"/>
                  </a:lnTo>
                  <a:lnTo>
                    <a:pt x="151461" y="314325"/>
                  </a:lnTo>
                  <a:lnTo>
                    <a:pt x="189561" y="314325"/>
                  </a:lnTo>
                  <a:lnTo>
                    <a:pt x="189561" y="585787"/>
                  </a:lnTo>
                  <a:lnTo>
                    <a:pt x="246711" y="585787"/>
                  </a:lnTo>
                  <a:lnTo>
                    <a:pt x="246711" y="277178"/>
                  </a:lnTo>
                  <a:cubicBezTo>
                    <a:pt x="226709" y="267653"/>
                    <a:pt x="215279" y="243840"/>
                    <a:pt x="220994" y="220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1E863931-E31B-4930-E1C7-CE6DEA65EEBC}"/>
                </a:ext>
              </a:extLst>
            </p:cNvPr>
            <p:cNvSpPr/>
            <p:nvPr/>
          </p:nvSpPr>
          <p:spPr>
            <a:xfrm>
              <a:off x="6228397" y="3212782"/>
              <a:ext cx="276169" cy="585787"/>
            </a:xfrm>
            <a:custGeom>
              <a:avLst/>
              <a:gdLst>
                <a:gd name="connsiteX0" fmla="*/ 275273 w 276169"/>
                <a:gd name="connsiteY0" fmla="*/ 223838 h 585787"/>
                <a:gd name="connsiteX1" fmla="*/ 231457 w 276169"/>
                <a:gd name="connsiteY1" fmla="*/ 65723 h 585787"/>
                <a:gd name="connsiteX2" fmla="*/ 222885 w 276169"/>
                <a:gd name="connsiteY2" fmla="*/ 50483 h 585787"/>
                <a:gd name="connsiteX3" fmla="*/ 157163 w 276169"/>
                <a:gd name="connsiteY3" fmla="*/ 8573 h 585787"/>
                <a:gd name="connsiteX4" fmla="*/ 105727 w 276169"/>
                <a:gd name="connsiteY4" fmla="*/ 0 h 585787"/>
                <a:gd name="connsiteX5" fmla="*/ 54292 w 276169"/>
                <a:gd name="connsiteY5" fmla="*/ 8573 h 585787"/>
                <a:gd name="connsiteX6" fmla="*/ 0 w 276169"/>
                <a:gd name="connsiteY6" fmla="*/ 39053 h 585787"/>
                <a:gd name="connsiteX7" fmla="*/ 11430 w 276169"/>
                <a:gd name="connsiteY7" fmla="*/ 60960 h 585787"/>
                <a:gd name="connsiteX8" fmla="*/ 54292 w 276169"/>
                <a:gd name="connsiteY8" fmla="*/ 219075 h 585787"/>
                <a:gd name="connsiteX9" fmla="*/ 28575 w 276169"/>
                <a:gd name="connsiteY9" fmla="*/ 276225 h 585787"/>
                <a:gd name="connsiteX10" fmla="*/ 28575 w 276169"/>
                <a:gd name="connsiteY10" fmla="*/ 585788 h 585787"/>
                <a:gd name="connsiteX11" fmla="*/ 85725 w 276169"/>
                <a:gd name="connsiteY11" fmla="*/ 585788 h 585787"/>
                <a:gd name="connsiteX12" fmla="*/ 85725 w 276169"/>
                <a:gd name="connsiteY12" fmla="*/ 313373 h 585787"/>
                <a:gd name="connsiteX13" fmla="*/ 123825 w 276169"/>
                <a:gd name="connsiteY13" fmla="*/ 313373 h 585787"/>
                <a:gd name="connsiteX14" fmla="*/ 123825 w 276169"/>
                <a:gd name="connsiteY14" fmla="*/ 584835 h 585787"/>
                <a:gd name="connsiteX15" fmla="*/ 180975 w 276169"/>
                <a:gd name="connsiteY15" fmla="*/ 584835 h 585787"/>
                <a:gd name="connsiteX16" fmla="*/ 180975 w 276169"/>
                <a:gd name="connsiteY16" fmla="*/ 100965 h 585787"/>
                <a:gd name="connsiteX17" fmla="*/ 219075 w 276169"/>
                <a:gd name="connsiteY17" fmla="*/ 240030 h 585787"/>
                <a:gd name="connsiteX18" fmla="*/ 246698 w 276169"/>
                <a:gd name="connsiteY18" fmla="*/ 260985 h 585787"/>
                <a:gd name="connsiteX19" fmla="*/ 254317 w 276169"/>
                <a:gd name="connsiteY19" fmla="*/ 260033 h 585787"/>
                <a:gd name="connsiteX20" fmla="*/ 275273 w 276169"/>
                <a:gd name="connsiteY20" fmla="*/ 223838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169" h="585787">
                  <a:moveTo>
                    <a:pt x="275273" y="223838"/>
                  </a:moveTo>
                  <a:lnTo>
                    <a:pt x="231457" y="65723"/>
                  </a:lnTo>
                  <a:cubicBezTo>
                    <a:pt x="229552" y="60008"/>
                    <a:pt x="226695" y="54293"/>
                    <a:pt x="222885" y="50483"/>
                  </a:cubicBezTo>
                  <a:cubicBezTo>
                    <a:pt x="204788" y="31433"/>
                    <a:pt x="181927" y="17145"/>
                    <a:pt x="157163" y="8573"/>
                  </a:cubicBezTo>
                  <a:cubicBezTo>
                    <a:pt x="140970" y="2858"/>
                    <a:pt x="123825" y="0"/>
                    <a:pt x="105727" y="0"/>
                  </a:cubicBezTo>
                  <a:cubicBezTo>
                    <a:pt x="87630" y="0"/>
                    <a:pt x="70485" y="2858"/>
                    <a:pt x="54292" y="8573"/>
                  </a:cubicBezTo>
                  <a:cubicBezTo>
                    <a:pt x="34290" y="15240"/>
                    <a:pt x="16192" y="25718"/>
                    <a:pt x="0" y="39053"/>
                  </a:cubicBezTo>
                  <a:cubicBezTo>
                    <a:pt x="5715" y="45720"/>
                    <a:pt x="9525" y="53340"/>
                    <a:pt x="11430" y="60960"/>
                  </a:cubicBezTo>
                  <a:lnTo>
                    <a:pt x="54292" y="219075"/>
                  </a:lnTo>
                  <a:cubicBezTo>
                    <a:pt x="60960" y="242888"/>
                    <a:pt x="48577" y="266700"/>
                    <a:pt x="28575" y="276225"/>
                  </a:cubicBezTo>
                  <a:lnTo>
                    <a:pt x="28575" y="585788"/>
                  </a:lnTo>
                  <a:lnTo>
                    <a:pt x="85725" y="585788"/>
                  </a:lnTo>
                  <a:lnTo>
                    <a:pt x="85725" y="313373"/>
                  </a:lnTo>
                  <a:lnTo>
                    <a:pt x="123825" y="313373"/>
                  </a:lnTo>
                  <a:lnTo>
                    <a:pt x="123825" y="584835"/>
                  </a:lnTo>
                  <a:lnTo>
                    <a:pt x="180975" y="584835"/>
                  </a:lnTo>
                  <a:lnTo>
                    <a:pt x="180975" y="100965"/>
                  </a:lnTo>
                  <a:lnTo>
                    <a:pt x="219075" y="240030"/>
                  </a:lnTo>
                  <a:cubicBezTo>
                    <a:pt x="222885" y="252413"/>
                    <a:pt x="234315" y="260985"/>
                    <a:pt x="246698" y="260985"/>
                  </a:cubicBezTo>
                  <a:cubicBezTo>
                    <a:pt x="249555" y="260985"/>
                    <a:pt x="251460" y="260985"/>
                    <a:pt x="254317" y="260033"/>
                  </a:cubicBezTo>
                  <a:cubicBezTo>
                    <a:pt x="270510" y="256223"/>
                    <a:pt x="279082" y="239078"/>
                    <a:pt x="275273" y="2238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86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33DAD-DEA1-4535-48C6-7203CC4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146E78-1913-FC3E-B0E1-A9254425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295603"/>
            <a:ext cx="11460162" cy="1065278"/>
          </a:xfrm>
        </p:spPr>
        <p:txBody>
          <a:bodyPr/>
          <a:lstStyle/>
          <a:p>
            <a:r>
              <a:rPr lang="de-DE" sz="2800" dirty="0"/>
              <a:t>Behandlungsintervall verlängert sich um ≥ 8 Wochen bei über einem Drittel der Patienten nach Umstellung</a:t>
            </a:r>
            <a:endParaRPr lang="en-US" sz="28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0192EA-F734-2897-0878-F4527D6A0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528461"/>
              </p:ext>
            </p:extLst>
          </p:nvPr>
        </p:nvGraphicFramePr>
        <p:xfrm>
          <a:off x="658800" y="2098131"/>
          <a:ext cx="8681143" cy="29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FCFA53-BE4A-DE04-48B4-D351DB37BE91}"/>
              </a:ext>
            </a:extLst>
          </p:cNvPr>
          <p:cNvSpPr txBox="1"/>
          <p:nvPr/>
        </p:nvSpPr>
        <p:spPr>
          <a:xfrm>
            <a:off x="604838" y="1398081"/>
            <a:ext cx="837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2068"/>
                </a:solidFill>
              </a:rPr>
              <a:t>Veränderung der Dauer des letzten Intervalls ohne KA </a:t>
            </a:r>
            <a:r>
              <a:rPr lang="de-DE" dirty="0"/>
              <a:t>zwischen dem Ausgangswert der Verlängerung und Woche 56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000A9-725D-7C25-18EA-B591A6775C50}"/>
              </a:ext>
            </a:extLst>
          </p:cNvPr>
          <p:cNvSpPr txBox="1"/>
          <p:nvPr/>
        </p:nvSpPr>
        <p:spPr>
          <a:xfrm>
            <a:off x="509235" y="6043949"/>
            <a:ext cx="868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50690">
              <a:defRPr/>
            </a:pPr>
            <a:r>
              <a:rPr lang="de-DE" sz="900" dirty="0">
                <a:solidFill>
                  <a:srgbClr val="000000"/>
                </a:solidFill>
              </a:rPr>
              <a:t>KA: Krankheitsaktivität; N: Anzahl der Patienten im Analyseset</a:t>
            </a:r>
          </a:p>
          <a:p>
            <a:pPr defTabSz="1950690"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ClinicalTrials.gov. NCT04597632. https://clinicaltrials.gov/study/NCT04597632;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abgerufen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 26.06.2024</a:t>
            </a:r>
            <a:r>
              <a:rPr lang="de-DE" sz="900" dirty="0">
                <a:solidFill>
                  <a:srgbClr val="000000"/>
                </a:solidFill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4D4FF55-6CF2-C317-4D02-6CF75FC0CD6B}"/>
              </a:ext>
            </a:extLst>
          </p:cNvPr>
          <p:cNvGrpSpPr/>
          <p:nvPr/>
        </p:nvGrpSpPr>
        <p:grpSpPr>
          <a:xfrm>
            <a:off x="5749909" y="5127866"/>
            <a:ext cx="3538441" cy="594679"/>
            <a:chOff x="5717251" y="5127866"/>
            <a:chExt cx="3538441" cy="5946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CD0A05-7DA5-BF92-D8B7-601E64179316}"/>
                </a:ext>
              </a:extLst>
            </p:cNvPr>
            <p:cNvSpPr txBox="1"/>
            <p:nvPr/>
          </p:nvSpPr>
          <p:spPr>
            <a:xfrm>
              <a:off x="5717251" y="5414768"/>
              <a:ext cx="35384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Verlängerung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des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Behandlungsintervalls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B4B93728-8D39-8EDA-7CCB-3F19BBFB1E7A}"/>
                </a:ext>
              </a:extLst>
            </p:cNvPr>
            <p:cNvSpPr/>
            <p:nvPr/>
          </p:nvSpPr>
          <p:spPr>
            <a:xfrm>
              <a:off x="5785264" y="5127866"/>
              <a:ext cx="3377732" cy="24869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4663AF8-929C-47D2-E0AF-8C5103917838}"/>
              </a:ext>
            </a:extLst>
          </p:cNvPr>
          <p:cNvGrpSpPr/>
          <p:nvPr/>
        </p:nvGrpSpPr>
        <p:grpSpPr>
          <a:xfrm>
            <a:off x="1460809" y="5127866"/>
            <a:ext cx="3412613" cy="579454"/>
            <a:chOff x="1526125" y="5127866"/>
            <a:chExt cx="3412613" cy="5794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F1B16B-EDBF-6B7E-F573-574CC485F3F1}"/>
                </a:ext>
              </a:extLst>
            </p:cNvPr>
            <p:cNvSpPr txBox="1"/>
            <p:nvPr/>
          </p:nvSpPr>
          <p:spPr>
            <a:xfrm>
              <a:off x="1727075" y="5399543"/>
              <a:ext cx="3211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Verkürzung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des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Behandlungsintervalls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D842A705-275A-2977-24F7-53B13A664BEE}"/>
                </a:ext>
              </a:extLst>
            </p:cNvPr>
            <p:cNvSpPr/>
            <p:nvPr/>
          </p:nvSpPr>
          <p:spPr>
            <a:xfrm flipH="1">
              <a:off x="1526125" y="5127866"/>
              <a:ext cx="3377732" cy="24869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F756BBAD-3504-45AE-4B12-CEE16CA976AA}"/>
              </a:ext>
            </a:extLst>
          </p:cNvPr>
          <p:cNvSpPr/>
          <p:nvPr/>
        </p:nvSpPr>
        <p:spPr>
          <a:xfrm>
            <a:off x="7819697" y="2114249"/>
            <a:ext cx="1159341" cy="26295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274EDA-3F28-6477-FF7A-3BAEE266D05D}"/>
              </a:ext>
            </a:extLst>
          </p:cNvPr>
          <p:cNvSpPr/>
          <p:nvPr/>
        </p:nvSpPr>
        <p:spPr>
          <a:xfrm>
            <a:off x="1460809" y="3727939"/>
            <a:ext cx="2759499" cy="10158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10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3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4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5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6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7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8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9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9D9D9C"/>
    </a:dk2>
    <a:lt2>
      <a:srgbClr val="C6C6C6"/>
    </a:lt2>
    <a:accent1>
      <a:srgbClr val="023761"/>
    </a:accent1>
    <a:accent2>
      <a:srgbClr val="0460A9"/>
    </a:accent2>
    <a:accent3>
      <a:srgbClr val="5191DD"/>
    </a:accent3>
    <a:accent4>
      <a:srgbClr val="9ABFDC"/>
    </a:accent4>
    <a:accent5>
      <a:srgbClr val="C6C6C6"/>
    </a:accent5>
    <a:accent6>
      <a:srgbClr val="9D9D9C"/>
    </a:accent6>
    <a:hlink>
      <a:srgbClr val="000000"/>
    </a:hlink>
    <a:folHlink>
      <a:srgbClr val="9D9D9C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ovartis 2016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c7806-8466-4168-915c-8faa334cb9c7">
      <Terms xmlns="http://schemas.microsoft.com/office/infopath/2007/PartnerControls"/>
    </lcf76f155ced4ddcb4097134ff3c332f>
    <TaxCatchAll xmlns="d11feb54-68c7-49c3-a814-c420e86e4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118A3BD74544FB48399ABDB3DC374" ma:contentTypeVersion="15" ma:contentTypeDescription="Ein neues Dokument erstellen." ma:contentTypeScope="" ma:versionID="65654e4fe9248d67de7db6dc6bc84f4e">
  <xsd:schema xmlns:xsd="http://www.w3.org/2001/XMLSchema" xmlns:xs="http://www.w3.org/2001/XMLSchema" xmlns:p="http://schemas.microsoft.com/office/2006/metadata/properties" xmlns:ns2="f38c7806-8466-4168-915c-8faa334cb9c7" xmlns:ns3="d11feb54-68c7-49c3-a814-c420e86e4890" targetNamespace="http://schemas.microsoft.com/office/2006/metadata/properties" ma:root="true" ma:fieldsID="1ea65b5f92420ace2f801015fbf1069c" ns2:_="" ns3:_="">
    <xsd:import namespace="f38c7806-8466-4168-915c-8faa334cb9c7"/>
    <xsd:import namespace="d11feb54-68c7-49c3-a814-c420e86e4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806-8466-4168-915c-8faa334c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feb54-68c7-49c3-a814-c420e86e48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b46826-10c9-47f7-bfb9-512ab8df6342}" ma:internalName="TaxCatchAll" ma:showField="CatchAllData" ma:web="d11feb54-68c7-49c3-a814-c420e86e4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367031-CE4D-4819-AFA3-08A326D71223}">
  <ds:schemaRefs>
    <ds:schemaRef ds:uri="5d21ea6c-4d9c-45bb-9193-24ecb6c2c61d"/>
    <ds:schemaRef ds:uri="fff0f7d4-3120-4cc8-bc0f-abb32822f1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A61B1-6819-4874-8477-3D6638DA654C}"/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908</Words>
  <Application>Microsoft Office PowerPoint</Application>
  <PresentationFormat>Breitbild</PresentationFormat>
  <Paragraphs>179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AdvTTdd0b0455.B</vt:lpstr>
      <vt:lpstr>Aptos</vt:lpstr>
      <vt:lpstr>Arial</vt:lpstr>
      <vt:lpstr>Arial-BoldMT</vt:lpstr>
      <vt:lpstr>ArialMT</vt:lpstr>
      <vt:lpstr>Calibri</vt:lpstr>
      <vt:lpstr>Ping LCG Medium</vt:lpstr>
      <vt:lpstr>Novartis | Reimagining Medicine</vt:lpstr>
      <vt:lpstr>PowerPoint-Präsentation</vt:lpstr>
      <vt:lpstr>An extension study assessing the efficacy and safety of brolucizumab in a treat-to-control regimen in patients with neovascular age-related macular degeneration who have completed the CRTH258A2303 (TALON) study  (TALON Ext)</vt:lpstr>
      <vt:lpstr>Studiendesign: Beispiel für ein Therapieschema ohne  Krankheitsaktivität1,2</vt:lpstr>
      <vt:lpstr>Patientenkohorten der TALON Core Study und  Extension Study</vt:lpstr>
      <vt:lpstr>Patientenkohorten der TALON Core Study und Extension Study</vt:lpstr>
      <vt:lpstr>PowerPoint-Präsentation</vt:lpstr>
      <vt:lpstr>PowerPoint-Präsentation</vt:lpstr>
      <vt:lpstr>Kontinuitätskohorte vs. Switch-Kohorte Kontinuitätskohorte vs.</vt:lpstr>
      <vt:lpstr>Behandlungsintervall verlängert sich um ≥ 8 Wochen bei über einem Drittel der Patienten nach Umstellung</vt:lpstr>
      <vt:lpstr>Keine neuen Sicherheitssignale 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29</cp:revision>
  <dcterms:created xsi:type="dcterms:W3CDTF">2023-10-12T09:54:06Z</dcterms:created>
  <dcterms:modified xsi:type="dcterms:W3CDTF">2024-09-06T12:38:57Z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0x01010089C118A3BD74544FB48399ABDB3DC374</vt:lpwstr>
  </property>
  <property fmtid="{D5CDD505-2E9C-101B-9397-08002B2CF9AE}" pid="10" name="MediaServiceImageTags">
    <vt:lpwstr/>
  </property>
</Properties>
</file>