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41" r:id="rId5"/>
    <p:sldId id="257" r:id="rId6"/>
    <p:sldId id="337" r:id="rId7"/>
    <p:sldId id="339" r:id="rId8"/>
    <p:sldId id="323" r:id="rId9"/>
    <p:sldId id="335" r:id="rId10"/>
    <p:sldId id="329" r:id="rId11"/>
    <p:sldId id="330" r:id="rId12"/>
    <p:sldId id="333" r:id="rId13"/>
    <p:sldId id="336" r:id="rId14"/>
    <p:sldId id="331" r:id="rId15"/>
    <p:sldId id="32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E4C14A-EFBC-4C04-6252-1F735E74BCD2}" name="Dreiseidler, Denise" initials="DD" userId="S::STENZDE1@novartis.net::a57d4b75-2fd5-4c38-b752-183ed7512c5f" providerId="AD"/>
  <p188:author id="{5F636A5F-3E2D-264F-78B5-62458F774A31}" name="Stadler, Leonhard" initials="LS" userId="S::STADLLE2@novartis.net::d1a44ca9-e83b-42e6-b4aa-7001f4bfce3b" providerId="AD"/>
  <p188:author id="{7319227D-1DBF-6D83-8B3B-BD97E5E37FCB}" name="Dagmar Stumpfe" initials="DS" userId="S::dstumpfe@kwmedipoint.de::2d742a03-7b2d-439d-b844-495934165db5" providerId="AD"/>
  <p188:author id="{56FFB1A7-9AC2-7C88-A283-95C20852829A}" name="Meike Siebers" initials="MS" userId="S::msiebers@kwmedipoint.de::17992ef3-16e1-45cb-ad69-ed6ec4b5592d" providerId="AD"/>
  <p188:author id="{EAFC69A9-4CCB-8C0E-2ED2-ADC668AC6D79}" name="Suender, Anett" initials="AS" userId="S::SUENDAN1@novartis.net::44737c9f-3410-4956-9c45-16b705004885" providerId="AD"/>
  <p188:author id="{827F34FC-AE54-460B-06C9-CA0490F289CE}" name="Annika Dertmann" initials="AD" userId="S::DERTMAN1@novartis.net::209a9e54-c219-434a-b344-4117091d55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FAD"/>
    <a:srgbClr val="1177AF"/>
    <a:srgbClr val="002068"/>
    <a:srgbClr val="FFF3CC"/>
    <a:srgbClr val="4FE1D0"/>
    <a:srgbClr val="24D6C1"/>
    <a:srgbClr val="0460A9"/>
    <a:srgbClr val="2F79A5"/>
    <a:srgbClr val="B9F3EC"/>
    <a:srgbClr val="147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3" autoAdjust="0"/>
    <p:restoredTop sz="80636" autoAdjust="0"/>
  </p:normalViewPr>
  <p:slideViewPr>
    <p:cSldViewPr snapToGrid="0">
      <p:cViewPr varScale="1">
        <p:scale>
          <a:sx n="67" d="100"/>
          <a:sy n="67" d="100"/>
        </p:scale>
        <p:origin x="12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eiseidler, Denise" userId="a57d4b75-2fd5-4c38-b752-183ed7512c5f" providerId="ADAL" clId="{F8D77155-28A4-4693-8A10-FA41EBAE159B}"/>
    <pc:docChg chg="undo custSel delSld modSld modMainMaster">
      <pc:chgData name="Dreiseidler, Denise" userId="a57d4b75-2fd5-4c38-b752-183ed7512c5f" providerId="ADAL" clId="{F8D77155-28A4-4693-8A10-FA41EBAE159B}" dt="2024-08-29T11:36:26.998" v="53" actId="14100"/>
      <pc:docMkLst>
        <pc:docMk/>
      </pc:docMkLst>
      <pc:sldChg chg="delSp mod modNotesTx">
        <pc:chgData name="Dreiseidler, Denise" userId="a57d4b75-2fd5-4c38-b752-183ed7512c5f" providerId="ADAL" clId="{F8D77155-28A4-4693-8A10-FA41EBAE159B}" dt="2024-08-28T12:43:22.690" v="21" actId="478"/>
        <pc:sldMkLst>
          <pc:docMk/>
          <pc:sldMk cId="688923574" sldId="257"/>
        </pc:sldMkLst>
        <pc:picChg chg="del">
          <ac:chgData name="Dreiseidler, Denise" userId="a57d4b75-2fd5-4c38-b752-183ed7512c5f" providerId="ADAL" clId="{F8D77155-28A4-4693-8A10-FA41EBAE159B}" dt="2024-08-28T12:43:22.690" v="21" actId="478"/>
          <ac:picMkLst>
            <pc:docMk/>
            <pc:sldMk cId="688923574" sldId="257"/>
            <ac:picMk id="3" creationId="{7E9300FC-1FC5-7688-2C59-A8548C84EC66}"/>
          </ac:picMkLst>
        </pc:picChg>
      </pc:sldChg>
      <pc:sldChg chg="delSp modSp mod modNotesTx">
        <pc:chgData name="Dreiseidler, Denise" userId="a57d4b75-2fd5-4c38-b752-183ed7512c5f" providerId="ADAL" clId="{F8D77155-28A4-4693-8A10-FA41EBAE159B}" dt="2024-08-29T11:36:26.998" v="53" actId="14100"/>
        <pc:sldMkLst>
          <pc:docMk/>
          <pc:sldMk cId="2263009452" sldId="323"/>
        </pc:sldMkLst>
        <pc:spChg chg="mod">
          <ac:chgData name="Dreiseidler, Denise" userId="a57d4b75-2fd5-4c38-b752-183ed7512c5f" providerId="ADAL" clId="{F8D77155-28A4-4693-8A10-FA41EBAE159B}" dt="2024-08-29T11:36:26.998" v="53" actId="14100"/>
          <ac:spMkLst>
            <pc:docMk/>
            <pc:sldMk cId="2263009452" sldId="323"/>
            <ac:spMk id="6" creationId="{4C57E426-0005-5094-6449-730139E413B8}"/>
          </ac:spMkLst>
        </pc:spChg>
        <pc:spChg chg="mod">
          <ac:chgData name="Dreiseidler, Denise" userId="a57d4b75-2fd5-4c38-b752-183ed7512c5f" providerId="ADAL" clId="{F8D77155-28A4-4693-8A10-FA41EBAE159B}" dt="2024-08-29T11:35:59.775" v="38" actId="14100"/>
          <ac:spMkLst>
            <pc:docMk/>
            <pc:sldMk cId="2263009452" sldId="323"/>
            <ac:spMk id="7" creationId="{2548B42B-3496-6A0F-D588-834109B6321A}"/>
          </ac:spMkLst>
        </pc:spChg>
        <pc:spChg chg="mod">
          <ac:chgData name="Dreiseidler, Denise" userId="a57d4b75-2fd5-4c38-b752-183ed7512c5f" providerId="ADAL" clId="{F8D77155-28A4-4693-8A10-FA41EBAE159B}" dt="2024-08-29T11:35:59.775" v="38" actId="14100"/>
          <ac:spMkLst>
            <pc:docMk/>
            <pc:sldMk cId="2263009452" sldId="323"/>
            <ac:spMk id="8" creationId="{3FCFC2E5-D73E-7953-FEEE-AFB2BA8C2A95}"/>
          </ac:spMkLst>
        </pc:spChg>
        <pc:spChg chg="mod">
          <ac:chgData name="Dreiseidler, Denise" userId="a57d4b75-2fd5-4c38-b752-183ed7512c5f" providerId="ADAL" clId="{F8D77155-28A4-4693-8A10-FA41EBAE159B}" dt="2024-08-29T11:36:22.654" v="52" actId="14100"/>
          <ac:spMkLst>
            <pc:docMk/>
            <pc:sldMk cId="2263009452" sldId="323"/>
            <ac:spMk id="27" creationId="{F7CD5559-8B65-8BD9-314E-927663BB820F}"/>
          </ac:spMkLst>
        </pc:spChg>
        <pc:spChg chg="mod">
          <ac:chgData name="Dreiseidler, Denise" userId="a57d4b75-2fd5-4c38-b752-183ed7512c5f" providerId="ADAL" clId="{F8D77155-28A4-4693-8A10-FA41EBAE159B}" dt="2024-08-29T11:35:59.775" v="38" actId="14100"/>
          <ac:spMkLst>
            <pc:docMk/>
            <pc:sldMk cId="2263009452" sldId="323"/>
            <ac:spMk id="102" creationId="{82056E0E-8F08-F3C6-2C2B-A09F18D5ABDD}"/>
          </ac:spMkLst>
        </pc:spChg>
        <pc:picChg chg="del">
          <ac:chgData name="Dreiseidler, Denise" userId="a57d4b75-2fd5-4c38-b752-183ed7512c5f" providerId="ADAL" clId="{F8D77155-28A4-4693-8A10-FA41EBAE159B}" dt="2024-08-28T12:43:29.056" v="24" actId="478"/>
          <ac:picMkLst>
            <pc:docMk/>
            <pc:sldMk cId="2263009452" sldId="323"/>
            <ac:picMk id="3" creationId="{8B62028D-8549-4B31-F080-52DBCE2EC606}"/>
          </ac:picMkLst>
        </pc:picChg>
      </pc:sldChg>
      <pc:sldChg chg="delSp mod modNotesTx">
        <pc:chgData name="Dreiseidler, Denise" userId="a57d4b75-2fd5-4c38-b752-183ed7512c5f" providerId="ADAL" clId="{F8D77155-28A4-4693-8A10-FA41EBAE159B}" dt="2024-08-28T12:43:48.730" v="30" actId="478"/>
        <pc:sldMkLst>
          <pc:docMk/>
          <pc:sldMk cId="1042201018" sldId="328"/>
        </pc:sldMkLst>
        <pc:picChg chg="del">
          <ac:chgData name="Dreiseidler, Denise" userId="a57d4b75-2fd5-4c38-b752-183ed7512c5f" providerId="ADAL" clId="{F8D77155-28A4-4693-8A10-FA41EBAE159B}" dt="2024-08-28T12:43:48.730" v="30" actId="478"/>
          <ac:picMkLst>
            <pc:docMk/>
            <pc:sldMk cId="1042201018" sldId="328"/>
            <ac:picMk id="4" creationId="{1744FFC4-50B2-95E7-23AE-9D4E101E2C41}"/>
          </ac:picMkLst>
        </pc:picChg>
      </pc:sldChg>
      <pc:sldChg chg="delSp modSp mod modNotesTx">
        <pc:chgData name="Dreiseidler, Denise" userId="a57d4b75-2fd5-4c38-b752-183ed7512c5f" providerId="ADAL" clId="{F8D77155-28A4-4693-8A10-FA41EBAE159B}" dt="2024-08-28T12:43:35.272" v="26" actId="478"/>
        <pc:sldMkLst>
          <pc:docMk/>
          <pc:sldMk cId="1858342788" sldId="329"/>
        </pc:sldMkLst>
        <pc:spChg chg="mod">
          <ac:chgData name="Dreiseidler, Denise" userId="a57d4b75-2fd5-4c38-b752-183ed7512c5f" providerId="ADAL" clId="{F8D77155-28A4-4693-8A10-FA41EBAE159B}" dt="2024-08-28T12:43:04.551" v="17" actId="14100"/>
          <ac:spMkLst>
            <pc:docMk/>
            <pc:sldMk cId="1858342788" sldId="329"/>
            <ac:spMk id="13" creationId="{38F4A974-7067-6F8B-9AB8-8AD64C9943A6}"/>
          </ac:spMkLst>
        </pc:spChg>
        <pc:picChg chg="del">
          <ac:chgData name="Dreiseidler, Denise" userId="a57d4b75-2fd5-4c38-b752-183ed7512c5f" providerId="ADAL" clId="{F8D77155-28A4-4693-8A10-FA41EBAE159B}" dt="2024-08-28T12:43:35.272" v="26" actId="478"/>
          <ac:picMkLst>
            <pc:docMk/>
            <pc:sldMk cId="1858342788" sldId="329"/>
            <ac:picMk id="4" creationId="{EF382B5C-5050-34B3-1B92-691E292A69F4}"/>
          </ac:picMkLst>
        </pc:picChg>
      </pc:sldChg>
      <pc:sldChg chg="delSp modSp mod modNotesTx">
        <pc:chgData name="Dreiseidler, Denise" userId="a57d4b75-2fd5-4c38-b752-183ed7512c5f" providerId="ADAL" clId="{F8D77155-28A4-4693-8A10-FA41EBAE159B}" dt="2024-08-28T12:43:38.528" v="27" actId="478"/>
        <pc:sldMkLst>
          <pc:docMk/>
          <pc:sldMk cId="945513804" sldId="330"/>
        </pc:sldMkLst>
        <pc:spChg chg="mod">
          <ac:chgData name="Dreiseidler, Denise" userId="a57d4b75-2fd5-4c38-b752-183ed7512c5f" providerId="ADAL" clId="{F8D77155-28A4-4693-8A10-FA41EBAE159B}" dt="2024-08-28T12:43:08.007" v="18" actId="1076"/>
          <ac:spMkLst>
            <pc:docMk/>
            <pc:sldMk cId="945513804" sldId="330"/>
            <ac:spMk id="6" creationId="{4C57E426-0005-5094-6449-730139E413B8}"/>
          </ac:spMkLst>
        </pc:spChg>
        <pc:picChg chg="del">
          <ac:chgData name="Dreiseidler, Denise" userId="a57d4b75-2fd5-4c38-b752-183ed7512c5f" providerId="ADAL" clId="{F8D77155-28A4-4693-8A10-FA41EBAE159B}" dt="2024-08-28T12:43:38.528" v="27" actId="478"/>
          <ac:picMkLst>
            <pc:docMk/>
            <pc:sldMk cId="945513804" sldId="330"/>
            <ac:picMk id="4" creationId="{D943644B-48E5-3CC8-66EB-63994E551D92}"/>
          </ac:picMkLst>
        </pc:picChg>
      </pc:sldChg>
      <pc:sldChg chg="delSp modSp mod modNotesTx">
        <pc:chgData name="Dreiseidler, Denise" userId="a57d4b75-2fd5-4c38-b752-183ed7512c5f" providerId="ADAL" clId="{F8D77155-28A4-4693-8A10-FA41EBAE159B}" dt="2024-08-28T12:43:58.584" v="31" actId="14100"/>
        <pc:sldMkLst>
          <pc:docMk/>
          <pc:sldMk cId="2240826935" sldId="331"/>
        </pc:sldMkLst>
        <pc:spChg chg="mod">
          <ac:chgData name="Dreiseidler, Denise" userId="a57d4b75-2fd5-4c38-b752-183ed7512c5f" providerId="ADAL" clId="{F8D77155-28A4-4693-8A10-FA41EBAE159B}" dt="2024-08-28T12:43:58.584" v="31" actId="14100"/>
          <ac:spMkLst>
            <pc:docMk/>
            <pc:sldMk cId="2240826935" sldId="331"/>
            <ac:spMk id="6" creationId="{4C57E426-0005-5094-6449-730139E413B8}"/>
          </ac:spMkLst>
        </pc:spChg>
        <pc:picChg chg="del">
          <ac:chgData name="Dreiseidler, Denise" userId="a57d4b75-2fd5-4c38-b752-183ed7512c5f" providerId="ADAL" clId="{F8D77155-28A4-4693-8A10-FA41EBAE159B}" dt="2024-08-28T12:43:44.369" v="29" actId="478"/>
          <ac:picMkLst>
            <pc:docMk/>
            <pc:sldMk cId="2240826935" sldId="331"/>
            <ac:picMk id="8" creationId="{6C841598-D1E2-0C03-CE9D-6FC7F98A91BC}"/>
          </ac:picMkLst>
        </pc:picChg>
      </pc:sldChg>
      <pc:sldChg chg="del">
        <pc:chgData name="Dreiseidler, Denise" userId="a57d4b75-2fd5-4c38-b752-183ed7512c5f" providerId="ADAL" clId="{F8D77155-28A4-4693-8A10-FA41EBAE159B}" dt="2024-08-28T12:42:21.260" v="11" actId="47"/>
        <pc:sldMkLst>
          <pc:docMk/>
          <pc:sldMk cId="1712967072" sldId="332"/>
        </pc:sldMkLst>
      </pc:sldChg>
      <pc:sldChg chg="delSp modSp mod modNotesTx">
        <pc:chgData name="Dreiseidler, Denise" userId="a57d4b75-2fd5-4c38-b752-183ed7512c5f" providerId="ADAL" clId="{F8D77155-28A4-4693-8A10-FA41EBAE159B}" dt="2024-08-28T12:44:23.871" v="35" actId="14100"/>
        <pc:sldMkLst>
          <pc:docMk/>
          <pc:sldMk cId="335407013" sldId="333"/>
        </pc:sldMkLst>
        <pc:spChg chg="mod">
          <ac:chgData name="Dreiseidler, Denise" userId="a57d4b75-2fd5-4c38-b752-183ed7512c5f" providerId="ADAL" clId="{F8D77155-28A4-4693-8A10-FA41EBAE159B}" dt="2024-08-28T12:44:19.983" v="34" actId="14100"/>
          <ac:spMkLst>
            <pc:docMk/>
            <pc:sldMk cId="335407013" sldId="333"/>
            <ac:spMk id="2" creationId="{30EA47E4-CB70-1430-8B0C-E8FAC19705AE}"/>
          </ac:spMkLst>
        </pc:spChg>
        <pc:spChg chg="mod">
          <ac:chgData name="Dreiseidler, Denise" userId="a57d4b75-2fd5-4c38-b752-183ed7512c5f" providerId="ADAL" clId="{F8D77155-28A4-4693-8A10-FA41EBAE159B}" dt="2024-08-28T12:44:23.871" v="35" actId="14100"/>
          <ac:spMkLst>
            <pc:docMk/>
            <pc:sldMk cId="335407013" sldId="333"/>
            <ac:spMk id="6" creationId="{4C57E426-0005-5094-6449-730139E413B8}"/>
          </ac:spMkLst>
        </pc:spChg>
        <pc:picChg chg="del">
          <ac:chgData name="Dreiseidler, Denise" userId="a57d4b75-2fd5-4c38-b752-183ed7512c5f" providerId="ADAL" clId="{F8D77155-28A4-4693-8A10-FA41EBAE159B}" dt="2024-08-28T12:43:17.714" v="20" actId="478"/>
          <ac:picMkLst>
            <pc:docMk/>
            <pc:sldMk cId="335407013" sldId="333"/>
            <ac:picMk id="4" creationId="{D943644B-48E5-3CC8-66EB-63994E551D92}"/>
          </ac:picMkLst>
        </pc:picChg>
      </pc:sldChg>
      <pc:sldChg chg="delSp modSp mod modNotesTx">
        <pc:chgData name="Dreiseidler, Denise" userId="a57d4b75-2fd5-4c38-b752-183ed7512c5f" providerId="ADAL" clId="{F8D77155-28A4-4693-8A10-FA41EBAE159B}" dt="2024-08-28T12:43:32.093" v="25" actId="478"/>
        <pc:sldMkLst>
          <pc:docMk/>
          <pc:sldMk cId="3721943981" sldId="335"/>
        </pc:sldMkLst>
        <pc:spChg chg="mod">
          <ac:chgData name="Dreiseidler, Denise" userId="a57d4b75-2fd5-4c38-b752-183ed7512c5f" providerId="ADAL" clId="{F8D77155-28A4-4693-8A10-FA41EBAE159B}" dt="2024-08-28T12:43:00.943" v="16" actId="14100"/>
          <ac:spMkLst>
            <pc:docMk/>
            <pc:sldMk cId="3721943981" sldId="335"/>
            <ac:spMk id="34" creationId="{80116112-8537-20F2-9D5C-8B55E2AF1482}"/>
          </ac:spMkLst>
        </pc:spChg>
        <pc:picChg chg="del">
          <ac:chgData name="Dreiseidler, Denise" userId="a57d4b75-2fd5-4c38-b752-183ed7512c5f" providerId="ADAL" clId="{F8D77155-28A4-4693-8A10-FA41EBAE159B}" dt="2024-08-28T12:43:32.093" v="25" actId="478"/>
          <ac:picMkLst>
            <pc:docMk/>
            <pc:sldMk cId="3721943981" sldId="335"/>
            <ac:picMk id="4" creationId="{EF382B5C-5050-34B3-1B92-691E292A69F4}"/>
          </ac:picMkLst>
        </pc:picChg>
      </pc:sldChg>
      <pc:sldChg chg="delSp modSp mod modNotesTx">
        <pc:chgData name="Dreiseidler, Denise" userId="a57d4b75-2fd5-4c38-b752-183ed7512c5f" providerId="ADAL" clId="{F8D77155-28A4-4693-8A10-FA41EBAE159B}" dt="2024-08-28T12:44:10.247" v="33" actId="1076"/>
        <pc:sldMkLst>
          <pc:docMk/>
          <pc:sldMk cId="2258823015" sldId="336"/>
        </pc:sldMkLst>
        <pc:spChg chg="mod">
          <ac:chgData name="Dreiseidler, Denise" userId="a57d4b75-2fd5-4c38-b752-183ed7512c5f" providerId="ADAL" clId="{F8D77155-28A4-4693-8A10-FA41EBAE159B}" dt="2024-08-28T12:44:10.247" v="33" actId="1076"/>
          <ac:spMkLst>
            <pc:docMk/>
            <pc:sldMk cId="2258823015" sldId="336"/>
            <ac:spMk id="6" creationId="{4C57E426-0005-5094-6449-730139E413B8}"/>
          </ac:spMkLst>
        </pc:spChg>
        <pc:picChg chg="del">
          <ac:chgData name="Dreiseidler, Denise" userId="a57d4b75-2fd5-4c38-b752-183ed7512c5f" providerId="ADAL" clId="{F8D77155-28A4-4693-8A10-FA41EBAE159B}" dt="2024-08-28T12:43:41.158" v="28" actId="478"/>
          <ac:picMkLst>
            <pc:docMk/>
            <pc:sldMk cId="2258823015" sldId="336"/>
            <ac:picMk id="4" creationId="{D943644B-48E5-3CC8-66EB-63994E551D92}"/>
          </ac:picMkLst>
        </pc:picChg>
      </pc:sldChg>
      <pc:sldChg chg="delSp mod modNotesTx">
        <pc:chgData name="Dreiseidler, Denise" userId="a57d4b75-2fd5-4c38-b752-183ed7512c5f" providerId="ADAL" clId="{F8D77155-28A4-4693-8A10-FA41EBAE159B}" dt="2024-08-28T12:43:25.418" v="22" actId="478"/>
        <pc:sldMkLst>
          <pc:docMk/>
          <pc:sldMk cId="2402086370" sldId="337"/>
        </pc:sldMkLst>
        <pc:picChg chg="del">
          <ac:chgData name="Dreiseidler, Denise" userId="a57d4b75-2fd5-4c38-b752-183ed7512c5f" providerId="ADAL" clId="{F8D77155-28A4-4693-8A10-FA41EBAE159B}" dt="2024-08-28T12:43:25.418" v="22" actId="478"/>
          <ac:picMkLst>
            <pc:docMk/>
            <pc:sldMk cId="2402086370" sldId="337"/>
            <ac:picMk id="3" creationId="{F848649F-9C14-DABD-6715-397CD9245AB7}"/>
          </ac:picMkLst>
        </pc:picChg>
      </pc:sldChg>
      <pc:sldChg chg="delSp modSp mod modNotesTx">
        <pc:chgData name="Dreiseidler, Denise" userId="a57d4b75-2fd5-4c38-b752-183ed7512c5f" providerId="ADAL" clId="{F8D77155-28A4-4693-8A10-FA41EBAE159B}" dt="2024-08-29T11:35:51.615" v="37" actId="14100"/>
        <pc:sldMkLst>
          <pc:docMk/>
          <pc:sldMk cId="3456349715" sldId="339"/>
        </pc:sldMkLst>
        <pc:spChg chg="mod">
          <ac:chgData name="Dreiseidler, Denise" userId="a57d4b75-2fd5-4c38-b752-183ed7512c5f" providerId="ADAL" clId="{F8D77155-28A4-4693-8A10-FA41EBAE159B}" dt="2024-08-29T11:35:51.615" v="37" actId="14100"/>
          <ac:spMkLst>
            <pc:docMk/>
            <pc:sldMk cId="3456349715" sldId="339"/>
            <ac:spMk id="12" creationId="{881ABE90-DA10-A023-B499-9EBE7EE83214}"/>
          </ac:spMkLst>
        </pc:spChg>
        <pc:spChg chg="mod">
          <ac:chgData name="Dreiseidler, Denise" userId="a57d4b75-2fd5-4c38-b752-183ed7512c5f" providerId="ADAL" clId="{F8D77155-28A4-4693-8A10-FA41EBAE159B}" dt="2024-08-29T11:35:48.266" v="36" actId="14100"/>
          <ac:spMkLst>
            <pc:docMk/>
            <pc:sldMk cId="3456349715" sldId="339"/>
            <ac:spMk id="27" creationId="{F7CD5559-8B65-8BD9-314E-927663BB820F}"/>
          </ac:spMkLst>
        </pc:spChg>
        <pc:picChg chg="del">
          <ac:chgData name="Dreiseidler, Denise" userId="a57d4b75-2fd5-4c38-b752-183ed7512c5f" providerId="ADAL" clId="{F8D77155-28A4-4693-8A10-FA41EBAE159B}" dt="2024-08-28T12:43:27.058" v="23" actId="478"/>
          <ac:picMkLst>
            <pc:docMk/>
            <pc:sldMk cId="3456349715" sldId="339"/>
            <ac:picMk id="3" creationId="{F848649F-9C14-DABD-6715-397CD9245AB7}"/>
          </ac:picMkLst>
        </pc:picChg>
      </pc:sldChg>
      <pc:sldMasterChg chg="modSldLayout">
        <pc:chgData name="Dreiseidler, Denise" userId="a57d4b75-2fd5-4c38-b752-183ed7512c5f" providerId="ADAL" clId="{F8D77155-28A4-4693-8A10-FA41EBAE159B}" dt="2024-08-28T12:42:51.720" v="15" actId="478"/>
        <pc:sldMasterMkLst>
          <pc:docMk/>
          <pc:sldMasterMk cId="2936477346" sldId="2147483648"/>
        </pc:sldMasterMkLst>
        <pc:sldLayoutChg chg="delSp mod">
          <pc:chgData name="Dreiseidler, Denise" userId="a57d4b75-2fd5-4c38-b752-183ed7512c5f" providerId="ADAL" clId="{F8D77155-28A4-4693-8A10-FA41EBAE159B}" dt="2024-08-28T12:42:29.419" v="12" actId="478"/>
          <pc:sldLayoutMkLst>
            <pc:docMk/>
            <pc:sldMasterMk cId="2936477346" sldId="2147483648"/>
            <pc:sldLayoutMk cId="3567934323" sldId="2147483649"/>
          </pc:sldLayoutMkLst>
          <pc:picChg chg="del">
            <ac:chgData name="Dreiseidler, Denise" userId="a57d4b75-2fd5-4c38-b752-183ed7512c5f" providerId="ADAL" clId="{F8D77155-28A4-4693-8A10-FA41EBAE159B}" dt="2024-08-28T12:42:29.419" v="12" actId="478"/>
            <ac:picMkLst>
              <pc:docMk/>
              <pc:sldMasterMk cId="2936477346" sldId="2147483648"/>
              <pc:sldLayoutMk cId="3567934323" sldId="2147483649"/>
              <ac:picMk id="8" creationId="{A351362A-FAEC-19EB-2886-7AA16D326270}"/>
            </ac:picMkLst>
          </pc:picChg>
        </pc:sldLayoutChg>
        <pc:sldLayoutChg chg="delSp mod">
          <pc:chgData name="Dreiseidler, Denise" userId="a57d4b75-2fd5-4c38-b752-183ed7512c5f" providerId="ADAL" clId="{F8D77155-28A4-4693-8A10-FA41EBAE159B}" dt="2024-08-28T12:42:41.065" v="14" actId="478"/>
          <pc:sldLayoutMkLst>
            <pc:docMk/>
            <pc:sldMasterMk cId="2936477346" sldId="2147483648"/>
            <pc:sldLayoutMk cId="359317164" sldId="2147483650"/>
          </pc:sldLayoutMkLst>
          <pc:picChg chg="del">
            <ac:chgData name="Dreiseidler, Denise" userId="a57d4b75-2fd5-4c38-b752-183ed7512c5f" providerId="ADAL" clId="{F8D77155-28A4-4693-8A10-FA41EBAE159B}" dt="2024-08-28T12:42:41.065" v="14" actId="478"/>
            <ac:picMkLst>
              <pc:docMk/>
              <pc:sldMasterMk cId="2936477346" sldId="2147483648"/>
              <pc:sldLayoutMk cId="359317164" sldId="2147483650"/>
              <ac:picMk id="8" creationId="{059013A0-9540-B77E-5C8B-135A1EAC39D8}"/>
            </ac:picMkLst>
          </pc:picChg>
        </pc:sldLayoutChg>
        <pc:sldLayoutChg chg="delSp mod">
          <pc:chgData name="Dreiseidler, Denise" userId="a57d4b75-2fd5-4c38-b752-183ed7512c5f" providerId="ADAL" clId="{F8D77155-28A4-4693-8A10-FA41EBAE159B}" dt="2024-08-28T12:42:51.720" v="15" actId="478"/>
          <pc:sldLayoutMkLst>
            <pc:docMk/>
            <pc:sldMasterMk cId="2936477346" sldId="2147483648"/>
            <pc:sldLayoutMk cId="1469305819" sldId="2147483656"/>
          </pc:sldLayoutMkLst>
          <pc:picChg chg="del">
            <ac:chgData name="Dreiseidler, Denise" userId="a57d4b75-2fd5-4c38-b752-183ed7512c5f" providerId="ADAL" clId="{F8D77155-28A4-4693-8A10-FA41EBAE159B}" dt="2024-08-28T12:42:51.720" v="15" actId="478"/>
            <ac:picMkLst>
              <pc:docMk/>
              <pc:sldMasterMk cId="2936477346" sldId="2147483648"/>
              <pc:sldLayoutMk cId="1469305819" sldId="2147483656"/>
              <ac:picMk id="8" creationId="{7A828B8A-B13C-F5A0-BA71-F6A62D77E5CC}"/>
            </ac:picMkLst>
          </pc:picChg>
        </pc:sldLayoutChg>
        <pc:sldLayoutChg chg="delSp mod">
          <pc:chgData name="Dreiseidler, Denise" userId="a57d4b75-2fd5-4c38-b752-183ed7512c5f" providerId="ADAL" clId="{F8D77155-28A4-4693-8A10-FA41EBAE159B}" dt="2024-08-28T12:42:39.164" v="13" actId="478"/>
          <pc:sldLayoutMkLst>
            <pc:docMk/>
            <pc:sldMasterMk cId="2936477346" sldId="2147483648"/>
            <pc:sldLayoutMk cId="3283761068" sldId="2147483659"/>
          </pc:sldLayoutMkLst>
          <pc:picChg chg="del">
            <ac:chgData name="Dreiseidler, Denise" userId="a57d4b75-2fd5-4c38-b752-183ed7512c5f" providerId="ADAL" clId="{F8D77155-28A4-4693-8A10-FA41EBAE159B}" dt="2024-08-28T12:42:39.164" v="13" actId="478"/>
            <ac:picMkLst>
              <pc:docMk/>
              <pc:sldMasterMk cId="2936477346" sldId="2147483648"/>
              <pc:sldLayoutMk cId="3283761068" sldId="2147483659"/>
              <ac:picMk id="8" creationId="{276A8D85-3AAF-B822-7DFA-05E9E81C8674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y.novartis.net/personal/neienva1_novartis_net/Documents/Blue%20Sky/BLUE%20SKY_IA2/IA2_%20Datenver&#246;ffentlichung/Medical%20Writing/Rohdaten%20Pr&#228;sentation/BLUESKY_Figures_20240409_MS_V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my.novartis.net/personal/neienva1_novartis_net/Documents/Blue%20Sky/BLUE%20SKY_IA2/IA2_%20Datenver&#246;ffentlichung/Medical%20Writing/Rohdaten%20Pr&#228;sentation/BLUESKY_Figures_20240409_MS_V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my.novartis.net/personal/neienva1_novartis_net/Documents/Blue%20Sky/BLUE%20SKY_IA2/IA2_%20Datenver&#246;ffentlichung/Medical%20Writing/Rohdaten%20Pr&#228;sentation/BLUESKY_Figures_20240409_MS_V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848561680857"/>
          <c:y val="0.18891396233400473"/>
          <c:w val="0.76941059282967561"/>
          <c:h val="0.6156683444327402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005819344"/>
        <c:axId val="2014987584"/>
      </c:barChart>
      <c:catAx>
        <c:axId val="200581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014987584"/>
        <c:crosses val="autoZero"/>
        <c:auto val="1"/>
        <c:lblAlgn val="ctr"/>
        <c:lblOffset val="100"/>
        <c:noMultiLvlLbl val="0"/>
      </c:catAx>
      <c:valAx>
        <c:axId val="20149875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sz="1000" dirty="0">
                    <a:solidFill>
                      <a:schemeClr val="tx1"/>
                    </a:solidFill>
                  </a:rPr>
                  <a:t>Studienaugen ohne IRF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5875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005819344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2376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812447758191"/>
          <c:y val="0.24981708706655631"/>
          <c:w val="0.82102186690037993"/>
          <c:h val="0.48251592242092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'Funktionelle Outcomes 4 (2)'!$C$35</c:f>
              <c:strCache>
                <c:ptCount val="1"/>
                <c:pt idx="0">
                  <c:v>PED Anstieg (OCT)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'Funktionelle Outcomes 4 (2)'!$A$36:$A$40</c:f>
              <c:strCache>
                <c:ptCount val="5"/>
                <c:pt idx="0">
                  <c:v>Baseline</c:v>
                </c:pt>
                <c:pt idx="1">
                  <c:v>Monat 3</c:v>
                </c:pt>
                <c:pt idx="2">
                  <c:v>Monat 6</c:v>
                </c:pt>
                <c:pt idx="3">
                  <c:v>Monat 9</c:v>
                </c:pt>
                <c:pt idx="4">
                  <c:v>Monat 12</c:v>
                </c:pt>
              </c:strCache>
            </c:strRef>
          </c:cat>
          <c:val>
            <c:numRef>
              <c:f>'Funktionelle Outcomes 4 (2)'!$C$36:$C$40</c:f>
              <c:numCache>
                <c:formatCode>0.0</c:formatCode>
                <c:ptCount val="5"/>
                <c:pt idx="0">
                  <c:v>40.1</c:v>
                </c:pt>
                <c:pt idx="1">
                  <c:v>3.4000000000000057</c:v>
                </c:pt>
                <c:pt idx="2">
                  <c:v>8</c:v>
                </c:pt>
                <c:pt idx="3">
                  <c:v>9.4000000000000057</c:v>
                </c:pt>
                <c:pt idx="4">
                  <c:v>12.799999999999997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D90-4E57-9568-FC3539B325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320702592"/>
        <c:axId val="180871582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'Funktionelle Outcomes 4 (2)'!$D$35</c15:sqref>
                        </c15:formulaRef>
                      </c:ext>
                    </c:extLst>
                    <c:strCache>
                      <c:ptCount val="1"/>
                      <c:pt idx="0">
                        <c:v>Leckage (FA)</c:v>
                      </c:pt>
                    </c:strCache>
                  </c:strRef>
                </c:tx>
                <c:spPr>
                  <a:solidFill>
                    <a:srgbClr val="4583BC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0"/>
                        <c:y val="1.3706647212760109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4D90-4E57-9568-FC3539B325B5}"/>
                      </c:ext>
                    </c:extLst>
                  </c:dLbl>
                  <c:dLbl>
                    <c:idx val="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4D90-4E57-9568-FC3539B325B5}"/>
                      </c:ext>
                    </c:extLst>
                  </c:dLbl>
                  <c:dLbl>
                    <c:idx val="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4D90-4E57-9568-FC3539B325B5}"/>
                      </c:ext>
                    </c:extLst>
                  </c:dLbl>
                  <c:dLbl>
                    <c:idx val="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9-4D90-4E57-9568-FC3539B325B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000" b="1" i="0" u="none" strike="noStrike" kern="1200" baseline="0">
                          <a:solidFill>
                            <a:srgbClr val="4482BC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'Funktionelle Outcomes 4 (2)'!$A$36:$A$40</c15:sqref>
                        </c15:formulaRef>
                      </c:ext>
                    </c:extLst>
                    <c:strCache>
                      <c:ptCount val="5"/>
                      <c:pt idx="0">
                        <c:v>Baseline</c:v>
                      </c:pt>
                      <c:pt idx="1">
                        <c:v>Monat 3</c:v>
                      </c:pt>
                      <c:pt idx="2">
                        <c:v>Monat 6</c:v>
                      </c:pt>
                      <c:pt idx="3">
                        <c:v>Monat 9</c:v>
                      </c:pt>
                      <c:pt idx="4">
                        <c:v>Monat 12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'Funktionelle Outcomes 4 (2)'!$D$36:$D$40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63.6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4D90-4E57-9568-FC3539B325B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'Funktionelle Outcomes 4 (2)'!$E$35</c15:sqref>
                        </c15:formulaRef>
                      </c:ext>
                    </c:extLst>
                    <c:strCache>
                      <c:ptCount val="1"/>
                      <c:pt idx="0">
                        <c:v>Blutung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4.5494425644745779E-17"/>
                        <c:y val="1.35694677383835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4D90-4E57-9568-FC3539B325B5}"/>
                      </c:ext>
                    </c:extLst>
                  </c:dLbl>
                  <c:dLbl>
                    <c:idx val="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C-4D90-4E57-9568-FC3539B325B5}"/>
                      </c:ext>
                    </c:extLst>
                  </c:dLbl>
                  <c:dLbl>
                    <c:idx val="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D-4D90-4E57-9568-FC3539B325B5}"/>
                      </c:ext>
                    </c:extLst>
                  </c:dLbl>
                  <c:dLbl>
                    <c:idx val="4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4D90-4E57-9568-FC3539B325B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'Funktionelle Outcomes 4 (2)'!$A$36:$A$40</c15:sqref>
                        </c15:formulaRef>
                      </c:ext>
                    </c:extLst>
                    <c:strCache>
                      <c:ptCount val="5"/>
                      <c:pt idx="0">
                        <c:v>Baseline</c:v>
                      </c:pt>
                      <c:pt idx="1">
                        <c:v>Monat 3</c:v>
                      </c:pt>
                      <c:pt idx="2">
                        <c:v>Monat 6</c:v>
                      </c:pt>
                      <c:pt idx="3">
                        <c:v>Monat 9</c:v>
                      </c:pt>
                      <c:pt idx="4">
                        <c:v>Monat 12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'Funktionelle Outcomes 4 (2)'!$E$36:$E$40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24.400000000000006</c:v>
                      </c:pt>
                      <c:pt idx="1">
                        <c:v>0.90000000000000568</c:v>
                      </c:pt>
                      <c:pt idx="2">
                        <c:v>0</c:v>
                      </c:pt>
                      <c:pt idx="3">
                        <c:v>1</c:v>
                      </c:pt>
                      <c:pt idx="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4D90-4E57-9568-FC3539B325B5}"/>
                  </c:ext>
                </c:extLst>
              </c15:ser>
            </c15:filteredBarSeries>
          </c:ext>
        </c:extLst>
      </c:barChart>
      <c:catAx>
        <c:axId val="32070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08715824"/>
        <c:crosses val="autoZero"/>
        <c:auto val="1"/>
        <c:lblAlgn val="ctr"/>
        <c:lblOffset val="100"/>
        <c:noMultiLvlLbl val="0"/>
      </c:catAx>
      <c:valAx>
        <c:axId val="1808715824"/>
        <c:scaling>
          <c:orientation val="minMax"/>
          <c:max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000" b="0" i="0" u="none" strike="noStrike" kern="1200" baseline="0" dirty="0">
                    <a:solidFill>
                      <a:srgbClr val="000000"/>
                    </a:solidFill>
                  </a:rPr>
                  <a:t>Patientenaugen mit PED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07025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812447758191"/>
          <c:y val="0.24981708706655631"/>
          <c:w val="0.82102186690037993"/>
          <c:h val="0.48251592242092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'Funktionelle Outcomes 4 (2)'!$C$35</c:f>
              <c:strCache>
                <c:ptCount val="1"/>
                <c:pt idx="0">
                  <c:v>PED Anstieg (OCT)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'Funktionelle Outcomes 4 (2)'!$A$36:$A$40</c:f>
              <c:strCache>
                <c:ptCount val="5"/>
                <c:pt idx="0">
                  <c:v>Baseline</c:v>
                </c:pt>
                <c:pt idx="1">
                  <c:v>Monat 3</c:v>
                </c:pt>
                <c:pt idx="2">
                  <c:v>Monat 6</c:v>
                </c:pt>
                <c:pt idx="3">
                  <c:v>Monat 9</c:v>
                </c:pt>
                <c:pt idx="4">
                  <c:v>Monat 12</c:v>
                </c:pt>
              </c:strCache>
            </c:strRef>
          </c:cat>
          <c:val>
            <c:numRef>
              <c:f>'Funktionelle Outcomes 4 (2)'!$C$36:$C$40</c:f>
              <c:numCache>
                <c:formatCode>0.0</c:formatCode>
                <c:ptCount val="5"/>
                <c:pt idx="0">
                  <c:v>40.1</c:v>
                </c:pt>
                <c:pt idx="1">
                  <c:v>3.4000000000000057</c:v>
                </c:pt>
                <c:pt idx="2">
                  <c:v>8</c:v>
                </c:pt>
                <c:pt idx="3">
                  <c:v>9.4000000000000057</c:v>
                </c:pt>
                <c:pt idx="4">
                  <c:v>12.799999999999997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21-4F1A-8ADD-7505626746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320702592"/>
        <c:axId val="180871582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'Funktionelle Outcomes 4 (2)'!$D$35</c15:sqref>
                        </c15:formulaRef>
                      </c:ext>
                    </c:extLst>
                    <c:strCache>
                      <c:ptCount val="1"/>
                      <c:pt idx="0">
                        <c:v>Leckage (FA)</c:v>
                      </c:pt>
                    </c:strCache>
                  </c:strRef>
                </c:tx>
                <c:spPr>
                  <a:solidFill>
                    <a:srgbClr val="4583BC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0"/>
                        <c:y val="1.3706647212760109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1-3821-4F1A-8ADD-750562674641}"/>
                      </c:ext>
                    </c:extLst>
                  </c:dLbl>
                  <c:dLbl>
                    <c:idx val="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3821-4F1A-8ADD-750562674641}"/>
                      </c:ext>
                    </c:extLst>
                  </c:dLbl>
                  <c:dLbl>
                    <c:idx val="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3821-4F1A-8ADD-750562674641}"/>
                      </c:ext>
                    </c:extLst>
                  </c:dLbl>
                  <c:dLbl>
                    <c:idx val="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4-3821-4F1A-8ADD-75056267464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000" b="1" i="0" u="none" strike="noStrike" kern="1200" baseline="0">
                          <a:solidFill>
                            <a:srgbClr val="4482BC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'Funktionelle Outcomes 4 (2)'!$A$36:$A$40</c15:sqref>
                        </c15:formulaRef>
                      </c:ext>
                    </c:extLst>
                    <c:strCache>
                      <c:ptCount val="5"/>
                      <c:pt idx="0">
                        <c:v>Baseline</c:v>
                      </c:pt>
                      <c:pt idx="1">
                        <c:v>Monat 3</c:v>
                      </c:pt>
                      <c:pt idx="2">
                        <c:v>Monat 6</c:v>
                      </c:pt>
                      <c:pt idx="3">
                        <c:v>Monat 9</c:v>
                      </c:pt>
                      <c:pt idx="4">
                        <c:v>Monat 12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'Funktionelle Outcomes 4 (2)'!$D$36:$D$40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63.6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3821-4F1A-8ADD-75056267464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'Funktionelle Outcomes 4 (2)'!$E$35</c15:sqref>
                        </c15:formulaRef>
                      </c:ext>
                    </c:extLst>
                    <c:strCache>
                      <c:ptCount val="1"/>
                      <c:pt idx="0">
                        <c:v>Blutung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4.5494425644745779E-17"/>
                        <c:y val="1.35694677383835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3821-4F1A-8ADD-750562674641}"/>
                      </c:ext>
                    </c:extLst>
                  </c:dLbl>
                  <c:dLbl>
                    <c:idx val="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3821-4F1A-8ADD-750562674641}"/>
                      </c:ext>
                    </c:extLst>
                  </c:dLbl>
                  <c:dLbl>
                    <c:idx val="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8-3821-4F1A-8ADD-750562674641}"/>
                      </c:ext>
                    </c:extLst>
                  </c:dLbl>
                  <c:dLbl>
                    <c:idx val="4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3821-4F1A-8ADD-75056267464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'Funktionelle Outcomes 4 (2)'!$A$36:$A$40</c15:sqref>
                        </c15:formulaRef>
                      </c:ext>
                    </c:extLst>
                    <c:strCache>
                      <c:ptCount val="5"/>
                      <c:pt idx="0">
                        <c:v>Baseline</c:v>
                      </c:pt>
                      <c:pt idx="1">
                        <c:v>Monat 3</c:v>
                      </c:pt>
                      <c:pt idx="2">
                        <c:v>Monat 6</c:v>
                      </c:pt>
                      <c:pt idx="3">
                        <c:v>Monat 9</c:v>
                      </c:pt>
                      <c:pt idx="4">
                        <c:v>Monat 12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'Funktionelle Outcomes 4 (2)'!$E$36:$E$40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24.400000000000006</c:v>
                      </c:pt>
                      <c:pt idx="1">
                        <c:v>0.90000000000000568</c:v>
                      </c:pt>
                      <c:pt idx="2">
                        <c:v>0</c:v>
                      </c:pt>
                      <c:pt idx="3">
                        <c:v>1</c:v>
                      </c:pt>
                      <c:pt idx="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3821-4F1A-8ADD-750562674641}"/>
                  </c:ext>
                </c:extLst>
              </c15:ser>
            </c15:filteredBarSeries>
          </c:ext>
        </c:extLst>
      </c:barChart>
      <c:catAx>
        <c:axId val="32070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08715824"/>
        <c:crosses val="autoZero"/>
        <c:auto val="1"/>
        <c:lblAlgn val="ctr"/>
        <c:lblOffset val="100"/>
        <c:noMultiLvlLbl val="0"/>
      </c:catAx>
      <c:valAx>
        <c:axId val="1808715824"/>
        <c:scaling>
          <c:orientation val="minMax"/>
          <c:max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000" b="0" i="0" u="none" strike="noStrike" kern="1200" baseline="0" dirty="0">
                    <a:solidFill>
                      <a:srgbClr val="000000"/>
                    </a:solidFill>
                  </a:rPr>
                  <a:t>Patientenaugen mit PED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07025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606312914144957"/>
          <c:y val="6.3155128099337737E-2"/>
          <c:w val="0.77438046798799509"/>
          <c:h val="0.72136412079157652"/>
        </c:manualLayout>
      </c:layout>
      <c:areaChart>
        <c:grouping val="stacked"/>
        <c:varyColors val="0"/>
        <c:ser>
          <c:idx val="2"/>
          <c:order val="1"/>
          <c:tx>
            <c:strRef>
              <c:f>'Funktionelle Outcomes 2a'!$D$13</c:f>
              <c:strCache>
                <c:ptCount val="1"/>
                <c:pt idx="0">
                  <c:v>LowerCI</c:v>
                </c:pt>
              </c:strCache>
            </c:strRef>
          </c:tx>
          <c:spPr>
            <a:noFill/>
            <a:ln w="25400">
              <a:noFill/>
            </a:ln>
            <a:effectLst/>
          </c:spPr>
          <c:cat>
            <c:strRef>
              <c:f>'Funktionelle Outcomes 2a'!$A$14:$A$18</c:f>
              <c:strCache>
                <c:ptCount val="5"/>
                <c:pt idx="0">
                  <c:v>Baseline</c:v>
                </c:pt>
                <c:pt idx="1">
                  <c:v>Monat 3</c:v>
                </c:pt>
                <c:pt idx="2">
                  <c:v>Monat 6</c:v>
                </c:pt>
                <c:pt idx="3">
                  <c:v>Monat 9</c:v>
                </c:pt>
                <c:pt idx="4">
                  <c:v>Monat 12</c:v>
                </c:pt>
              </c:strCache>
            </c:strRef>
          </c:cat>
          <c:val>
            <c:numRef>
              <c:f>'Funktionelle Outcomes 2a'!$D$14:$D$18</c:f>
              <c:numCache>
                <c:formatCode>0.0</c:formatCode>
                <c:ptCount val="5"/>
                <c:pt idx="0">
                  <c:v>55.80527915389316</c:v>
                </c:pt>
                <c:pt idx="1">
                  <c:v>59.80085125565099</c:v>
                </c:pt>
                <c:pt idx="2">
                  <c:v>59.27369144573499</c:v>
                </c:pt>
                <c:pt idx="3">
                  <c:v>56.753714643517199</c:v>
                </c:pt>
                <c:pt idx="4">
                  <c:v>58.841634420991056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A7-4F54-89DC-8A89F56E89ED}"/>
            </c:ext>
          </c:extLst>
        </c:ser>
        <c:ser>
          <c:idx val="4"/>
          <c:order val="2"/>
          <c:tx>
            <c:strRef>
              <c:f>'Funktionelle Outcomes 2a'!$F$13</c:f>
              <c:strCache>
                <c:ptCount val="1"/>
                <c:pt idx="0">
                  <c:v>depth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  <a:effectLst/>
          </c:spPr>
          <c:cat>
            <c:strRef>
              <c:f>'Funktionelle Outcomes 2a'!$A$14:$A$18</c:f>
              <c:strCache>
                <c:ptCount val="5"/>
                <c:pt idx="0">
                  <c:v>Baseline</c:v>
                </c:pt>
                <c:pt idx="1">
                  <c:v>Monat 3</c:v>
                </c:pt>
                <c:pt idx="2">
                  <c:v>Monat 6</c:v>
                </c:pt>
                <c:pt idx="3">
                  <c:v>Monat 9</c:v>
                </c:pt>
                <c:pt idx="4">
                  <c:v>Monat 12</c:v>
                </c:pt>
              </c:strCache>
            </c:strRef>
          </c:cat>
          <c:val>
            <c:numRef>
              <c:f>'Funktionelle Outcomes 2a'!$F$14:$F$18</c:f>
              <c:numCache>
                <c:formatCode>0.0</c:formatCode>
                <c:ptCount val="5"/>
                <c:pt idx="0">
                  <c:v>4.9894416922136742</c:v>
                </c:pt>
                <c:pt idx="1">
                  <c:v>5.798297488698033</c:v>
                </c:pt>
                <c:pt idx="2">
                  <c:v>6.2526171085300248</c:v>
                </c:pt>
                <c:pt idx="3">
                  <c:v>7.292570712965599</c:v>
                </c:pt>
                <c:pt idx="4">
                  <c:v>7.3167311580178875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A7-4F54-89DC-8A89F56E8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8957344"/>
        <c:axId val="1953029248"/>
      </c:areaChart>
      <c:lineChart>
        <c:grouping val="standard"/>
        <c:varyColors val="0"/>
        <c:ser>
          <c:idx val="0"/>
          <c:order val="0"/>
          <c:tx>
            <c:strRef>
              <c:f>'Funktionelle Outcomes 2a'!$B$13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rgbClr val="4785B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785BE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648302726766859E-2"/>
                  <c:y val="-0.111188325225851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A7-4F54-89DC-8A89F56E89ED}"/>
                </c:ext>
              </c:extLst>
            </c:dLbl>
            <c:dLbl>
              <c:idx val="4"/>
              <c:layout>
                <c:manualLayout>
                  <c:x val="-1.6694387619074779E-2"/>
                  <c:y val="-5.4826782174472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A7-4F54-89DC-8A89F56E89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'Funktionelle Outcomes 2a'!$A$14:$A$18</c:f>
              <c:strCache>
                <c:ptCount val="5"/>
                <c:pt idx="0">
                  <c:v>Baseline</c:v>
                </c:pt>
                <c:pt idx="1">
                  <c:v>Monat 3</c:v>
                </c:pt>
                <c:pt idx="2">
                  <c:v>Monat 6</c:v>
                </c:pt>
                <c:pt idx="3">
                  <c:v>Monat 9</c:v>
                </c:pt>
                <c:pt idx="4">
                  <c:v>Monat 12</c:v>
                </c:pt>
              </c:strCache>
            </c:strRef>
          </c:cat>
          <c:val>
            <c:numRef>
              <c:f>'Funktionelle Outcomes 2a'!$B$14:$B$18</c:f>
              <c:numCache>
                <c:formatCode>General</c:formatCode>
                <c:ptCount val="5"/>
                <c:pt idx="0">
                  <c:v>58.3</c:v>
                </c:pt>
                <c:pt idx="1">
                  <c:v>62.7</c:v>
                </c:pt>
                <c:pt idx="2">
                  <c:v>62.4</c:v>
                </c:pt>
                <c:pt idx="3">
                  <c:v>60.4</c:v>
                </c:pt>
                <c:pt idx="4">
                  <c:v>62.5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A7-4F54-89DC-8A89F56E8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957344"/>
        <c:axId val="1953029248"/>
      </c:lineChart>
      <c:catAx>
        <c:axId val="73895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53029248"/>
        <c:crosses val="autoZero"/>
        <c:auto val="1"/>
        <c:lblAlgn val="ctr"/>
        <c:lblOffset val="100"/>
        <c:tickLblSkip val="1"/>
        <c:noMultiLvlLbl val="0"/>
      </c:catAx>
      <c:valAx>
        <c:axId val="1953029248"/>
        <c:scaling>
          <c:orientation val="minMax"/>
          <c:max val="80"/>
          <c:min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BCVA (ETDRS ltrs.)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5875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7389573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68014291061648"/>
          <c:y val="7.279855788984603E-2"/>
          <c:w val="0.79102646322197001"/>
          <c:h val="0.70986797393848389"/>
        </c:manualLayout>
      </c:layout>
      <c:areaChart>
        <c:grouping val="stacked"/>
        <c:varyColors val="0"/>
        <c:ser>
          <c:idx val="2"/>
          <c:order val="1"/>
          <c:tx>
            <c:strRef>
              <c:f>'Funktionelle Outcomes 2a'!$O$13</c:f>
              <c:strCache>
                <c:ptCount val="1"/>
                <c:pt idx="0">
                  <c:v>LowerCI</c:v>
                </c:pt>
              </c:strCache>
            </c:strRef>
          </c:tx>
          <c:spPr>
            <a:noFill/>
            <a:ln w="25400">
              <a:noFill/>
            </a:ln>
            <a:effectLst/>
          </c:spPr>
          <c:cat>
            <c:strRef>
              <c:f>'Funktionelle Outcomes 2a'!$L$14:$L$18</c:f>
              <c:strCache>
                <c:ptCount val="5"/>
                <c:pt idx="0">
                  <c:v>Baseline</c:v>
                </c:pt>
                <c:pt idx="1">
                  <c:v>Monat 3</c:v>
                </c:pt>
                <c:pt idx="2">
                  <c:v>Monat 6</c:v>
                </c:pt>
                <c:pt idx="3">
                  <c:v>Monat 9</c:v>
                </c:pt>
                <c:pt idx="4">
                  <c:v>Monat 12</c:v>
                </c:pt>
              </c:strCache>
            </c:strRef>
          </c:cat>
          <c:val>
            <c:numRef>
              <c:f>'Funktionelle Outcomes 2a'!$O$14:$O$18</c:f>
              <c:numCache>
                <c:formatCode>0.0</c:formatCode>
                <c:ptCount val="5"/>
                <c:pt idx="0">
                  <c:v>63.2940408032973</c:v>
                </c:pt>
                <c:pt idx="1">
                  <c:v>64.930631400644145</c:v>
                </c:pt>
                <c:pt idx="2">
                  <c:v>64.748483214574776</c:v>
                </c:pt>
                <c:pt idx="3">
                  <c:v>65.275067306362146</c:v>
                </c:pt>
                <c:pt idx="4">
                  <c:v>64.918281396696628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61-4EC6-A536-23AD97EA0479}"/>
            </c:ext>
          </c:extLst>
        </c:ser>
        <c:ser>
          <c:idx val="4"/>
          <c:order val="2"/>
          <c:tx>
            <c:strRef>
              <c:f>'Funktionelle Outcomes 2a'!$Q$13</c:f>
              <c:strCache>
                <c:ptCount val="1"/>
                <c:pt idx="0">
                  <c:v>depth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  <a:effectLst/>
          </c:spPr>
          <c:cat>
            <c:strRef>
              <c:f>'Funktionelle Outcomes 2a'!$L$14:$L$18</c:f>
              <c:strCache>
                <c:ptCount val="5"/>
                <c:pt idx="0">
                  <c:v>Baseline</c:v>
                </c:pt>
                <c:pt idx="1">
                  <c:v>Monat 3</c:v>
                </c:pt>
                <c:pt idx="2">
                  <c:v>Monat 6</c:v>
                </c:pt>
                <c:pt idx="3">
                  <c:v>Monat 9</c:v>
                </c:pt>
                <c:pt idx="4">
                  <c:v>Monat 12</c:v>
                </c:pt>
              </c:strCache>
            </c:strRef>
          </c:cat>
          <c:val>
            <c:numRef>
              <c:f>'Funktionelle Outcomes 2a'!$Q$14:$Q$18</c:f>
              <c:numCache>
                <c:formatCode>0.0</c:formatCode>
                <c:ptCount val="5"/>
                <c:pt idx="0">
                  <c:v>3.6119183934053822</c:v>
                </c:pt>
                <c:pt idx="1">
                  <c:v>4.1387371987117092</c:v>
                </c:pt>
                <c:pt idx="2">
                  <c:v>4.5030335708504481</c:v>
                </c:pt>
                <c:pt idx="3">
                  <c:v>4.0498653872757018</c:v>
                </c:pt>
                <c:pt idx="4">
                  <c:v>4.3634372066067328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61-4EC6-A536-23AD97EA0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8957344"/>
        <c:axId val="1953029248"/>
      </c:areaChart>
      <c:lineChart>
        <c:grouping val="standard"/>
        <c:varyColors val="0"/>
        <c:ser>
          <c:idx val="0"/>
          <c:order val="0"/>
          <c:tx>
            <c:strRef>
              <c:f>'Funktionelle Outcomes 2a'!$M$13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rgbClr val="4785B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785BE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736463820219203E-2"/>
                  <c:y val="-7.4309947711374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61-4EC6-A536-23AD97EA047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61-4EC6-A536-23AD97EA047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61-4EC6-A536-23AD97EA047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61-4EC6-A536-23AD97EA0479}"/>
                </c:ext>
              </c:extLst>
            </c:dLbl>
            <c:dLbl>
              <c:idx val="4"/>
              <c:layout>
                <c:manualLayout>
                  <c:x val="-4.2469573547346491E-2"/>
                  <c:y val="-6.900209430341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61-4EC6-A536-23AD97EA04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'Funktionelle Outcomes 2a'!$L$14:$L$18</c:f>
              <c:strCache>
                <c:ptCount val="5"/>
                <c:pt idx="0">
                  <c:v>Baseline</c:v>
                </c:pt>
                <c:pt idx="1">
                  <c:v>Monat 3</c:v>
                </c:pt>
                <c:pt idx="2">
                  <c:v>Monat 6</c:v>
                </c:pt>
                <c:pt idx="3">
                  <c:v>Monat 9</c:v>
                </c:pt>
                <c:pt idx="4">
                  <c:v>Monat 12</c:v>
                </c:pt>
              </c:strCache>
            </c:strRef>
          </c:cat>
          <c:val>
            <c:numRef>
              <c:f>'Funktionelle Outcomes 2a'!$M$14:$M$18</c:f>
              <c:numCache>
                <c:formatCode>0.0</c:formatCode>
                <c:ptCount val="5"/>
                <c:pt idx="0">
                  <c:v>65.099999999999994</c:v>
                </c:pt>
                <c:pt idx="1">
                  <c:v>67</c:v>
                </c:pt>
                <c:pt idx="2">
                  <c:v>67</c:v>
                </c:pt>
                <c:pt idx="3">
                  <c:v>67.3</c:v>
                </c:pt>
                <c:pt idx="4">
                  <c:v>67.099999999999994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D61-4EC6-A536-23AD97EA0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957344"/>
        <c:axId val="1953029248"/>
      </c:lineChart>
      <c:catAx>
        <c:axId val="73895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53029248"/>
        <c:crosses val="autoZero"/>
        <c:auto val="1"/>
        <c:lblAlgn val="ctr"/>
        <c:lblOffset val="100"/>
        <c:noMultiLvlLbl val="0"/>
      </c:catAx>
      <c:valAx>
        <c:axId val="1953029248"/>
        <c:scaling>
          <c:orientation val="minMax"/>
          <c:max val="80"/>
          <c:min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BCVA (ETDRS ltrs.)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5875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389573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926736111111114"/>
          <c:y val="9.89480056980057E-2"/>
          <c:w val="0.76054583333333337"/>
          <c:h val="0.58128734247125569"/>
        </c:manualLayout>
      </c:layout>
      <c:areaChart>
        <c:grouping val="stacked"/>
        <c:varyColors val="0"/>
        <c:ser>
          <c:idx val="2"/>
          <c:order val="1"/>
          <c:tx>
            <c:strRef>
              <c:f>'Funktionelle Outcomes 2b'!$D$50</c:f>
              <c:strCache>
                <c:ptCount val="1"/>
                <c:pt idx="0">
                  <c:v>LowerCI</c:v>
                </c:pt>
              </c:strCache>
            </c:strRef>
          </c:tx>
          <c:spPr>
            <a:noFill/>
            <a:ln w="25400">
              <a:noFill/>
            </a:ln>
            <a:effectLst/>
          </c:spPr>
          <c:cat>
            <c:strRef>
              <c:f>'Funktionelle Outcomes 2b'!$A$51:$A$55</c:f>
              <c:strCache>
                <c:ptCount val="5"/>
                <c:pt idx="0">
                  <c:v>Baseline</c:v>
                </c:pt>
                <c:pt idx="1">
                  <c:v>Monat 
3</c:v>
                </c:pt>
                <c:pt idx="2">
                  <c:v>Monat 
6</c:v>
                </c:pt>
                <c:pt idx="3">
                  <c:v>Monat 
9</c:v>
                </c:pt>
                <c:pt idx="4">
                  <c:v>Monat 
12</c:v>
                </c:pt>
              </c:strCache>
            </c:strRef>
          </c:cat>
          <c:val>
            <c:numRef>
              <c:f>'Funktionelle Outcomes 2b'!$D$51:$D$55</c:f>
              <c:numCache>
                <c:formatCode>0.0</c:formatCode>
                <c:ptCount val="5"/>
                <c:pt idx="0">
                  <c:v>59.987860352191127</c:v>
                </c:pt>
                <c:pt idx="1">
                  <c:v>63.94132664661489</c:v>
                </c:pt>
                <c:pt idx="2">
                  <c:v>62.902896779964294</c:v>
                </c:pt>
                <c:pt idx="3">
                  <c:v>57.949590787632388</c:v>
                </c:pt>
                <c:pt idx="4">
                  <c:v>59.764670941320603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C-49C0-B747-3745E38759AA}"/>
            </c:ext>
          </c:extLst>
        </c:ser>
        <c:ser>
          <c:idx val="4"/>
          <c:order val="2"/>
          <c:tx>
            <c:strRef>
              <c:f>'Funktionelle Outcomes 2b'!$F$50</c:f>
              <c:strCache>
                <c:ptCount val="1"/>
                <c:pt idx="0">
                  <c:v>depth</c:v>
                </c:pt>
              </c:strCache>
            </c:strRef>
          </c:tx>
          <c:spPr>
            <a:solidFill>
              <a:srgbClr val="023761">
                <a:lumMod val="50000"/>
                <a:lumOff val="50000"/>
                <a:alpha val="50000"/>
              </a:srgbClr>
            </a:solidFill>
            <a:ln w="25400">
              <a:noFill/>
            </a:ln>
            <a:effectLst/>
          </c:spPr>
          <c:cat>
            <c:strRef>
              <c:f>'Funktionelle Outcomes 2b'!$A$51:$A$55</c:f>
              <c:strCache>
                <c:ptCount val="5"/>
                <c:pt idx="0">
                  <c:v>Baseline</c:v>
                </c:pt>
                <c:pt idx="1">
                  <c:v>Monat 
3</c:v>
                </c:pt>
                <c:pt idx="2">
                  <c:v>Monat 
6</c:v>
                </c:pt>
                <c:pt idx="3">
                  <c:v>Monat 
9</c:v>
                </c:pt>
                <c:pt idx="4">
                  <c:v>Monat 
12</c:v>
                </c:pt>
              </c:strCache>
            </c:strRef>
          </c:cat>
          <c:val>
            <c:numRef>
              <c:f>'Funktionelle Outcomes 2b'!$F$51:$F$55</c:f>
              <c:numCache>
                <c:formatCode>0.0</c:formatCode>
                <c:ptCount val="5"/>
                <c:pt idx="0">
                  <c:v>2.0242792956177453</c:v>
                </c:pt>
                <c:pt idx="1">
                  <c:v>5.3173467067702163</c:v>
                </c:pt>
                <c:pt idx="2">
                  <c:v>6.1942064400714116</c:v>
                </c:pt>
                <c:pt idx="3">
                  <c:v>9.1008184247352233</c:v>
                </c:pt>
                <c:pt idx="4">
                  <c:v>8.4706581173587949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3C-49C0-B747-3745E3875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8957344"/>
        <c:axId val="1953029248"/>
      </c:areaChart>
      <c:lineChart>
        <c:grouping val="standard"/>
        <c:varyColors val="0"/>
        <c:ser>
          <c:idx val="0"/>
          <c:order val="0"/>
          <c:tx>
            <c:strRef>
              <c:f>'Funktionelle Outcomes 2b'!$B$50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rgbClr val="023761">
                  <a:lumMod val="50000"/>
                  <a:lumOff val="5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23761">
                  <a:lumMod val="50000"/>
                  <a:lumOff val="50000"/>
                </a:srgbClr>
              </a:solidFill>
              <a:ln w="9525">
                <a:solidFill>
                  <a:srgbClr val="023761">
                    <a:lumMod val="50000"/>
                    <a:lumOff val="50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8194339906668667E-2"/>
                  <c:y val="4.418243123117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3C-49C0-B747-3745E38759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3C-49C0-B747-3745E38759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3C-49C0-B747-3745E38759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3C-49C0-B747-3745E38759AA}"/>
                </c:ext>
              </c:extLst>
            </c:dLbl>
            <c:dLbl>
              <c:idx val="4"/>
              <c:layout>
                <c:manualLayout>
                  <c:x val="-1.972663165505149E-2"/>
                  <c:y val="-2.7979956799057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3C-49C0-B747-3745E38759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36A4FB"/>
                    </a:solidFill>
                    <a:latin typeface="Arial (Textkörper)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'Funktionelle Outcomes 2b'!$A$51:$A$55</c:f>
              <c:strCache>
                <c:ptCount val="5"/>
                <c:pt idx="0">
                  <c:v>Baseline</c:v>
                </c:pt>
                <c:pt idx="1">
                  <c:v>Monat 
3</c:v>
                </c:pt>
                <c:pt idx="2">
                  <c:v>Monat 
6</c:v>
                </c:pt>
                <c:pt idx="3">
                  <c:v>Monat 
9</c:v>
                </c:pt>
                <c:pt idx="4">
                  <c:v>Monat 
12</c:v>
                </c:pt>
              </c:strCache>
            </c:strRef>
          </c:cat>
          <c:val>
            <c:numRef>
              <c:f>'Funktionelle Outcomes 2b'!$B$51:$B$55</c:f>
              <c:numCache>
                <c:formatCode>0.0</c:formatCode>
                <c:ptCount val="5"/>
                <c:pt idx="0">
                  <c:v>61</c:v>
                </c:pt>
                <c:pt idx="1">
                  <c:v>66.599999999999994</c:v>
                </c:pt>
                <c:pt idx="2">
                  <c:v>66</c:v>
                </c:pt>
                <c:pt idx="3">
                  <c:v>62.5</c:v>
                </c:pt>
                <c:pt idx="4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B3C-49C0-B747-3745E3875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957344"/>
        <c:axId val="1953029248"/>
      </c:lineChart>
      <c:catAx>
        <c:axId val="738957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3029248"/>
        <c:crosses val="autoZero"/>
        <c:auto val="1"/>
        <c:lblAlgn val="ctr"/>
        <c:lblOffset val="100"/>
        <c:noMultiLvlLbl val="0"/>
      </c:catAx>
      <c:valAx>
        <c:axId val="1953029248"/>
        <c:scaling>
          <c:orientation val="minMax"/>
          <c:min val="20"/>
        </c:scaling>
        <c:delete val="1"/>
        <c:axPos val="l"/>
        <c:numFmt formatCode="0" sourceLinked="0"/>
        <c:majorTickMark val="out"/>
        <c:minorTickMark val="none"/>
        <c:tickLblPos val="nextTo"/>
        <c:crossAx val="73895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>
          <a:solidFill>
            <a:srgbClr val="36A4FB"/>
          </a:solidFill>
          <a:latin typeface="Arial (Textkörper)"/>
        </a:defRPr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926736111111114"/>
          <c:y val="8.1410256410256412E-2"/>
          <c:w val="0.76495555555555561"/>
          <c:h val="0.57048076923076918"/>
        </c:manualLayout>
      </c:layout>
      <c:areaChart>
        <c:grouping val="stacked"/>
        <c:varyColors val="0"/>
        <c:ser>
          <c:idx val="2"/>
          <c:order val="1"/>
          <c:tx>
            <c:strRef>
              <c:f>'Funktionelle Outcomes 2b'!$D$58</c:f>
              <c:strCache>
                <c:ptCount val="1"/>
                <c:pt idx="0">
                  <c:v>LowerCI</c:v>
                </c:pt>
              </c:strCache>
            </c:strRef>
          </c:tx>
          <c:spPr>
            <a:noFill/>
            <a:ln w="25400">
              <a:noFill/>
            </a:ln>
            <a:effectLst/>
          </c:spPr>
          <c:cat>
            <c:strRef>
              <c:f>'Funktionelle Outcomes 2b'!$A$59:$A$63</c:f>
              <c:strCache>
                <c:ptCount val="5"/>
                <c:pt idx="0">
                  <c:v>Baseline</c:v>
                </c:pt>
                <c:pt idx="1">
                  <c:v>Monat 
3</c:v>
                </c:pt>
                <c:pt idx="2">
                  <c:v>Monat 
6</c:v>
                </c:pt>
                <c:pt idx="3">
                  <c:v>Monat 
9</c:v>
                </c:pt>
                <c:pt idx="4">
                  <c:v>Monat 
12</c:v>
                </c:pt>
              </c:strCache>
            </c:strRef>
          </c:cat>
          <c:val>
            <c:numRef>
              <c:f>'Funktionelle Outcomes 2b'!$D$59:$D$63</c:f>
              <c:numCache>
                <c:formatCode>0.0</c:formatCode>
                <c:ptCount val="5"/>
                <c:pt idx="0">
                  <c:v>73.628</c:v>
                </c:pt>
                <c:pt idx="1">
                  <c:v>73.075725919776247</c:v>
                </c:pt>
                <c:pt idx="2">
                  <c:v>71.76400000000001</c:v>
                </c:pt>
                <c:pt idx="3">
                  <c:v>72.731762472247695</c:v>
                </c:pt>
                <c:pt idx="4">
                  <c:v>71.871054174667222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C7-4746-90A6-FE71BEEB24DD}"/>
            </c:ext>
          </c:extLst>
        </c:ser>
        <c:ser>
          <c:idx val="4"/>
          <c:order val="2"/>
          <c:tx>
            <c:strRef>
              <c:f>'Funktionelle Outcomes 2b'!$F$58</c:f>
              <c:strCache>
                <c:ptCount val="1"/>
                <c:pt idx="0">
                  <c:v>depth</c:v>
                </c:pt>
              </c:strCache>
            </c:strRef>
          </c:tx>
          <c:spPr>
            <a:solidFill>
              <a:srgbClr val="023761">
                <a:lumMod val="90000"/>
                <a:lumOff val="10000"/>
                <a:alpha val="50000"/>
              </a:srgbClr>
            </a:solidFill>
            <a:ln w="25400">
              <a:noFill/>
            </a:ln>
            <a:effectLst/>
          </c:spPr>
          <c:cat>
            <c:strRef>
              <c:f>'Funktionelle Outcomes 2b'!$A$59:$A$63</c:f>
              <c:strCache>
                <c:ptCount val="5"/>
                <c:pt idx="0">
                  <c:v>Baseline</c:v>
                </c:pt>
                <c:pt idx="1">
                  <c:v>Monat 
3</c:v>
                </c:pt>
                <c:pt idx="2">
                  <c:v>Monat 
6</c:v>
                </c:pt>
                <c:pt idx="3">
                  <c:v>Monat 
9</c:v>
                </c:pt>
                <c:pt idx="4">
                  <c:v>Monat 
12</c:v>
                </c:pt>
              </c:strCache>
            </c:strRef>
          </c:cat>
          <c:val>
            <c:numRef>
              <c:f>'Funktionelle Outcomes 2b'!$F$59:$F$63</c:f>
              <c:numCache>
                <c:formatCode>0.0</c:formatCode>
                <c:ptCount val="5"/>
                <c:pt idx="0">
                  <c:v>2.7439999999999998</c:v>
                </c:pt>
                <c:pt idx="1">
                  <c:v>4.6485481604475183</c:v>
                </c:pt>
                <c:pt idx="2">
                  <c:v>6.2719999999999914</c:v>
                </c:pt>
                <c:pt idx="3">
                  <c:v>6.3364750555046214</c:v>
                </c:pt>
                <c:pt idx="4">
                  <c:v>7.6578916506655617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C7-4746-90A6-FE71BEEB2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8957344"/>
        <c:axId val="1953029248"/>
      </c:areaChart>
      <c:lineChart>
        <c:grouping val="standard"/>
        <c:varyColors val="0"/>
        <c:ser>
          <c:idx val="0"/>
          <c:order val="0"/>
          <c:tx>
            <c:strRef>
              <c:f>'Funktionelle Outcomes 2b'!$B$58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rgbClr val="023761">
                  <a:lumMod val="90000"/>
                  <a:lumOff val="1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23761">
                  <a:lumMod val="90000"/>
                  <a:lumOff val="10000"/>
                </a:srgbClr>
              </a:solidFill>
              <a:ln w="9525">
                <a:solidFill>
                  <a:srgbClr val="023761">
                    <a:lumMod val="90000"/>
                    <a:lumOff val="10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3131560702465621E-2"/>
                  <c:y val="4.67627511014860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rgbClr val="034E89"/>
                      </a:solidFill>
                      <a:latin typeface="Arial (Textkörper)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C7-4746-90A6-FE71BEEB24DD}"/>
                </c:ext>
              </c:extLst>
            </c:dLbl>
            <c:dLbl>
              <c:idx val="4"/>
              <c:layout>
                <c:manualLayout>
                  <c:x val="-1.4848840143071407E-2"/>
                  <c:y val="-2.4247820484098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rgbClr val="034E89"/>
                      </a:solidFill>
                      <a:latin typeface="Arial (Textkörper)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C7-4746-90A6-FE71BEEB24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accent1"/>
                    </a:solidFill>
                    <a:latin typeface="Arial (Textkörper)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'Funktionelle Outcomes 2b'!$A$59:$A$63</c:f>
              <c:strCache>
                <c:ptCount val="5"/>
                <c:pt idx="0">
                  <c:v>Baseline</c:v>
                </c:pt>
                <c:pt idx="1">
                  <c:v>Monat 
3</c:v>
                </c:pt>
                <c:pt idx="2">
                  <c:v>Monat 
6</c:v>
                </c:pt>
                <c:pt idx="3">
                  <c:v>Monat 
9</c:v>
                </c:pt>
                <c:pt idx="4">
                  <c:v>Monat 
12</c:v>
                </c:pt>
              </c:strCache>
            </c:strRef>
          </c:cat>
          <c:val>
            <c:numRef>
              <c:f>'Funktionelle Outcomes 2b'!$B$59:$B$63</c:f>
              <c:numCache>
                <c:formatCode>0.0</c:formatCode>
                <c:ptCount val="5"/>
                <c:pt idx="0">
                  <c:v>75</c:v>
                </c:pt>
                <c:pt idx="1">
                  <c:v>75.400000000000006</c:v>
                </c:pt>
                <c:pt idx="2">
                  <c:v>74.900000000000006</c:v>
                </c:pt>
                <c:pt idx="3">
                  <c:v>75.900000000000006</c:v>
                </c:pt>
                <c:pt idx="4">
                  <c:v>75.7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C7-4746-90A6-FE71BEEB2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957344"/>
        <c:axId val="1953029248"/>
      </c:lineChart>
      <c:catAx>
        <c:axId val="738957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3029248"/>
        <c:crosses val="autoZero"/>
        <c:auto val="1"/>
        <c:lblAlgn val="ctr"/>
        <c:lblOffset val="100"/>
        <c:noMultiLvlLbl val="0"/>
      </c:catAx>
      <c:valAx>
        <c:axId val="1953029248"/>
        <c:scaling>
          <c:orientation val="minMax"/>
          <c:max val="80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73895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de-D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926736111111114"/>
          <c:y val="9.8948279090187191E-2"/>
          <c:w val="0.76495555555555561"/>
          <c:h val="0.57048076923076918"/>
        </c:manualLayout>
      </c:layout>
      <c:areaChart>
        <c:grouping val="stacked"/>
        <c:varyColors val="0"/>
        <c:ser>
          <c:idx val="2"/>
          <c:order val="1"/>
          <c:tx>
            <c:strRef>
              <c:f>'Funktionelle Outcomes 2b'!$D$42</c:f>
              <c:strCache>
                <c:ptCount val="1"/>
                <c:pt idx="0">
                  <c:v>LowerCI</c:v>
                </c:pt>
              </c:strCache>
            </c:strRef>
          </c:tx>
          <c:spPr>
            <a:noFill/>
            <a:ln w="25400">
              <a:noFill/>
            </a:ln>
            <a:effectLst/>
          </c:spPr>
          <c:cat>
            <c:strRef>
              <c:f>'Funktionelle Outcomes 2b'!$A$43:$A$47</c:f>
              <c:strCache>
                <c:ptCount val="5"/>
                <c:pt idx="0">
                  <c:v>Baseline</c:v>
                </c:pt>
                <c:pt idx="1">
                  <c:v>Monat 3</c:v>
                </c:pt>
                <c:pt idx="2">
                  <c:v>Monat 6</c:v>
                </c:pt>
                <c:pt idx="3">
                  <c:v>Monat 9</c:v>
                </c:pt>
                <c:pt idx="4">
                  <c:v>Monat 12</c:v>
                </c:pt>
              </c:strCache>
            </c:strRef>
          </c:cat>
          <c:val>
            <c:numRef>
              <c:f>'Funktionelle Outcomes 2b'!$D$43:$D$47</c:f>
              <c:numCache>
                <c:formatCode>0.0</c:formatCode>
                <c:ptCount val="5"/>
                <c:pt idx="0">
                  <c:v>36.053550649188665</c:v>
                </c:pt>
                <c:pt idx="1">
                  <c:v>40.220799737900151</c:v>
                </c:pt>
                <c:pt idx="2">
                  <c:v>40.683984806924016</c:v>
                </c:pt>
                <c:pt idx="3">
                  <c:v>36.039679004267377</c:v>
                </c:pt>
                <c:pt idx="4">
                  <c:v>37.711913033721189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18-4F13-8144-210B12008B42}"/>
            </c:ext>
          </c:extLst>
        </c:ser>
        <c:ser>
          <c:idx val="4"/>
          <c:order val="2"/>
          <c:tx>
            <c:strRef>
              <c:f>'Funktionelle Outcomes 2b'!$F$42</c:f>
              <c:strCache>
                <c:ptCount val="1"/>
                <c:pt idx="0">
                  <c:v>depth</c:v>
                </c:pt>
              </c:strCache>
            </c:strRef>
          </c:tx>
          <c:spPr>
            <a:solidFill>
              <a:srgbClr val="5191DD">
                <a:lumMod val="60000"/>
                <a:lumOff val="40000"/>
                <a:alpha val="50000"/>
              </a:srgbClr>
            </a:solidFill>
            <a:ln w="25400">
              <a:noFill/>
            </a:ln>
            <a:effectLst/>
          </c:spPr>
          <c:cat>
            <c:strRef>
              <c:f>'Funktionelle Outcomes 2b'!$A$43:$A$47</c:f>
              <c:strCache>
                <c:ptCount val="5"/>
                <c:pt idx="0">
                  <c:v>Baseline</c:v>
                </c:pt>
                <c:pt idx="1">
                  <c:v>Monat 3</c:v>
                </c:pt>
                <c:pt idx="2">
                  <c:v>Monat 6</c:v>
                </c:pt>
                <c:pt idx="3">
                  <c:v>Monat 9</c:v>
                </c:pt>
                <c:pt idx="4">
                  <c:v>Monat 12</c:v>
                </c:pt>
              </c:strCache>
            </c:strRef>
          </c:cat>
          <c:val>
            <c:numRef>
              <c:f>'Funktionelle Outcomes 2b'!$F$43:$F$47</c:f>
              <c:numCache>
                <c:formatCode>0.0</c:formatCode>
                <c:ptCount val="5"/>
                <c:pt idx="0">
                  <c:v>6.0928987016226728</c:v>
                </c:pt>
                <c:pt idx="1">
                  <c:v>10.958400524199703</c:v>
                </c:pt>
                <c:pt idx="2">
                  <c:v>11.83203038615197</c:v>
                </c:pt>
                <c:pt idx="3">
                  <c:v>13.920641991465246</c:v>
                </c:pt>
                <c:pt idx="4">
                  <c:v>13.976173932557629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18-4F13-8144-210B12008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8957344"/>
        <c:axId val="1953029248"/>
      </c:areaChart>
      <c:lineChart>
        <c:grouping val="standard"/>
        <c:varyColors val="0"/>
        <c:ser>
          <c:idx val="0"/>
          <c:order val="0"/>
          <c:tx>
            <c:strRef>
              <c:f>'Funktionelle Outcomes 2b'!$B$42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rgbClr val="5191DD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191DD">
                  <a:lumMod val="60000"/>
                  <a:lumOff val="40000"/>
                </a:srgbClr>
              </a:solidFill>
              <a:ln w="9525">
                <a:solidFill>
                  <a:srgbClr val="5191DD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4691966339660719E-2"/>
                  <c:y val="3.225511202510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18-4F13-8144-210B12008B4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18-4F13-8144-210B12008B4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18-4F13-8144-210B12008B4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18-4F13-8144-210B12008B42}"/>
                </c:ext>
              </c:extLst>
            </c:dLbl>
            <c:dLbl>
              <c:idx val="4"/>
              <c:layout>
                <c:manualLayout>
                  <c:x val="-1.3229166666666667E-2"/>
                  <c:y val="-1.886965811965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18-4F13-8144-210B12008B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97BDEB"/>
                    </a:solidFill>
                    <a:latin typeface="Arial (Textkörper)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'Funktionelle Outcomes 2b'!$A$43:$A$47</c:f>
              <c:strCache>
                <c:ptCount val="5"/>
                <c:pt idx="0">
                  <c:v>Baseline</c:v>
                </c:pt>
                <c:pt idx="1">
                  <c:v>Monat 3</c:v>
                </c:pt>
                <c:pt idx="2">
                  <c:v>Monat 6</c:v>
                </c:pt>
                <c:pt idx="3">
                  <c:v>Monat 9</c:v>
                </c:pt>
                <c:pt idx="4">
                  <c:v>Monat 12</c:v>
                </c:pt>
              </c:strCache>
            </c:strRef>
          </c:cat>
          <c:val>
            <c:numRef>
              <c:f>'Funktionelle Outcomes 2b'!$B$43:$B$47</c:f>
              <c:numCache>
                <c:formatCode>0.0</c:formatCode>
                <c:ptCount val="5"/>
                <c:pt idx="0">
                  <c:v>39.1</c:v>
                </c:pt>
                <c:pt idx="1">
                  <c:v>45.7</c:v>
                </c:pt>
                <c:pt idx="2">
                  <c:v>46.6</c:v>
                </c:pt>
                <c:pt idx="3">
                  <c:v>43</c:v>
                </c:pt>
                <c:pt idx="4">
                  <c:v>44.7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418-4F13-8144-210B12008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957344"/>
        <c:axId val="1953029248"/>
      </c:lineChart>
      <c:catAx>
        <c:axId val="73895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 (Textkörper)"/>
                <a:ea typeface="+mn-ea"/>
                <a:cs typeface="+mn-cs"/>
              </a:defRPr>
            </a:pPr>
            <a:endParaRPr lang="de-DE"/>
          </a:p>
        </c:txPr>
        <c:crossAx val="1953029248"/>
        <c:crosses val="autoZero"/>
        <c:auto val="1"/>
        <c:lblAlgn val="ctr"/>
        <c:lblOffset val="100"/>
        <c:noMultiLvlLbl val="0"/>
      </c:catAx>
      <c:valAx>
        <c:axId val="1953029248"/>
        <c:scaling>
          <c:orientation val="minMax"/>
          <c:max val="80"/>
          <c:min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000" b="0" i="0" u="none" strike="noStrike" kern="1200" baseline="0" dirty="0">
                    <a:solidFill>
                      <a:sysClr val="windowText" lastClr="000000"/>
                    </a:solidFill>
                    <a:latin typeface="Arial (Textkörper)"/>
                  </a:rPr>
                  <a:t>BCVA (ETDRS </a:t>
                </a:r>
                <a:r>
                  <a:rPr lang="de-DE" sz="1000" b="0" i="0" u="none" strike="noStrike" kern="1200" baseline="0" dirty="0" err="1">
                    <a:solidFill>
                      <a:sysClr val="windowText" lastClr="000000"/>
                    </a:solidFill>
                    <a:latin typeface="Arial (Textkörper)"/>
                  </a:rPr>
                  <a:t>ltrs</a:t>
                </a:r>
                <a:r>
                  <a:rPr lang="de-DE" sz="1000" b="0" i="0" u="none" strike="noStrike" kern="1200" baseline="0" dirty="0">
                    <a:solidFill>
                      <a:sysClr val="windowText" lastClr="000000"/>
                    </a:solidFill>
                    <a:latin typeface="Arial (Textkörper)"/>
                  </a:rPr>
                  <a:t>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5875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 (Textkörper)"/>
                <a:ea typeface="+mn-ea"/>
                <a:cs typeface="+mn-cs"/>
              </a:defRPr>
            </a:pPr>
            <a:endParaRPr lang="de-DE"/>
          </a:p>
        </c:txPr>
        <c:crossAx val="7389573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de-D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44791666666668"/>
          <c:y val="0.10851353276353276"/>
          <c:w val="0.7364515157602276"/>
          <c:h val="0.56691880341880341"/>
        </c:manualLayout>
      </c:layout>
      <c:areaChart>
        <c:grouping val="stacked"/>
        <c:varyColors val="0"/>
        <c:ser>
          <c:idx val="2"/>
          <c:order val="1"/>
          <c:tx>
            <c:strRef>
              <c:f>'Funktionelle Outcomes 2b'!$O$50</c:f>
              <c:strCache>
                <c:ptCount val="1"/>
                <c:pt idx="0">
                  <c:v>LowerCI</c:v>
                </c:pt>
              </c:strCache>
            </c:strRef>
          </c:tx>
          <c:spPr>
            <a:noFill/>
            <a:ln w="25400">
              <a:noFill/>
            </a:ln>
            <a:effectLst/>
          </c:spPr>
          <c:cat>
            <c:strRef>
              <c:f>'Funktionelle Outcomes 2b'!$L$51:$L$55</c:f>
              <c:strCache>
                <c:ptCount val="5"/>
                <c:pt idx="0">
                  <c:v>Baseline</c:v>
                </c:pt>
                <c:pt idx="1">
                  <c:v>Monat 
3</c:v>
                </c:pt>
                <c:pt idx="2">
                  <c:v>Monat 
6</c:v>
                </c:pt>
                <c:pt idx="3">
                  <c:v>Monat 
9</c:v>
                </c:pt>
                <c:pt idx="4">
                  <c:v>Monat 
12</c:v>
                </c:pt>
              </c:strCache>
            </c:strRef>
          </c:cat>
          <c:val>
            <c:numRef>
              <c:f>'Funktionelle Outcomes 2b'!$O$51:$O$55</c:f>
              <c:numCache>
                <c:formatCode>0.0</c:formatCode>
                <c:ptCount val="5"/>
                <c:pt idx="0">
                  <c:v>67.171619411303155</c:v>
                </c:pt>
                <c:pt idx="1">
                  <c:v>69.321675422799316</c:v>
                </c:pt>
                <c:pt idx="2">
                  <c:v>67.730327959639197</c:v>
                </c:pt>
                <c:pt idx="3">
                  <c:v>68.732234332233503</c:v>
                </c:pt>
                <c:pt idx="4">
                  <c:v>68.344034301951993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01-497D-B14D-82F2461292A7}"/>
            </c:ext>
          </c:extLst>
        </c:ser>
        <c:ser>
          <c:idx val="4"/>
          <c:order val="2"/>
          <c:tx>
            <c:strRef>
              <c:f>'Funktionelle Outcomes 2b'!$Q$50</c:f>
              <c:strCache>
                <c:ptCount val="1"/>
                <c:pt idx="0">
                  <c:v>depth</c:v>
                </c:pt>
              </c:strCache>
            </c:strRef>
          </c:tx>
          <c:spPr>
            <a:solidFill>
              <a:srgbClr val="0460A9">
                <a:lumMod val="60000"/>
                <a:lumOff val="40000"/>
                <a:alpha val="50000"/>
              </a:srgbClr>
            </a:solidFill>
            <a:ln w="25400">
              <a:noFill/>
            </a:ln>
            <a:effectLst/>
          </c:spPr>
          <c:cat>
            <c:strRef>
              <c:f>'Funktionelle Outcomes 2b'!$L$51:$L$55</c:f>
              <c:strCache>
                <c:ptCount val="5"/>
                <c:pt idx="0">
                  <c:v>Baseline</c:v>
                </c:pt>
                <c:pt idx="1">
                  <c:v>Monat 
3</c:v>
                </c:pt>
                <c:pt idx="2">
                  <c:v>Monat 
6</c:v>
                </c:pt>
                <c:pt idx="3">
                  <c:v>Monat 
9</c:v>
                </c:pt>
                <c:pt idx="4">
                  <c:v>Monat 
12</c:v>
                </c:pt>
              </c:strCache>
            </c:strRef>
          </c:cat>
          <c:val>
            <c:numRef>
              <c:f>'Funktionelle Outcomes 2b'!$Q$51:$Q$55</c:f>
              <c:numCache>
                <c:formatCode>0.0</c:formatCode>
                <c:ptCount val="5"/>
                <c:pt idx="0">
                  <c:v>1.056761177393696</c:v>
                </c:pt>
                <c:pt idx="1">
                  <c:v>2.9566491544013616</c:v>
                </c:pt>
                <c:pt idx="2">
                  <c:v>3.5393440807216052</c:v>
                </c:pt>
                <c:pt idx="3">
                  <c:v>3.3355313355330054</c:v>
                </c:pt>
                <c:pt idx="4">
                  <c:v>4.5119313960960028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01-497D-B14D-82F246129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8957344"/>
        <c:axId val="1953029248"/>
      </c:areaChart>
      <c:lineChart>
        <c:grouping val="standard"/>
        <c:varyColors val="0"/>
        <c:ser>
          <c:idx val="0"/>
          <c:order val="0"/>
          <c:tx>
            <c:strRef>
              <c:f>'Funktionelle Outcomes 2b'!$M$50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rgbClr val="0460A9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460A9">
                  <a:lumMod val="60000"/>
                  <a:lumOff val="40000"/>
                </a:srgbClr>
              </a:solidFill>
              <a:ln w="9525">
                <a:solidFill>
                  <a:srgbClr val="0460A9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9935873866244381E-2"/>
                  <c:y val="4.72532524564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900000000000007E-2"/>
                      <c:h val="0.106421652421652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301-497D-B14D-82F2461292A7}"/>
                </c:ext>
              </c:extLst>
            </c:dLbl>
            <c:dLbl>
              <c:idx val="4"/>
              <c:layout>
                <c:manualLayout>
                  <c:x val="-1.5811805555555555E-2"/>
                  <c:y val="-2.45014245014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01-497D-B14D-82F2461292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36A4FB"/>
                    </a:solidFill>
                    <a:latin typeface="Arial (Textkörper)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'Funktionelle Outcomes 2b'!$L$51:$L$55</c:f>
              <c:strCache>
                <c:ptCount val="5"/>
                <c:pt idx="0">
                  <c:v>Baseline</c:v>
                </c:pt>
                <c:pt idx="1">
                  <c:v>Monat 
3</c:v>
                </c:pt>
                <c:pt idx="2">
                  <c:v>Monat 
6</c:v>
                </c:pt>
                <c:pt idx="3">
                  <c:v>Monat 
9</c:v>
                </c:pt>
                <c:pt idx="4">
                  <c:v>Monat 
12</c:v>
                </c:pt>
              </c:strCache>
            </c:strRef>
          </c:cat>
          <c:val>
            <c:numRef>
              <c:f>'Funktionelle Outcomes 2b'!$M$51:$M$55</c:f>
              <c:numCache>
                <c:formatCode>0.0</c:formatCode>
                <c:ptCount val="5"/>
                <c:pt idx="0">
                  <c:v>67.7</c:v>
                </c:pt>
                <c:pt idx="1">
                  <c:v>70.8</c:v>
                </c:pt>
                <c:pt idx="2">
                  <c:v>69.5</c:v>
                </c:pt>
                <c:pt idx="3">
                  <c:v>70.400000000000006</c:v>
                </c:pt>
                <c:pt idx="4">
                  <c:v>70.599999999999994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301-497D-B14D-82F246129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957344"/>
        <c:axId val="1953029248"/>
      </c:lineChart>
      <c:catAx>
        <c:axId val="738957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3029248"/>
        <c:crosses val="autoZero"/>
        <c:auto val="1"/>
        <c:lblAlgn val="ctr"/>
        <c:lblOffset val="100"/>
        <c:noMultiLvlLbl val="0"/>
      </c:catAx>
      <c:valAx>
        <c:axId val="1953029248"/>
        <c:scaling>
          <c:orientation val="minMax"/>
          <c:min val="20"/>
        </c:scaling>
        <c:delete val="1"/>
        <c:axPos val="l"/>
        <c:numFmt formatCode="0" sourceLinked="0"/>
        <c:majorTickMark val="out"/>
        <c:minorTickMark val="none"/>
        <c:tickLblPos val="nextTo"/>
        <c:crossAx val="73895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de-D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44791666666668"/>
          <c:y val="0.10851928205456869"/>
          <c:w val="0.73616600690446465"/>
          <c:h val="0.57181483815607226"/>
        </c:manualLayout>
      </c:layout>
      <c:areaChart>
        <c:grouping val="stacked"/>
        <c:varyColors val="0"/>
        <c:ser>
          <c:idx val="2"/>
          <c:order val="1"/>
          <c:tx>
            <c:strRef>
              <c:f>'Funktionelle Outcomes 2b'!$O$58</c:f>
              <c:strCache>
                <c:ptCount val="1"/>
                <c:pt idx="0">
                  <c:v>LowerCI</c:v>
                </c:pt>
              </c:strCache>
            </c:strRef>
          </c:tx>
          <c:spPr>
            <a:noFill/>
            <a:ln w="25400">
              <a:noFill/>
            </a:ln>
            <a:effectLst/>
          </c:spPr>
          <c:cat>
            <c:strRef>
              <c:f>'Funktionelle Outcomes 2b'!$L$59:$L$63</c:f>
              <c:strCache>
                <c:ptCount val="5"/>
                <c:pt idx="0">
                  <c:v>Baseline</c:v>
                </c:pt>
                <c:pt idx="1">
                  <c:v>Monat 
3</c:v>
                </c:pt>
                <c:pt idx="2">
                  <c:v>Monat 
6</c:v>
                </c:pt>
                <c:pt idx="3">
                  <c:v>Monat 
9</c:v>
                </c:pt>
                <c:pt idx="4">
                  <c:v>Monat 
12</c:v>
                </c:pt>
              </c:strCache>
            </c:strRef>
          </c:cat>
          <c:val>
            <c:numRef>
              <c:f>'Funktionelle Outcomes 2b'!$O$59:$O$63</c:f>
              <c:numCache>
                <c:formatCode>0.0</c:formatCode>
                <c:ptCount val="5"/>
                <c:pt idx="0">
                  <c:v>77.457598305210269</c:v>
                </c:pt>
                <c:pt idx="1">
                  <c:v>76.442072166865998</c:v>
                </c:pt>
                <c:pt idx="2">
                  <c:v>77.02583613094022</c:v>
                </c:pt>
                <c:pt idx="3">
                  <c:v>76.240269963561289</c:v>
                </c:pt>
                <c:pt idx="4">
                  <c:v>75.101958290076269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7-43AE-9243-C0FDC1EF80DE}"/>
            </c:ext>
          </c:extLst>
        </c:ser>
        <c:ser>
          <c:idx val="4"/>
          <c:order val="2"/>
          <c:tx>
            <c:strRef>
              <c:f>'Funktionelle Outcomes 2b'!$Q$58</c:f>
              <c:strCache>
                <c:ptCount val="1"/>
                <c:pt idx="0">
                  <c:v>depth</c:v>
                </c:pt>
              </c:strCache>
            </c:strRef>
          </c:tx>
          <c:spPr>
            <a:solidFill>
              <a:srgbClr val="023761">
                <a:lumMod val="90000"/>
                <a:lumOff val="10000"/>
                <a:alpha val="50000"/>
              </a:srgbClr>
            </a:solidFill>
            <a:ln w="25400">
              <a:noFill/>
            </a:ln>
            <a:effectLst/>
          </c:spPr>
          <c:cat>
            <c:strRef>
              <c:f>'Funktionelle Outcomes 2b'!$L$59:$L$63</c:f>
              <c:strCache>
                <c:ptCount val="5"/>
                <c:pt idx="0">
                  <c:v>Baseline</c:v>
                </c:pt>
                <c:pt idx="1">
                  <c:v>Monat 
3</c:v>
                </c:pt>
                <c:pt idx="2">
                  <c:v>Monat 
6</c:v>
                </c:pt>
                <c:pt idx="3">
                  <c:v>Monat 
9</c:v>
                </c:pt>
                <c:pt idx="4">
                  <c:v>Monat 
12</c:v>
                </c:pt>
              </c:strCache>
            </c:strRef>
          </c:cat>
          <c:val>
            <c:numRef>
              <c:f>'Funktionelle Outcomes 2b'!$Q$59:$Q$63</c:f>
              <c:numCache>
                <c:formatCode>0.0</c:formatCode>
                <c:ptCount val="5"/>
                <c:pt idx="0">
                  <c:v>1.6848033895794572</c:v>
                </c:pt>
                <c:pt idx="1">
                  <c:v>2.7158556662679985</c:v>
                </c:pt>
                <c:pt idx="2">
                  <c:v>2.5483277381195535</c:v>
                </c:pt>
                <c:pt idx="3">
                  <c:v>2.5194600728774219</c:v>
                </c:pt>
                <c:pt idx="4">
                  <c:v>2.5960834198474743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97-43AE-9243-C0FDC1EF8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8957344"/>
        <c:axId val="1953029248"/>
      </c:areaChart>
      <c:lineChart>
        <c:grouping val="standard"/>
        <c:varyColors val="0"/>
        <c:ser>
          <c:idx val="0"/>
          <c:order val="0"/>
          <c:tx>
            <c:strRef>
              <c:f>'Funktionelle Outcomes 2b'!$M$58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rgbClr val="023761">
                  <a:lumMod val="90000"/>
                  <a:lumOff val="1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23761">
                  <a:lumMod val="90000"/>
                  <a:lumOff val="10000"/>
                </a:srgbClr>
              </a:solidFill>
              <a:ln w="9525">
                <a:solidFill>
                  <a:srgbClr val="023761">
                    <a:lumMod val="90000"/>
                    <a:lumOff val="10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1791291479177672E-2"/>
                  <c:y val="3.2144463331529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97-43AE-9243-C0FDC1EF80DE}"/>
                </c:ext>
              </c:extLst>
            </c:dLbl>
            <c:dLbl>
              <c:idx val="4"/>
              <c:layout>
                <c:manualLayout>
                  <c:x val="-1.3351872161748241E-2"/>
                  <c:y val="-2.7134805256767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97-43AE-9243-C0FDC1EF80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034E89"/>
                    </a:solidFill>
                    <a:latin typeface="Arial (Textkörper)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'Funktionelle Outcomes 2b'!$L$59:$L$63</c:f>
              <c:strCache>
                <c:ptCount val="5"/>
                <c:pt idx="0">
                  <c:v>Baseline</c:v>
                </c:pt>
                <c:pt idx="1">
                  <c:v>Monat 
3</c:v>
                </c:pt>
                <c:pt idx="2">
                  <c:v>Monat 
6</c:v>
                </c:pt>
                <c:pt idx="3">
                  <c:v>Monat 
9</c:v>
                </c:pt>
                <c:pt idx="4">
                  <c:v>Monat 
12</c:v>
                </c:pt>
              </c:strCache>
            </c:strRef>
          </c:cat>
          <c:val>
            <c:numRef>
              <c:f>'Funktionelle Outcomes 2b'!$M$59:$M$63</c:f>
              <c:numCache>
                <c:formatCode>0.0</c:formatCode>
                <c:ptCount val="5"/>
                <c:pt idx="0">
                  <c:v>78.3</c:v>
                </c:pt>
                <c:pt idx="1">
                  <c:v>77.8</c:v>
                </c:pt>
                <c:pt idx="2">
                  <c:v>78.3</c:v>
                </c:pt>
                <c:pt idx="3">
                  <c:v>77.5</c:v>
                </c:pt>
                <c:pt idx="4">
                  <c:v>76.400000000000006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97-43AE-9243-C0FDC1EF8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957344"/>
        <c:axId val="1953029248"/>
      </c:lineChart>
      <c:catAx>
        <c:axId val="738957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3029248"/>
        <c:crosses val="autoZero"/>
        <c:auto val="1"/>
        <c:lblAlgn val="ctr"/>
        <c:lblOffset val="100"/>
        <c:noMultiLvlLbl val="0"/>
      </c:catAx>
      <c:valAx>
        <c:axId val="1953029248"/>
        <c:scaling>
          <c:orientation val="minMax"/>
          <c:max val="80"/>
          <c:min val="20"/>
        </c:scaling>
        <c:delete val="1"/>
        <c:axPos val="l"/>
        <c:numFmt formatCode="0" sourceLinked="0"/>
        <c:majorTickMark val="out"/>
        <c:minorTickMark val="none"/>
        <c:tickLblPos val="nextTo"/>
        <c:crossAx val="73895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de-D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614573298049788"/>
          <c:y val="0.10851353276353279"/>
          <c:w val="0.73892782183704797"/>
          <c:h val="0.56691880341880341"/>
        </c:manualLayout>
      </c:layout>
      <c:areaChart>
        <c:grouping val="stacked"/>
        <c:varyColors val="0"/>
        <c:ser>
          <c:idx val="2"/>
          <c:order val="1"/>
          <c:tx>
            <c:strRef>
              <c:f>'Funktionelle Outcomes 2b'!$O$42</c:f>
              <c:strCache>
                <c:ptCount val="1"/>
                <c:pt idx="0">
                  <c:v>LowerCI</c:v>
                </c:pt>
              </c:strCache>
            </c:strRef>
          </c:tx>
          <c:spPr>
            <a:noFill/>
            <a:ln w="25400">
              <a:noFill/>
            </a:ln>
            <a:effectLst/>
          </c:spPr>
          <c:cat>
            <c:strRef>
              <c:f>'Funktionelle Outcomes 2b'!$L$43:$L$47</c:f>
              <c:strCache>
                <c:ptCount val="5"/>
                <c:pt idx="0">
                  <c:v>Baseline</c:v>
                </c:pt>
                <c:pt idx="1">
                  <c:v>Monat 3</c:v>
                </c:pt>
                <c:pt idx="2">
                  <c:v>Monat 6</c:v>
                </c:pt>
                <c:pt idx="3">
                  <c:v>Monat 9</c:v>
                </c:pt>
                <c:pt idx="4">
                  <c:v>Monat 12</c:v>
                </c:pt>
              </c:strCache>
            </c:strRef>
          </c:cat>
          <c:val>
            <c:numRef>
              <c:f>'Funktionelle Outcomes 2b'!$O$43:$O$47</c:f>
              <c:numCache>
                <c:formatCode>0.0</c:formatCode>
                <c:ptCount val="5"/>
                <c:pt idx="0">
                  <c:v>44.934222222222225</c:v>
                </c:pt>
                <c:pt idx="1">
                  <c:v>45.441304241302362</c:v>
                </c:pt>
                <c:pt idx="2">
                  <c:v>44.159033434006801</c:v>
                </c:pt>
                <c:pt idx="3">
                  <c:v>46.619295385103051</c:v>
                </c:pt>
                <c:pt idx="4">
                  <c:v>47.38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04-4B01-A8DE-BE5C2F50E39E}"/>
            </c:ext>
          </c:extLst>
        </c:ser>
        <c:ser>
          <c:idx val="4"/>
          <c:order val="2"/>
          <c:tx>
            <c:strRef>
              <c:f>'Funktionelle Outcomes 2b'!$Q$42</c:f>
              <c:strCache>
                <c:ptCount val="1"/>
                <c:pt idx="0">
                  <c:v>depth</c:v>
                </c:pt>
              </c:strCache>
            </c:strRef>
          </c:tx>
          <c:spPr>
            <a:solidFill>
              <a:srgbClr val="5191DD">
                <a:lumMod val="60000"/>
                <a:lumOff val="40000"/>
                <a:alpha val="50000"/>
              </a:srgbClr>
            </a:solidFill>
            <a:ln w="25400">
              <a:noFill/>
            </a:ln>
            <a:effectLst/>
          </c:spPr>
          <c:cat>
            <c:strRef>
              <c:f>'Funktionelle Outcomes 2b'!$L$43:$L$47</c:f>
              <c:strCache>
                <c:ptCount val="5"/>
                <c:pt idx="0">
                  <c:v>Baseline</c:v>
                </c:pt>
                <c:pt idx="1">
                  <c:v>Monat 3</c:v>
                </c:pt>
                <c:pt idx="2">
                  <c:v>Monat 6</c:v>
                </c:pt>
                <c:pt idx="3">
                  <c:v>Monat 9</c:v>
                </c:pt>
                <c:pt idx="4">
                  <c:v>Monat 12</c:v>
                </c:pt>
              </c:strCache>
            </c:strRef>
          </c:cat>
          <c:val>
            <c:numRef>
              <c:f>'Funktionelle Outcomes 2b'!$Q$43:$Q$47</c:f>
              <c:numCache>
                <c:formatCode>0.0</c:formatCode>
                <c:ptCount val="5"/>
                <c:pt idx="0">
                  <c:v>5.5315555555555562</c:v>
                </c:pt>
                <c:pt idx="1">
                  <c:v>7.5173915173952821</c:v>
                </c:pt>
                <c:pt idx="2">
                  <c:v>9.281933131986392</c:v>
                </c:pt>
                <c:pt idx="3">
                  <c:v>8.5614092297938953</c:v>
                </c:pt>
                <c:pt idx="4">
                  <c:v>9.2399999999999949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04-4B01-A8DE-BE5C2F50E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8957344"/>
        <c:axId val="1953029248"/>
      </c:areaChart>
      <c:lineChart>
        <c:grouping val="standard"/>
        <c:varyColors val="0"/>
        <c:ser>
          <c:idx val="0"/>
          <c:order val="0"/>
          <c:tx>
            <c:strRef>
              <c:f>'Funktionelle Outcomes 2b'!$M$42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rgbClr val="5191DD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191DD">
                  <a:lumMod val="60000"/>
                  <a:lumOff val="40000"/>
                </a:srgbClr>
              </a:solidFill>
              <a:ln w="9525">
                <a:solidFill>
                  <a:srgbClr val="5191DD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3985881044276581E-2"/>
                  <c:y val="4.0099758753533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04-4B01-A8DE-BE5C2F50E39E}"/>
                </c:ext>
              </c:extLst>
            </c:dLbl>
            <c:dLbl>
              <c:idx val="4"/>
              <c:layout>
                <c:manualLayout>
                  <c:x val="-1.3336680121568356E-2"/>
                  <c:y val="-2.7136752136752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04-4B01-A8DE-BE5C2F50E3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97BDEB"/>
                    </a:solidFill>
                    <a:latin typeface="Arial (Textkörper)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'Funktionelle Outcomes 2b'!$L$43:$L$47</c:f>
              <c:strCache>
                <c:ptCount val="5"/>
                <c:pt idx="0">
                  <c:v>Baseline</c:v>
                </c:pt>
                <c:pt idx="1">
                  <c:v>Monat 3</c:v>
                </c:pt>
                <c:pt idx="2">
                  <c:v>Monat 6</c:v>
                </c:pt>
                <c:pt idx="3">
                  <c:v>Monat 9</c:v>
                </c:pt>
                <c:pt idx="4">
                  <c:v>Monat 12</c:v>
                </c:pt>
              </c:strCache>
            </c:strRef>
          </c:cat>
          <c:val>
            <c:numRef>
              <c:f>'Funktionelle Outcomes 2b'!$M$43:$M$47</c:f>
              <c:numCache>
                <c:formatCode>0.0</c:formatCode>
                <c:ptCount val="5"/>
                <c:pt idx="0">
                  <c:v>47.7</c:v>
                </c:pt>
                <c:pt idx="1">
                  <c:v>49.2</c:v>
                </c:pt>
                <c:pt idx="2">
                  <c:v>48.8</c:v>
                </c:pt>
                <c:pt idx="3">
                  <c:v>50.9</c:v>
                </c:pt>
                <c:pt idx="4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04-4B01-A8DE-BE5C2F50E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957344"/>
        <c:axId val="1953029248"/>
      </c:lineChart>
      <c:catAx>
        <c:axId val="73895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 (Textkörper)"/>
                <a:ea typeface="+mn-ea"/>
                <a:cs typeface="+mn-cs"/>
              </a:defRPr>
            </a:pPr>
            <a:endParaRPr lang="de-DE"/>
          </a:p>
        </c:txPr>
        <c:crossAx val="1953029248"/>
        <c:crosses val="autoZero"/>
        <c:auto val="1"/>
        <c:lblAlgn val="ctr"/>
        <c:lblOffset val="100"/>
        <c:noMultiLvlLbl val="0"/>
      </c:catAx>
      <c:valAx>
        <c:axId val="1953029248"/>
        <c:scaling>
          <c:orientation val="minMax"/>
          <c:max val="80"/>
          <c:min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prstClr val="black"/>
                    </a:solidFill>
                    <a:latin typeface="Arial (Textkörper)"/>
                    <a:ea typeface="+mn-ea"/>
                    <a:cs typeface="+mn-cs"/>
                  </a:defRPr>
                </a:pPr>
                <a:r>
                  <a:rPr lang="de-DE" sz="1000" b="0" i="0" u="none" strike="noStrike" kern="1200" baseline="0" dirty="0">
                    <a:solidFill>
                      <a:prstClr val="black"/>
                    </a:solidFill>
                    <a:latin typeface="Arial (Textkörper)"/>
                  </a:rPr>
                  <a:t>BCVA (ETDRS </a:t>
                </a:r>
                <a:r>
                  <a:rPr lang="de-DE" sz="1000" b="0" i="0" u="none" strike="noStrike" kern="1200" baseline="0" dirty="0" err="1">
                    <a:solidFill>
                      <a:prstClr val="black"/>
                    </a:solidFill>
                    <a:latin typeface="Arial (Textkörper)"/>
                  </a:rPr>
                  <a:t>ltrs</a:t>
                </a:r>
                <a:r>
                  <a:rPr lang="de-DE" sz="1000" b="0" i="0" u="none" strike="noStrike" kern="1200" baseline="0" dirty="0">
                    <a:solidFill>
                      <a:prstClr val="black"/>
                    </a:solidFill>
                    <a:latin typeface="Arial (Textkörper)"/>
                  </a:rPr>
                  <a:t>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prstClr val="black"/>
                  </a:solidFill>
                  <a:latin typeface="Arial (Textkörper)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5875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 (Textkörper)"/>
                <a:ea typeface="+mn-ea"/>
                <a:cs typeface="+mn-cs"/>
              </a:defRPr>
            </a:pPr>
            <a:endParaRPr lang="de-DE"/>
          </a:p>
        </c:txPr>
        <c:crossAx val="7389573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5393C-279E-C9B0-6414-753F3C5AC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548BD-3BF5-C546-597C-CDDEBB506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D6D29-B0AC-4F17-B48C-0DD4C2CD20D2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99E39-A58A-EE61-F03E-E373F660B4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A5418-7089-7ED5-A1DA-A7670647F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6E49-F2EA-4DFD-BA31-A3CAB8E0D7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501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B3FB0-12FC-4420-880E-3E7AA3DB0BD4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80CA-0B62-4806-84EF-87D648B4EC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1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115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1200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5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1200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baseline="300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48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de-DE" sz="1800" b="0" i="0" dirty="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de-DE" sz="1200" b="0" i="0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1200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baseline="300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938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baseline="300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48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de-DE" sz="1800" b="0" i="0" kern="100" dirty="0">
              <a:effectLst/>
              <a:latin typeface="Arial" panose="020B06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1200" b="0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1200" strike="sngStrike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1200" strike="sngStrike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80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1200" b="0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1200" strike="sngStrike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1200" strike="sngStrike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51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de-DE" sz="12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011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80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8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340D0B-A7C3-C830-A2CB-4BFC8945D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84856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4007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3383FC-F738-A1A9-0803-D406460DED84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521619" y="0"/>
            <a:ext cx="6670381" cy="6858000"/>
          </a:xfrm>
          <a:custGeom>
            <a:avLst/>
            <a:gdLst>
              <a:gd name="connsiteX0" fmla="*/ 3510347 w 4571991"/>
              <a:gd name="connsiteY0" fmla="*/ 0 h 4700588"/>
              <a:gd name="connsiteX1" fmla="*/ 4571991 w 4571991"/>
              <a:gd name="connsiteY1" fmla="*/ 0 h 4700588"/>
              <a:gd name="connsiteX2" fmla="*/ 4571991 w 4571991"/>
              <a:gd name="connsiteY2" fmla="*/ 4700588 h 4700588"/>
              <a:gd name="connsiteX3" fmla="*/ 4571547 w 4571991"/>
              <a:gd name="connsiteY3" fmla="*/ 4700588 h 4700588"/>
              <a:gd name="connsiteX4" fmla="*/ 4557323 w 4571991"/>
              <a:gd name="connsiteY4" fmla="*/ 4700588 h 4700588"/>
              <a:gd name="connsiteX5" fmla="*/ 4541829 w 4571991"/>
              <a:gd name="connsiteY5" fmla="*/ 4700588 h 4700588"/>
              <a:gd name="connsiteX6" fmla="*/ 4518715 w 4571991"/>
              <a:gd name="connsiteY6" fmla="*/ 4700588 h 4700588"/>
              <a:gd name="connsiteX7" fmla="*/ 4486457 w 4571991"/>
              <a:gd name="connsiteY7" fmla="*/ 4700588 h 4700588"/>
              <a:gd name="connsiteX8" fmla="*/ 4443532 w 4571991"/>
              <a:gd name="connsiteY8" fmla="*/ 4700588 h 4700588"/>
              <a:gd name="connsiteX9" fmla="*/ 4388414 w 4571991"/>
              <a:gd name="connsiteY9" fmla="*/ 4700588 h 4700588"/>
              <a:gd name="connsiteX10" fmla="*/ 4319580 w 4571991"/>
              <a:gd name="connsiteY10" fmla="*/ 4700588 h 4700588"/>
              <a:gd name="connsiteX11" fmla="*/ 4235507 w 4571991"/>
              <a:gd name="connsiteY11" fmla="*/ 4700588 h 4700588"/>
              <a:gd name="connsiteX12" fmla="*/ 4134670 w 4571991"/>
              <a:gd name="connsiteY12" fmla="*/ 4700588 h 4700588"/>
              <a:gd name="connsiteX13" fmla="*/ 4015544 w 4571991"/>
              <a:gd name="connsiteY13" fmla="*/ 4700588 h 4700588"/>
              <a:gd name="connsiteX14" fmla="*/ 3876607 w 4571991"/>
              <a:gd name="connsiteY14" fmla="*/ 4700588 h 4700588"/>
              <a:gd name="connsiteX15" fmla="*/ 3716334 w 4571991"/>
              <a:gd name="connsiteY15" fmla="*/ 4700588 h 4700588"/>
              <a:gd name="connsiteX16" fmla="*/ 3533201 w 4571991"/>
              <a:gd name="connsiteY16" fmla="*/ 4700588 h 4700588"/>
              <a:gd name="connsiteX17" fmla="*/ 3423286 w 4571991"/>
              <a:gd name="connsiteY17" fmla="*/ 4550431 h 4700588"/>
              <a:gd name="connsiteX18" fmla="*/ 3098984 w 4571991"/>
              <a:gd name="connsiteY18" fmla="*/ 4226177 h 4700588"/>
              <a:gd name="connsiteX19" fmla="*/ 1889925 w 4571991"/>
              <a:gd name="connsiteY19" fmla="*/ 4550431 h 4700588"/>
              <a:gd name="connsiteX20" fmla="*/ 1780010 w 4571991"/>
              <a:gd name="connsiteY20" fmla="*/ 4700588 h 4700588"/>
              <a:gd name="connsiteX21" fmla="*/ 1777443 w 4571991"/>
              <a:gd name="connsiteY21" fmla="*/ 4700588 h 4700588"/>
              <a:gd name="connsiteX22" fmla="*/ 1771345 w 4571991"/>
              <a:gd name="connsiteY22" fmla="*/ 4700588 h 4700588"/>
              <a:gd name="connsiteX23" fmla="*/ 1759469 w 4571991"/>
              <a:gd name="connsiteY23" fmla="*/ 4700588 h 4700588"/>
              <a:gd name="connsiteX24" fmla="*/ 1739891 w 4571991"/>
              <a:gd name="connsiteY24" fmla="*/ 4700588 h 4700588"/>
              <a:gd name="connsiteX25" fmla="*/ 1710685 w 4571991"/>
              <a:gd name="connsiteY25" fmla="*/ 4700588 h 4700588"/>
              <a:gd name="connsiteX26" fmla="*/ 1669924 w 4571991"/>
              <a:gd name="connsiteY26" fmla="*/ 4700588 h 4700588"/>
              <a:gd name="connsiteX27" fmla="*/ 1615683 w 4571991"/>
              <a:gd name="connsiteY27" fmla="*/ 4700588 h 4700588"/>
              <a:gd name="connsiteX28" fmla="*/ 1546036 w 4571991"/>
              <a:gd name="connsiteY28" fmla="*/ 4700588 h 4700588"/>
              <a:gd name="connsiteX29" fmla="*/ 1459058 w 4571991"/>
              <a:gd name="connsiteY29" fmla="*/ 4700588 h 4700588"/>
              <a:gd name="connsiteX30" fmla="*/ 1352823 w 4571991"/>
              <a:gd name="connsiteY30" fmla="*/ 4700588 h 4700588"/>
              <a:gd name="connsiteX31" fmla="*/ 1225405 w 4571991"/>
              <a:gd name="connsiteY31" fmla="*/ 4700588 h 4700588"/>
              <a:gd name="connsiteX32" fmla="*/ 1074878 w 4571991"/>
              <a:gd name="connsiteY32" fmla="*/ 4700588 h 4700588"/>
              <a:gd name="connsiteX33" fmla="*/ 899317 w 4571991"/>
              <a:gd name="connsiteY33" fmla="*/ 4700588 h 4700588"/>
              <a:gd name="connsiteX34" fmla="*/ 696796 w 4571991"/>
              <a:gd name="connsiteY34" fmla="*/ 4700588 h 4700588"/>
              <a:gd name="connsiteX35" fmla="*/ 584824 w 4571991"/>
              <a:gd name="connsiteY35" fmla="*/ 4700588 h 4700588"/>
              <a:gd name="connsiteX36" fmla="*/ 465390 w 4571991"/>
              <a:gd name="connsiteY36" fmla="*/ 4700588 h 4700588"/>
              <a:gd name="connsiteX37" fmla="*/ 356564 w 4571991"/>
              <a:gd name="connsiteY37" fmla="*/ 4550431 h 4700588"/>
              <a:gd name="connsiteX38" fmla="*/ 342416 w 4571991"/>
              <a:gd name="connsiteY38" fmla="*/ 4525404 h 4700588"/>
              <a:gd name="connsiteX39" fmla="*/ 1328382 w 4571991"/>
              <a:gd name="connsiteY39" fmla="*/ 922708 h 4700588"/>
              <a:gd name="connsiteX40" fmla="*/ 2656061 w 4571991"/>
              <a:gd name="connsiteY40" fmla="*/ 567988 h 4700588"/>
              <a:gd name="connsiteX41" fmla="*/ 3423286 w 4571991"/>
              <a:gd name="connsiteY41" fmla="*/ 125131 h 470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571991" h="4700588">
                <a:moveTo>
                  <a:pt x="3510347" y="0"/>
                </a:moveTo>
                <a:lnTo>
                  <a:pt x="4571991" y="0"/>
                </a:lnTo>
                <a:lnTo>
                  <a:pt x="4571991" y="4700588"/>
                </a:lnTo>
                <a:lnTo>
                  <a:pt x="4571547" y="4700588"/>
                </a:lnTo>
                <a:lnTo>
                  <a:pt x="4557323" y="4700588"/>
                </a:lnTo>
                <a:lnTo>
                  <a:pt x="4541829" y="4700588"/>
                </a:lnTo>
                <a:lnTo>
                  <a:pt x="4518715" y="4700588"/>
                </a:lnTo>
                <a:lnTo>
                  <a:pt x="4486457" y="4700588"/>
                </a:lnTo>
                <a:lnTo>
                  <a:pt x="4443532" y="4700588"/>
                </a:lnTo>
                <a:lnTo>
                  <a:pt x="4388414" y="4700588"/>
                </a:lnTo>
                <a:lnTo>
                  <a:pt x="4319580" y="4700588"/>
                </a:lnTo>
                <a:lnTo>
                  <a:pt x="4235507" y="4700588"/>
                </a:lnTo>
                <a:lnTo>
                  <a:pt x="4134670" y="4700588"/>
                </a:lnTo>
                <a:lnTo>
                  <a:pt x="4015544" y="4700588"/>
                </a:lnTo>
                <a:lnTo>
                  <a:pt x="3876607" y="4700588"/>
                </a:lnTo>
                <a:lnTo>
                  <a:pt x="3716334" y="4700588"/>
                </a:lnTo>
                <a:lnTo>
                  <a:pt x="3533201" y="4700588"/>
                </a:lnTo>
                <a:cubicBezTo>
                  <a:pt x="3490758" y="4654888"/>
                  <a:pt x="3454846" y="4604836"/>
                  <a:pt x="3423286" y="4550431"/>
                </a:cubicBezTo>
                <a:cubicBezTo>
                  <a:pt x="3348196" y="4419859"/>
                  <a:pt x="3238282" y="4306696"/>
                  <a:pt x="3098984" y="4226177"/>
                </a:cubicBezTo>
                <a:cubicBezTo>
                  <a:pt x="2675650" y="3982443"/>
                  <a:pt x="2133695" y="4127160"/>
                  <a:pt x="1889925" y="4550431"/>
                </a:cubicBezTo>
                <a:cubicBezTo>
                  <a:pt x="1858365" y="4604836"/>
                  <a:pt x="1821364" y="4654888"/>
                  <a:pt x="1780010" y="4700588"/>
                </a:cubicBezTo>
                <a:lnTo>
                  <a:pt x="1777443" y="4700588"/>
                </a:lnTo>
                <a:lnTo>
                  <a:pt x="1771345" y="4700588"/>
                </a:lnTo>
                <a:lnTo>
                  <a:pt x="1759469" y="4700588"/>
                </a:lnTo>
                <a:lnTo>
                  <a:pt x="1739891" y="4700588"/>
                </a:lnTo>
                <a:lnTo>
                  <a:pt x="1710685" y="4700588"/>
                </a:lnTo>
                <a:lnTo>
                  <a:pt x="1669924" y="4700588"/>
                </a:lnTo>
                <a:lnTo>
                  <a:pt x="1615683" y="4700588"/>
                </a:lnTo>
                <a:lnTo>
                  <a:pt x="1546036" y="4700588"/>
                </a:lnTo>
                <a:lnTo>
                  <a:pt x="1459058" y="4700588"/>
                </a:lnTo>
                <a:lnTo>
                  <a:pt x="1352823" y="4700588"/>
                </a:lnTo>
                <a:lnTo>
                  <a:pt x="1225405" y="4700588"/>
                </a:lnTo>
                <a:lnTo>
                  <a:pt x="1074878" y="4700588"/>
                </a:lnTo>
                <a:lnTo>
                  <a:pt x="899317" y="4700588"/>
                </a:lnTo>
                <a:lnTo>
                  <a:pt x="696796" y="4700588"/>
                </a:lnTo>
                <a:lnTo>
                  <a:pt x="584824" y="4700588"/>
                </a:lnTo>
                <a:lnTo>
                  <a:pt x="465390" y="4700588"/>
                </a:lnTo>
                <a:cubicBezTo>
                  <a:pt x="424036" y="4654888"/>
                  <a:pt x="388123" y="4604836"/>
                  <a:pt x="356564" y="4550431"/>
                </a:cubicBezTo>
                <a:cubicBezTo>
                  <a:pt x="355475" y="4548254"/>
                  <a:pt x="345681" y="4531933"/>
                  <a:pt x="342416" y="4525404"/>
                </a:cubicBezTo>
                <a:cubicBezTo>
                  <a:pt x="-371484" y="3259945"/>
                  <a:pt x="65998" y="1651735"/>
                  <a:pt x="1328382" y="922708"/>
                </a:cubicBezTo>
                <a:cubicBezTo>
                  <a:pt x="1747362" y="681150"/>
                  <a:pt x="2205521" y="566900"/>
                  <a:pt x="2656061" y="567988"/>
                </a:cubicBezTo>
                <a:cubicBezTo>
                  <a:pt x="2961863" y="566900"/>
                  <a:pt x="3258959" y="409125"/>
                  <a:pt x="3423286" y="125131"/>
                </a:cubicBezTo>
                <a:close/>
              </a:path>
            </a:pathLst>
          </a:custGeom>
        </p:spPr>
        <p:txBody>
          <a:bodyPr wrap="square" tIns="14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4014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040000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040000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5" name="Picture 14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A3B3504A-642D-2098-B6A7-BF3E24CA6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22" y="-4713"/>
            <a:ext cx="6232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34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81842B72-DE57-7161-E5B4-2856221FBF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0" y="-18852"/>
            <a:ext cx="7559026" cy="68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38020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56E66-D74D-0BBB-B15D-AE753AE25B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96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9267825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31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5465762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D219D62-CABA-69E2-E4EB-156330B1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3761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11EDDC-1465-A78B-C3BD-A70D9121A3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73E3490-C5C2-7754-8FFF-150028EB9B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7F9200-3709-4C17-209D-573B47194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4D0B233-2FE1-9855-6829-FEF22EE73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0940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11168062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305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lots on a white background&#10;&#10;Description automatically generated">
            <a:extLst>
              <a:ext uri="{FF2B5EF4-FFF2-40B4-BE49-F238E27FC236}">
                <a16:creationId xmlns:a16="http://schemas.microsoft.com/office/drawing/2014/main" id="{38AE2E2E-B5FC-5672-3429-3E8A6AB10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6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547446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2803490"/>
            <a:ext cx="5040000" cy="10096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70220-4AD5-881C-771E-B6B519D7DB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644" y="166948"/>
            <a:ext cx="2030412" cy="1387210"/>
          </a:xfrm>
        </p:spPr>
        <p:txBody>
          <a:bodyPr/>
          <a:lstStyle>
            <a:lvl1pPr>
              <a:defRPr sz="9600" b="0" spc="-30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#.#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858CF-56FA-DFA9-4BBB-9CB4F3753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0808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background with circles&#10;&#10;Description automatically generated with medium confidence">
            <a:extLst>
              <a:ext uri="{FF2B5EF4-FFF2-40B4-BE49-F238E27FC236}">
                <a16:creationId xmlns:a16="http://schemas.microsoft.com/office/drawing/2014/main" id="{C91B6CF2-2640-B246-06EA-F82911321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40" y="0"/>
            <a:ext cx="100523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70220-4AD5-881C-771E-B6B519D7DB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644" y="166948"/>
            <a:ext cx="2030412" cy="1387210"/>
          </a:xfrm>
        </p:spPr>
        <p:txBody>
          <a:bodyPr/>
          <a:lstStyle>
            <a:lvl1pPr>
              <a:defRPr sz="9600" b="0" spc="-30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#.#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17E0D5-FE68-293B-96FB-3712722DAC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5042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and orange gradient&#10;&#10;Description automatically generated">
            <a:extLst>
              <a:ext uri="{FF2B5EF4-FFF2-40B4-BE49-F238E27FC236}">
                <a16:creationId xmlns:a16="http://schemas.microsoft.com/office/drawing/2014/main" id="{0B04CB88-E642-883E-3304-60C8788ABE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"/>
          <a:stretch/>
        </p:blipFill>
        <p:spPr>
          <a:xfrm>
            <a:off x="8986074" y="-9527"/>
            <a:ext cx="3207600" cy="6867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3BE2014-6BFF-DAD9-7999-3E949686F4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01263" y="4004310"/>
            <a:ext cx="1671637" cy="20783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7C20C0D-2FE9-6A74-C138-7BC872F18F0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30324" y="0"/>
            <a:ext cx="5861676" cy="6858000"/>
          </a:xfrm>
          <a:custGeom>
            <a:avLst/>
            <a:gdLst>
              <a:gd name="connsiteX0" fmla="*/ 0 w 4081463"/>
              <a:gd name="connsiteY0" fmla="*/ 0 h 4775200"/>
              <a:gd name="connsiteX1" fmla="*/ 4081463 w 4081463"/>
              <a:gd name="connsiteY1" fmla="*/ 0 h 4775200"/>
              <a:gd name="connsiteX2" fmla="*/ 4081463 w 4081463"/>
              <a:gd name="connsiteY2" fmla="*/ 1513252 h 4775200"/>
              <a:gd name="connsiteX3" fmla="*/ 3994130 w 4081463"/>
              <a:gd name="connsiteY3" fmla="*/ 1557467 h 4775200"/>
              <a:gd name="connsiteX4" fmla="*/ 2382328 w 4081463"/>
              <a:gd name="connsiteY4" fmla="*/ 2488189 h 4775200"/>
              <a:gd name="connsiteX5" fmla="*/ 2041837 w 4081463"/>
              <a:gd name="connsiteY5" fmla="*/ 3758259 h 4775200"/>
              <a:gd name="connsiteX6" fmla="*/ 2166757 w 4081463"/>
              <a:gd name="connsiteY6" fmla="*/ 4223620 h 4775200"/>
              <a:gd name="connsiteX7" fmla="*/ 1985457 w 4081463"/>
              <a:gd name="connsiteY7" fmla="*/ 4775200 h 4775200"/>
              <a:gd name="connsiteX8" fmla="*/ 0 w 4081463"/>
              <a:gd name="connsiteY8" fmla="*/ 4775200 h 4775200"/>
              <a:gd name="connsiteX9" fmla="*/ 0 w 4081463"/>
              <a:gd name="connsiteY9" fmla="*/ 0 h 47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1463" h="4775200">
                <a:moveTo>
                  <a:pt x="0" y="0"/>
                </a:moveTo>
                <a:cubicBezTo>
                  <a:pt x="0" y="0"/>
                  <a:pt x="0" y="0"/>
                  <a:pt x="4081463" y="0"/>
                </a:cubicBezTo>
                <a:cubicBezTo>
                  <a:pt x="4081463" y="0"/>
                  <a:pt x="4081463" y="0"/>
                  <a:pt x="4081463" y="1513252"/>
                </a:cubicBezTo>
                <a:cubicBezTo>
                  <a:pt x="4051615" y="1526517"/>
                  <a:pt x="4021767" y="1540886"/>
                  <a:pt x="3994130" y="1557467"/>
                </a:cubicBezTo>
                <a:cubicBezTo>
                  <a:pt x="3994130" y="1557467"/>
                  <a:pt x="3994130" y="1557467"/>
                  <a:pt x="2382328" y="2488189"/>
                </a:cubicBezTo>
                <a:cubicBezTo>
                  <a:pt x="1936816" y="2744635"/>
                  <a:pt x="1785364" y="3313900"/>
                  <a:pt x="2041837" y="3758259"/>
                </a:cubicBezTo>
                <a:cubicBezTo>
                  <a:pt x="2121432" y="3895325"/>
                  <a:pt x="2166757" y="4054499"/>
                  <a:pt x="2166757" y="4223620"/>
                </a:cubicBezTo>
                <a:cubicBezTo>
                  <a:pt x="2166757" y="4430325"/>
                  <a:pt x="2099323" y="4620448"/>
                  <a:pt x="1985457" y="4775200"/>
                </a:cubicBezTo>
                <a:lnTo>
                  <a:pt x="0" y="4775200"/>
                </a:lnTo>
                <a:cubicBezTo>
                  <a:pt x="0" y="4775200"/>
                  <a:pt x="0" y="4775200"/>
                  <a:pt x="0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F3BB2-5301-A93B-07D5-7F5129983F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9764D7-E923-76E5-5F12-8E69C326B0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900351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white gradient&#10;&#10;Description automatically generated">
            <a:extLst>
              <a:ext uri="{FF2B5EF4-FFF2-40B4-BE49-F238E27FC236}">
                <a16:creationId xmlns:a16="http://schemas.microsoft.com/office/drawing/2014/main" id="{72EC2625-A38D-61B4-9C4E-7AAF537F3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40" y="4761"/>
            <a:ext cx="58952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E152E3B-E177-1B16-46B4-B021D02EEE3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38292" y="-2"/>
            <a:ext cx="5853707" cy="6588000"/>
          </a:xfrm>
          <a:custGeom>
            <a:avLst/>
            <a:gdLst>
              <a:gd name="connsiteX0" fmla="*/ 0 w 4592638"/>
              <a:gd name="connsiteY0" fmla="*/ 0 h 5159375"/>
              <a:gd name="connsiteX1" fmla="*/ 4592638 w 4592638"/>
              <a:gd name="connsiteY1" fmla="*/ 0 h 5159375"/>
              <a:gd name="connsiteX2" fmla="*/ 4592638 w 4592638"/>
              <a:gd name="connsiteY2" fmla="*/ 4626762 h 5159375"/>
              <a:gd name="connsiteX3" fmla="*/ 4149674 w 4592638"/>
              <a:gd name="connsiteY3" fmla="*/ 4486143 h 5159375"/>
              <a:gd name="connsiteX4" fmla="*/ 3755238 w 4592638"/>
              <a:gd name="connsiteY4" fmla="*/ 4091661 h 5159375"/>
              <a:gd name="connsiteX5" fmla="*/ 3753993 w 4592638"/>
              <a:gd name="connsiteY5" fmla="*/ 4089172 h 5159375"/>
              <a:gd name="connsiteX6" fmla="*/ 2270811 w 4592638"/>
              <a:gd name="connsiteY6" fmla="*/ 3693446 h 5159375"/>
              <a:gd name="connsiteX7" fmla="*/ 389460 w 4592638"/>
              <a:gd name="connsiteY7" fmla="*/ 4776093 h 5159375"/>
              <a:gd name="connsiteX8" fmla="*/ 0 w 4592638"/>
              <a:gd name="connsiteY8" fmla="*/ 5159375 h 5159375"/>
              <a:gd name="connsiteX9" fmla="*/ 0 w 4592638"/>
              <a:gd name="connsiteY9" fmla="*/ 0 h 515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2638" h="5159375">
                <a:moveTo>
                  <a:pt x="0" y="0"/>
                </a:moveTo>
                <a:cubicBezTo>
                  <a:pt x="0" y="0"/>
                  <a:pt x="0" y="0"/>
                  <a:pt x="4592638" y="0"/>
                </a:cubicBezTo>
                <a:cubicBezTo>
                  <a:pt x="4592638" y="0"/>
                  <a:pt x="4592638" y="0"/>
                  <a:pt x="4592638" y="4626762"/>
                </a:cubicBezTo>
                <a:cubicBezTo>
                  <a:pt x="4440836" y="4613074"/>
                  <a:pt x="4290278" y="4567030"/>
                  <a:pt x="4149674" y="4486143"/>
                </a:cubicBezTo>
                <a:cubicBezTo>
                  <a:pt x="3980452" y="4387833"/>
                  <a:pt x="3847314" y="4250947"/>
                  <a:pt x="3755238" y="4091661"/>
                </a:cubicBezTo>
                <a:cubicBezTo>
                  <a:pt x="3755238" y="4090416"/>
                  <a:pt x="3753993" y="4090416"/>
                  <a:pt x="3753993" y="4089172"/>
                </a:cubicBezTo>
                <a:cubicBezTo>
                  <a:pt x="3454122" y="3570248"/>
                  <a:pt x="2789676" y="3393540"/>
                  <a:pt x="2270811" y="3693446"/>
                </a:cubicBezTo>
                <a:cubicBezTo>
                  <a:pt x="2270811" y="3693446"/>
                  <a:pt x="2270811" y="3693446"/>
                  <a:pt x="389460" y="4776093"/>
                </a:cubicBezTo>
                <a:cubicBezTo>
                  <a:pt x="233925" y="4865692"/>
                  <a:pt x="98298" y="4995112"/>
                  <a:pt x="0" y="5159375"/>
                </a:cubicBezTo>
                <a:cubicBezTo>
                  <a:pt x="0" y="5159375"/>
                  <a:pt x="0" y="5159375"/>
                  <a:pt x="0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31B40A-1E44-3228-9BF2-F7BB26BBC6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D62E096-A235-2AF4-53E4-CAEC001F3C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8587708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8579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7020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05C31BD-5A4F-89BA-3E8D-7678595A9D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65509" y="184019"/>
            <a:ext cx="6526491" cy="6670835"/>
          </a:xfrm>
          <a:custGeom>
            <a:avLst/>
            <a:gdLst>
              <a:gd name="connsiteX0" fmla="*/ 2627552 w 4665662"/>
              <a:gd name="connsiteY0" fmla="*/ 0 h 4768850"/>
              <a:gd name="connsiteX1" fmla="*/ 4665662 w 4665662"/>
              <a:gd name="connsiteY1" fmla="*/ 970551 h 4768850"/>
              <a:gd name="connsiteX2" fmla="*/ 4665662 w 4665662"/>
              <a:gd name="connsiteY2" fmla="*/ 2455856 h 4768850"/>
              <a:gd name="connsiteX3" fmla="*/ 4582913 w 4665662"/>
              <a:gd name="connsiteY3" fmla="*/ 2510279 h 4768850"/>
              <a:gd name="connsiteX4" fmla="*/ 4219046 w 4665662"/>
              <a:gd name="connsiteY4" fmla="*/ 2624795 h 4768850"/>
              <a:gd name="connsiteX5" fmla="*/ 4144232 w 4665662"/>
              <a:gd name="connsiteY5" fmla="*/ 2628197 h 4768850"/>
              <a:gd name="connsiteX6" fmla="*/ 3351886 w 4665662"/>
              <a:gd name="connsiteY6" fmla="*/ 3130479 h 4768850"/>
              <a:gd name="connsiteX7" fmla="*/ 3269137 w 4665662"/>
              <a:gd name="connsiteY7" fmla="*/ 3504640 h 4768850"/>
              <a:gd name="connsiteX8" fmla="*/ 3385892 w 4665662"/>
              <a:gd name="connsiteY8" fmla="*/ 3942295 h 4768850"/>
              <a:gd name="connsiteX9" fmla="*/ 3413097 w 4665662"/>
              <a:gd name="connsiteY9" fmla="*/ 4768850 h 4768850"/>
              <a:gd name="connsiteX10" fmla="*/ 1101804 w 4665662"/>
              <a:gd name="connsiteY10" fmla="*/ 4768850 h 4768850"/>
              <a:gd name="connsiteX11" fmla="*/ 0 w 4665662"/>
              <a:gd name="connsiteY11" fmla="*/ 2628197 h 4768850"/>
              <a:gd name="connsiteX12" fmla="*/ 1745656 w 4665662"/>
              <a:gd name="connsiteY12" fmla="*/ 151932 h 4768850"/>
              <a:gd name="connsiteX13" fmla="*/ 1756991 w 4665662"/>
              <a:gd name="connsiteY13" fmla="*/ 147397 h 4768850"/>
              <a:gd name="connsiteX14" fmla="*/ 2627552 w 4665662"/>
              <a:gd name="connsiteY14" fmla="*/ 0 h 476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65662" h="4768850">
                <a:moveTo>
                  <a:pt x="2627552" y="0"/>
                </a:moveTo>
                <a:cubicBezTo>
                  <a:pt x="3450504" y="0"/>
                  <a:pt x="4183906" y="378696"/>
                  <a:pt x="4665662" y="970551"/>
                </a:cubicBezTo>
                <a:cubicBezTo>
                  <a:pt x="4665662" y="970551"/>
                  <a:pt x="4665662" y="970551"/>
                  <a:pt x="4665662" y="2455856"/>
                </a:cubicBezTo>
                <a:cubicBezTo>
                  <a:pt x="4639591" y="2476265"/>
                  <a:pt x="4611252" y="2494406"/>
                  <a:pt x="4582913" y="2510279"/>
                </a:cubicBezTo>
                <a:cubicBezTo>
                  <a:pt x="4467292" y="2577175"/>
                  <a:pt x="4343736" y="2614591"/>
                  <a:pt x="4219046" y="2624795"/>
                </a:cubicBezTo>
                <a:cubicBezTo>
                  <a:pt x="4194108" y="2627063"/>
                  <a:pt x="4169170" y="2628197"/>
                  <a:pt x="4144232" y="2628197"/>
                </a:cubicBezTo>
                <a:cubicBezTo>
                  <a:pt x="3793968" y="2628197"/>
                  <a:pt x="3492445" y="2833418"/>
                  <a:pt x="3351886" y="3130479"/>
                </a:cubicBezTo>
                <a:cubicBezTo>
                  <a:pt x="3298610" y="3243861"/>
                  <a:pt x="3269137" y="3370849"/>
                  <a:pt x="3269137" y="3504640"/>
                </a:cubicBezTo>
                <a:cubicBezTo>
                  <a:pt x="3269137" y="3664509"/>
                  <a:pt x="3311079" y="3814173"/>
                  <a:pt x="3385892" y="3942295"/>
                </a:cubicBezTo>
                <a:cubicBezTo>
                  <a:pt x="3537787" y="4206475"/>
                  <a:pt x="3537787" y="4514874"/>
                  <a:pt x="3413097" y="4768850"/>
                </a:cubicBezTo>
                <a:cubicBezTo>
                  <a:pt x="3413097" y="4768850"/>
                  <a:pt x="3413097" y="4768850"/>
                  <a:pt x="1101804" y="4768850"/>
                </a:cubicBezTo>
                <a:cubicBezTo>
                  <a:pt x="435281" y="4292646"/>
                  <a:pt x="0" y="3511443"/>
                  <a:pt x="0" y="2628197"/>
                </a:cubicBezTo>
                <a:cubicBezTo>
                  <a:pt x="0" y="1486439"/>
                  <a:pt x="728868" y="514755"/>
                  <a:pt x="1745656" y="151932"/>
                </a:cubicBezTo>
                <a:cubicBezTo>
                  <a:pt x="1749057" y="150798"/>
                  <a:pt x="1753591" y="149664"/>
                  <a:pt x="1756991" y="147397"/>
                </a:cubicBezTo>
                <a:cubicBezTo>
                  <a:pt x="2030175" y="52156"/>
                  <a:pt x="2322629" y="0"/>
                  <a:pt x="2627552" y="0"/>
                </a:cubicBezTo>
                <a:close/>
              </a:path>
            </a:pathLst>
          </a:custGeom>
        </p:spPr>
        <p:txBody>
          <a:bodyPr wrap="square" tIns="14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ADA54-B020-8720-2417-FC05382B1A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18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pink gradient&#10;&#10;Description automatically generated">
            <a:extLst>
              <a:ext uri="{FF2B5EF4-FFF2-40B4-BE49-F238E27FC236}">
                <a16:creationId xmlns:a16="http://schemas.microsoft.com/office/drawing/2014/main" id="{4CFC4D6F-F4FC-EC45-2FC3-20D2A4C97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68" y="-207409"/>
            <a:ext cx="32781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72663" y="5036251"/>
            <a:ext cx="1733550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CB4DF3-2ECC-10A9-A07B-6BB73D0157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1" y="1998482"/>
            <a:ext cx="11168062" cy="4050866"/>
          </a:xfrm>
          <a:custGeom>
            <a:avLst/>
            <a:gdLst>
              <a:gd name="connsiteX0" fmla="*/ 0 w 8275638"/>
              <a:gd name="connsiteY0" fmla="*/ 0 h 3148012"/>
              <a:gd name="connsiteX1" fmla="*/ 8275638 w 8275638"/>
              <a:gd name="connsiteY1" fmla="*/ 0 h 3148012"/>
              <a:gd name="connsiteX2" fmla="*/ 8275638 w 8275638"/>
              <a:gd name="connsiteY2" fmla="*/ 1689924 h 3148012"/>
              <a:gd name="connsiteX3" fmla="*/ 7599716 w 8275638"/>
              <a:gd name="connsiteY3" fmla="*/ 1649912 h 3148012"/>
              <a:gd name="connsiteX4" fmla="*/ 6533522 w 8275638"/>
              <a:gd name="connsiteY4" fmla="*/ 2266569 h 3148012"/>
              <a:gd name="connsiteX5" fmla="*/ 6308999 w 8275638"/>
              <a:gd name="connsiteY5" fmla="*/ 3108000 h 3148012"/>
              <a:gd name="connsiteX6" fmla="*/ 6334860 w 8275638"/>
              <a:gd name="connsiteY6" fmla="*/ 3148012 h 3148012"/>
              <a:gd name="connsiteX7" fmla="*/ 0 w 8275638"/>
              <a:gd name="connsiteY7" fmla="*/ 3148012 h 3148012"/>
              <a:gd name="connsiteX8" fmla="*/ 0 w 8275638"/>
              <a:gd name="connsiteY8" fmla="*/ 0 h 314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5638" h="3148012">
                <a:moveTo>
                  <a:pt x="0" y="0"/>
                </a:moveTo>
                <a:lnTo>
                  <a:pt x="8275638" y="0"/>
                </a:lnTo>
                <a:cubicBezTo>
                  <a:pt x="8275638" y="0"/>
                  <a:pt x="8275638" y="0"/>
                  <a:pt x="8275638" y="1689924"/>
                </a:cubicBezTo>
                <a:cubicBezTo>
                  <a:pt x="8085205" y="1546351"/>
                  <a:pt x="7819537" y="1522814"/>
                  <a:pt x="7599716" y="1649912"/>
                </a:cubicBezTo>
                <a:cubicBezTo>
                  <a:pt x="7599716" y="1649912"/>
                  <a:pt x="7599716" y="1649912"/>
                  <a:pt x="6533522" y="2266569"/>
                </a:cubicBezTo>
                <a:cubicBezTo>
                  <a:pt x="6239643" y="2436032"/>
                  <a:pt x="6139724" y="2813793"/>
                  <a:pt x="6308999" y="3108000"/>
                </a:cubicBezTo>
                <a:cubicBezTo>
                  <a:pt x="6317227" y="3122122"/>
                  <a:pt x="6325456" y="3135067"/>
                  <a:pt x="6334860" y="3148012"/>
                </a:cubicBezTo>
                <a:cubicBezTo>
                  <a:pt x="6334860" y="3148012"/>
                  <a:pt x="6334860" y="3148012"/>
                  <a:pt x="0" y="3148012"/>
                </a:cubicBezTo>
                <a:cubicBezTo>
                  <a:pt x="0" y="3148012"/>
                  <a:pt x="0" y="3148012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A76F64-7E6B-C614-FA9C-E2B5800F52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05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3557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00BD1E-106D-6745-BCC4-EA41A3289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0313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C074D9A-3ED8-DCC3-7AE2-07A9E42A50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0313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6611B9-A111-0371-1540-E3774806C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13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39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930683-2C07-515F-6B98-21313F587F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06901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A4C5A24-7447-AF6B-CB8A-1CA59B1247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6900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5FB49C-AB6F-0460-96FD-E8379B6900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6900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EC9EC0-0A9C-AD30-D8B4-BDAFC16D9D6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210552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CFA9FC5-F07D-1CC2-DC50-3EB8E61D911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10551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3CE1F-FC53-0F86-9C92-D632E6EFFF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0551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AFB7D1-199C-2638-797C-B9402EE44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4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pink gradient&#10;&#10;Description automatically generated">
            <a:extLst>
              <a:ext uri="{FF2B5EF4-FFF2-40B4-BE49-F238E27FC236}">
                <a16:creationId xmlns:a16="http://schemas.microsoft.com/office/drawing/2014/main" id="{5B8D7F47-1AA6-7D29-53BC-322F508C66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25" y="0"/>
            <a:ext cx="4700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1025" y="5229371"/>
            <a:ext cx="190023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47A8A2-4A55-4B95-96AB-F65A41B20B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89224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Black Logo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pink gradient&#10;&#10;Description automatically generated">
            <a:extLst>
              <a:ext uri="{FF2B5EF4-FFF2-40B4-BE49-F238E27FC236}">
                <a16:creationId xmlns:a16="http://schemas.microsoft.com/office/drawing/2014/main" id="{5B8D7F47-1AA6-7D29-53BC-322F508C66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25" y="0"/>
            <a:ext cx="4700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1025" y="5229371"/>
            <a:ext cx="190023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E1E5D-3598-B9E9-650D-49A26AC42F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00" y="6058800"/>
            <a:ext cx="2106000" cy="7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97002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Sh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00CA3A-D5C6-6306-F264-B33E7114A5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5276289"/>
            <a:ext cx="4892510" cy="159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74A33-9D98-74B8-11C8-77CDA36224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19742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91EEB-ACD3-D88E-200B-3AD83B1B0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59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Shap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02303-1EE2-81CD-39CF-6C01FF93C2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811" y="0"/>
            <a:ext cx="6092517" cy="6858000"/>
          </a:xfrm>
          <a:custGeom>
            <a:avLst/>
            <a:gdLst>
              <a:gd name="connsiteX0" fmla="*/ 0 w 3702050"/>
              <a:gd name="connsiteY0" fmla="*/ 0 h 4167187"/>
              <a:gd name="connsiteX1" fmla="*/ 3702050 w 3702050"/>
              <a:gd name="connsiteY1" fmla="*/ 0 h 4167187"/>
              <a:gd name="connsiteX2" fmla="*/ 3702050 w 3702050"/>
              <a:gd name="connsiteY2" fmla="*/ 4167187 h 4167187"/>
              <a:gd name="connsiteX3" fmla="*/ 2952573 w 3702050"/>
              <a:gd name="connsiteY3" fmla="*/ 4167187 h 4167187"/>
              <a:gd name="connsiteX4" fmla="*/ 1403461 w 3702050"/>
              <a:gd name="connsiteY4" fmla="*/ 3267190 h 4167187"/>
              <a:gd name="connsiteX5" fmla="*/ 746584 w 3702050"/>
              <a:gd name="connsiteY5" fmla="*/ 3443717 h 4167187"/>
              <a:gd name="connsiteX6" fmla="*/ 333744 w 3702050"/>
              <a:gd name="connsiteY6" fmla="*/ 3685838 h 4167187"/>
              <a:gd name="connsiteX7" fmla="*/ 323134 w 3702050"/>
              <a:gd name="connsiteY7" fmla="*/ 3685838 h 4167187"/>
              <a:gd name="connsiteX8" fmla="*/ 0 w 3702050"/>
              <a:gd name="connsiteY8" fmla="*/ 3817992 h 4167187"/>
              <a:gd name="connsiteX9" fmla="*/ 0 w 3702050"/>
              <a:gd name="connsiteY9" fmla="*/ 3737980 h 4167187"/>
              <a:gd name="connsiteX10" fmla="*/ 0 w 3702050"/>
              <a:gd name="connsiteY10" fmla="*/ 0 h 416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050" h="4167187">
                <a:moveTo>
                  <a:pt x="0" y="0"/>
                </a:moveTo>
                <a:lnTo>
                  <a:pt x="3702050" y="0"/>
                </a:lnTo>
                <a:cubicBezTo>
                  <a:pt x="3702050" y="0"/>
                  <a:pt x="3702050" y="0"/>
                  <a:pt x="3702050" y="4167187"/>
                </a:cubicBezTo>
                <a:cubicBezTo>
                  <a:pt x="3702050" y="4167187"/>
                  <a:pt x="3702050" y="4167187"/>
                  <a:pt x="2952573" y="4167187"/>
                </a:cubicBezTo>
                <a:cubicBezTo>
                  <a:pt x="2952573" y="4167187"/>
                  <a:pt x="2952573" y="4167187"/>
                  <a:pt x="1403461" y="3267190"/>
                </a:cubicBezTo>
                <a:cubicBezTo>
                  <a:pt x="1172927" y="3134072"/>
                  <a:pt x="879695" y="3213171"/>
                  <a:pt x="746584" y="3443717"/>
                </a:cubicBezTo>
                <a:cubicBezTo>
                  <a:pt x="658807" y="3597093"/>
                  <a:pt x="498687" y="3683909"/>
                  <a:pt x="333744" y="3685838"/>
                </a:cubicBezTo>
                <a:cubicBezTo>
                  <a:pt x="333744" y="3685838"/>
                  <a:pt x="333744" y="3685838"/>
                  <a:pt x="323134" y="3685838"/>
                </a:cubicBezTo>
                <a:cubicBezTo>
                  <a:pt x="197739" y="3687768"/>
                  <a:pt x="83919" y="3737928"/>
                  <a:pt x="0" y="3817992"/>
                </a:cubicBezTo>
                <a:lnTo>
                  <a:pt x="0" y="3737980"/>
                </a:lnTo>
                <a:cubicBezTo>
                  <a:pt x="0" y="3251545"/>
                  <a:pt x="0" y="2213818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65450-2025-A6AF-3AD8-0E7645DBE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74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/Caption + Large Copy [Dar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  <a:solidFill>
            <a:schemeClr val="tx1"/>
          </a:solidFill>
        </p:spPr>
        <p:txBody>
          <a:bodyPr lIns="90000" tIns="90000"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2FB642-D312-EEE1-38AD-7C96AFA1F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000" y="6058800"/>
            <a:ext cx="2106000" cy="7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67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background with a white background&#10;&#10;Description automatically generated">
            <a:extLst>
              <a:ext uri="{FF2B5EF4-FFF2-40B4-BE49-F238E27FC236}">
                <a16:creationId xmlns:a16="http://schemas.microsoft.com/office/drawing/2014/main" id="{6E2AE908-B32C-618E-A8AF-A55B76056D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8623" y="300038"/>
            <a:ext cx="7519987" cy="4738687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chemeClr val="bg1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F09ED-5562-BAFA-DF2C-9805A4826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2490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8D9B2D-42FA-997F-617F-AAE6DCA49E1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788530" y="-1"/>
            <a:ext cx="7403470" cy="6858000"/>
          </a:xfrm>
          <a:custGeom>
            <a:avLst/>
            <a:gdLst>
              <a:gd name="connsiteX0" fmla="*/ 0 w 5041900"/>
              <a:gd name="connsiteY0" fmla="*/ 0 h 4670425"/>
              <a:gd name="connsiteX1" fmla="*/ 3971 w 5041900"/>
              <a:gd name="connsiteY1" fmla="*/ 0 h 4670425"/>
              <a:gd name="connsiteX2" fmla="*/ 13401 w 5041900"/>
              <a:gd name="connsiteY2" fmla="*/ 0 h 4670425"/>
              <a:gd name="connsiteX3" fmla="*/ 31765 w 5041900"/>
              <a:gd name="connsiteY3" fmla="*/ 0 h 4670425"/>
              <a:gd name="connsiteX4" fmla="*/ 62040 w 5041900"/>
              <a:gd name="connsiteY4" fmla="*/ 0 h 4670425"/>
              <a:gd name="connsiteX5" fmla="*/ 107205 w 5041900"/>
              <a:gd name="connsiteY5" fmla="*/ 0 h 4670425"/>
              <a:gd name="connsiteX6" fmla="*/ 170237 w 5041900"/>
              <a:gd name="connsiteY6" fmla="*/ 0 h 4670425"/>
              <a:gd name="connsiteX7" fmla="*/ 254115 w 5041900"/>
              <a:gd name="connsiteY7" fmla="*/ 0 h 4670425"/>
              <a:gd name="connsiteX8" fmla="*/ 361816 w 5041900"/>
              <a:gd name="connsiteY8" fmla="*/ 0 h 4670425"/>
              <a:gd name="connsiteX9" fmla="*/ 496318 w 5041900"/>
              <a:gd name="connsiteY9" fmla="*/ 0 h 4670425"/>
              <a:gd name="connsiteX10" fmla="*/ 574550 w 5041900"/>
              <a:gd name="connsiteY10" fmla="*/ 0 h 4670425"/>
              <a:gd name="connsiteX11" fmla="*/ 660600 w 5041900"/>
              <a:gd name="connsiteY11" fmla="*/ 0 h 4670425"/>
              <a:gd name="connsiteX12" fmla="*/ 754838 w 5041900"/>
              <a:gd name="connsiteY12" fmla="*/ 0 h 4670425"/>
              <a:gd name="connsiteX13" fmla="*/ 857638 w 5041900"/>
              <a:gd name="connsiteY13" fmla="*/ 0 h 4670425"/>
              <a:gd name="connsiteX14" fmla="*/ 969371 w 5041900"/>
              <a:gd name="connsiteY14" fmla="*/ 0 h 4670425"/>
              <a:gd name="connsiteX15" fmla="*/ 1090411 w 5041900"/>
              <a:gd name="connsiteY15" fmla="*/ 0 h 4670425"/>
              <a:gd name="connsiteX16" fmla="*/ 1221129 w 5041900"/>
              <a:gd name="connsiteY16" fmla="*/ 0 h 4670425"/>
              <a:gd name="connsiteX17" fmla="*/ 1361897 w 5041900"/>
              <a:gd name="connsiteY17" fmla="*/ 0 h 4670425"/>
              <a:gd name="connsiteX18" fmla="*/ 1513088 w 5041900"/>
              <a:gd name="connsiteY18" fmla="*/ 0 h 4670425"/>
              <a:gd name="connsiteX19" fmla="*/ 1675074 w 5041900"/>
              <a:gd name="connsiteY19" fmla="*/ 0 h 4670425"/>
              <a:gd name="connsiteX20" fmla="*/ 1848227 w 5041900"/>
              <a:gd name="connsiteY20" fmla="*/ 0 h 4670425"/>
              <a:gd name="connsiteX21" fmla="*/ 2032919 w 5041900"/>
              <a:gd name="connsiteY21" fmla="*/ 0 h 4670425"/>
              <a:gd name="connsiteX22" fmla="*/ 5041900 w 5041900"/>
              <a:gd name="connsiteY22" fmla="*/ 0 h 4670425"/>
              <a:gd name="connsiteX23" fmla="*/ 5041900 w 5041900"/>
              <a:gd name="connsiteY23" fmla="*/ 4670425 h 4670425"/>
              <a:gd name="connsiteX24" fmla="*/ 4839918 w 5041900"/>
              <a:gd name="connsiteY24" fmla="*/ 4579854 h 4670425"/>
              <a:gd name="connsiteX25" fmla="*/ 4669598 w 5041900"/>
              <a:gd name="connsiteY25" fmla="*/ 4456546 h 4670425"/>
              <a:gd name="connsiteX26" fmla="*/ 4617192 w 5041900"/>
              <a:gd name="connsiteY26" fmla="*/ 4408532 h 4670425"/>
              <a:gd name="connsiteX27" fmla="*/ 4445781 w 5041900"/>
              <a:gd name="connsiteY27" fmla="*/ 4185923 h 4670425"/>
              <a:gd name="connsiteX28" fmla="*/ 4338786 w 5041900"/>
              <a:gd name="connsiteY28" fmla="*/ 3926213 h 4670425"/>
              <a:gd name="connsiteX29" fmla="*/ 4301665 w 5041900"/>
              <a:gd name="connsiteY29" fmla="*/ 3647951 h 4670425"/>
              <a:gd name="connsiteX30" fmla="*/ 4301665 w 5041900"/>
              <a:gd name="connsiteY30" fmla="*/ 3646860 h 4670425"/>
              <a:gd name="connsiteX31" fmla="*/ 4264544 w 5041900"/>
              <a:gd name="connsiteY31" fmla="*/ 3368599 h 4670425"/>
              <a:gd name="connsiteX32" fmla="*/ 4157548 w 5041900"/>
              <a:gd name="connsiteY32" fmla="*/ 3108888 h 4670425"/>
              <a:gd name="connsiteX33" fmla="*/ 3986136 w 5041900"/>
              <a:gd name="connsiteY33" fmla="*/ 2887370 h 4670425"/>
              <a:gd name="connsiteX34" fmla="*/ 3763411 w 5041900"/>
              <a:gd name="connsiteY34" fmla="*/ 2716049 h 4670425"/>
              <a:gd name="connsiteX35" fmla="*/ 3504656 w 5041900"/>
              <a:gd name="connsiteY35" fmla="*/ 2608018 h 4670425"/>
              <a:gd name="connsiteX36" fmla="*/ 3226248 w 5041900"/>
              <a:gd name="connsiteY36" fmla="*/ 2572008 h 4670425"/>
              <a:gd name="connsiteX37" fmla="*/ 2947841 w 5041900"/>
              <a:gd name="connsiteY37" fmla="*/ 2609109 h 4670425"/>
              <a:gd name="connsiteX38" fmla="*/ 2687994 w 5041900"/>
              <a:gd name="connsiteY38" fmla="*/ 2714957 h 4670425"/>
              <a:gd name="connsiteX39" fmla="*/ 2428148 w 5041900"/>
              <a:gd name="connsiteY39" fmla="*/ 2821897 h 4670425"/>
              <a:gd name="connsiteX40" fmla="*/ 2149741 w 5041900"/>
              <a:gd name="connsiteY40" fmla="*/ 2858999 h 4670425"/>
              <a:gd name="connsiteX41" fmla="*/ 1870242 w 5041900"/>
              <a:gd name="connsiteY41" fmla="*/ 2822988 h 4670425"/>
              <a:gd name="connsiteX42" fmla="*/ 1611487 w 5041900"/>
              <a:gd name="connsiteY42" fmla="*/ 2714957 h 4670425"/>
              <a:gd name="connsiteX43" fmla="*/ 1441167 w 5041900"/>
              <a:gd name="connsiteY43" fmla="*/ 2592741 h 4670425"/>
              <a:gd name="connsiteX44" fmla="*/ 1388761 w 5041900"/>
              <a:gd name="connsiteY44" fmla="*/ 2543636 h 4670425"/>
              <a:gd name="connsiteX45" fmla="*/ 1217349 w 5041900"/>
              <a:gd name="connsiteY45" fmla="*/ 2322118 h 4670425"/>
              <a:gd name="connsiteX46" fmla="*/ 1151842 w 5041900"/>
              <a:gd name="connsiteY46" fmla="*/ 2209722 h 4670425"/>
              <a:gd name="connsiteX47" fmla="*/ 1045938 w 5041900"/>
              <a:gd name="connsiteY47" fmla="*/ 2025306 h 4670425"/>
              <a:gd name="connsiteX48" fmla="*/ 140841 w 5041900"/>
              <a:gd name="connsiteY48" fmla="*/ 458313 h 4670425"/>
              <a:gd name="connsiteX49" fmla="*/ 33846 w 5041900"/>
              <a:gd name="connsiteY49" fmla="*/ 198602 h 4670425"/>
              <a:gd name="connsiteX50" fmla="*/ 0 w 5041900"/>
              <a:gd name="connsiteY50" fmla="*/ 0 h 4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041900" h="4670425">
                <a:moveTo>
                  <a:pt x="0" y="0"/>
                </a:moveTo>
                <a:lnTo>
                  <a:pt x="3971" y="0"/>
                </a:lnTo>
                <a:lnTo>
                  <a:pt x="13401" y="0"/>
                </a:lnTo>
                <a:lnTo>
                  <a:pt x="31765" y="0"/>
                </a:lnTo>
                <a:lnTo>
                  <a:pt x="62040" y="0"/>
                </a:lnTo>
                <a:lnTo>
                  <a:pt x="107205" y="0"/>
                </a:lnTo>
                <a:lnTo>
                  <a:pt x="170237" y="0"/>
                </a:lnTo>
                <a:lnTo>
                  <a:pt x="254115" y="0"/>
                </a:lnTo>
                <a:lnTo>
                  <a:pt x="361816" y="0"/>
                </a:lnTo>
                <a:lnTo>
                  <a:pt x="496318" y="0"/>
                </a:lnTo>
                <a:lnTo>
                  <a:pt x="574550" y="0"/>
                </a:lnTo>
                <a:lnTo>
                  <a:pt x="660600" y="0"/>
                </a:lnTo>
                <a:lnTo>
                  <a:pt x="754838" y="0"/>
                </a:lnTo>
                <a:lnTo>
                  <a:pt x="857638" y="0"/>
                </a:lnTo>
                <a:lnTo>
                  <a:pt x="969371" y="0"/>
                </a:lnTo>
                <a:lnTo>
                  <a:pt x="1090411" y="0"/>
                </a:lnTo>
                <a:lnTo>
                  <a:pt x="1221129" y="0"/>
                </a:lnTo>
                <a:lnTo>
                  <a:pt x="1361897" y="0"/>
                </a:lnTo>
                <a:lnTo>
                  <a:pt x="1513088" y="0"/>
                </a:lnTo>
                <a:lnTo>
                  <a:pt x="1675074" y="0"/>
                </a:lnTo>
                <a:lnTo>
                  <a:pt x="1848227" y="0"/>
                </a:lnTo>
                <a:lnTo>
                  <a:pt x="2032919" y="0"/>
                </a:lnTo>
                <a:lnTo>
                  <a:pt x="5041900" y="0"/>
                </a:lnTo>
                <a:cubicBezTo>
                  <a:pt x="5041900" y="0"/>
                  <a:pt x="5041900" y="0"/>
                  <a:pt x="5041900" y="4670425"/>
                </a:cubicBezTo>
                <a:cubicBezTo>
                  <a:pt x="4972025" y="4647510"/>
                  <a:pt x="4904334" y="4616955"/>
                  <a:pt x="4839918" y="4579854"/>
                </a:cubicBezTo>
                <a:cubicBezTo>
                  <a:pt x="4779870" y="4544935"/>
                  <a:pt x="4722004" y="4503468"/>
                  <a:pt x="4669598" y="4456546"/>
                </a:cubicBezTo>
                <a:cubicBezTo>
                  <a:pt x="4651038" y="4441269"/>
                  <a:pt x="4634661" y="4424901"/>
                  <a:pt x="4617192" y="4408532"/>
                </a:cubicBezTo>
                <a:cubicBezTo>
                  <a:pt x="4552777" y="4343059"/>
                  <a:pt x="4493820" y="4269947"/>
                  <a:pt x="4445781" y="4185923"/>
                </a:cubicBezTo>
                <a:cubicBezTo>
                  <a:pt x="4397742" y="4102990"/>
                  <a:pt x="4362805" y="4015693"/>
                  <a:pt x="4338786" y="3926213"/>
                </a:cubicBezTo>
                <a:cubicBezTo>
                  <a:pt x="4314766" y="3834550"/>
                  <a:pt x="4301665" y="3741796"/>
                  <a:pt x="4301665" y="3647951"/>
                </a:cubicBezTo>
                <a:cubicBezTo>
                  <a:pt x="4301665" y="3647951"/>
                  <a:pt x="4301665" y="3647951"/>
                  <a:pt x="4301665" y="3646860"/>
                </a:cubicBezTo>
                <a:cubicBezTo>
                  <a:pt x="4301665" y="3554106"/>
                  <a:pt x="4289655" y="3460261"/>
                  <a:pt x="4264544" y="3368599"/>
                </a:cubicBezTo>
                <a:cubicBezTo>
                  <a:pt x="4240524" y="3280210"/>
                  <a:pt x="4206679" y="3192912"/>
                  <a:pt x="4157548" y="3108888"/>
                </a:cubicBezTo>
                <a:cubicBezTo>
                  <a:pt x="4109509" y="3025955"/>
                  <a:pt x="4051644" y="2951752"/>
                  <a:pt x="3986136" y="2887370"/>
                </a:cubicBezTo>
                <a:cubicBezTo>
                  <a:pt x="3918445" y="2819715"/>
                  <a:pt x="3844203" y="2762971"/>
                  <a:pt x="3763411" y="2716049"/>
                </a:cubicBezTo>
                <a:cubicBezTo>
                  <a:pt x="3681526" y="2669126"/>
                  <a:pt x="3595274" y="2632025"/>
                  <a:pt x="3504656" y="2608018"/>
                </a:cubicBezTo>
                <a:cubicBezTo>
                  <a:pt x="3414037" y="2584011"/>
                  <a:pt x="3320143" y="2572008"/>
                  <a:pt x="3226248" y="2572008"/>
                </a:cubicBezTo>
                <a:cubicBezTo>
                  <a:pt x="3132354" y="2572008"/>
                  <a:pt x="3039552" y="2584011"/>
                  <a:pt x="2947841" y="2609109"/>
                </a:cubicBezTo>
                <a:cubicBezTo>
                  <a:pt x="2858314" y="2633116"/>
                  <a:pt x="2770971" y="2666944"/>
                  <a:pt x="2687994" y="2714957"/>
                </a:cubicBezTo>
                <a:cubicBezTo>
                  <a:pt x="2603926" y="2764062"/>
                  <a:pt x="2516583" y="2797890"/>
                  <a:pt x="2428148" y="2821897"/>
                </a:cubicBezTo>
                <a:cubicBezTo>
                  <a:pt x="2335345" y="2846995"/>
                  <a:pt x="2242543" y="2858999"/>
                  <a:pt x="2149741" y="2858999"/>
                </a:cubicBezTo>
                <a:cubicBezTo>
                  <a:pt x="2054755" y="2858999"/>
                  <a:pt x="1960860" y="2846995"/>
                  <a:pt x="1870242" y="2822988"/>
                </a:cubicBezTo>
                <a:cubicBezTo>
                  <a:pt x="1780715" y="2798981"/>
                  <a:pt x="1693371" y="2761880"/>
                  <a:pt x="1611487" y="2714957"/>
                </a:cubicBezTo>
                <a:cubicBezTo>
                  <a:pt x="1551438" y="2680038"/>
                  <a:pt x="1493573" y="2638572"/>
                  <a:pt x="1441167" y="2592741"/>
                </a:cubicBezTo>
                <a:cubicBezTo>
                  <a:pt x="1422606" y="2576372"/>
                  <a:pt x="1406230" y="2560004"/>
                  <a:pt x="1388761" y="2543636"/>
                </a:cubicBezTo>
                <a:cubicBezTo>
                  <a:pt x="1324345" y="2478163"/>
                  <a:pt x="1265388" y="2405051"/>
                  <a:pt x="1217349" y="2322118"/>
                </a:cubicBezTo>
                <a:cubicBezTo>
                  <a:pt x="1217349" y="2322118"/>
                  <a:pt x="1217349" y="2322118"/>
                  <a:pt x="1151842" y="2209722"/>
                </a:cubicBezTo>
                <a:cubicBezTo>
                  <a:pt x="1151842" y="2209722"/>
                  <a:pt x="1151842" y="2209722"/>
                  <a:pt x="1045938" y="2025306"/>
                </a:cubicBezTo>
                <a:cubicBezTo>
                  <a:pt x="1045938" y="2025306"/>
                  <a:pt x="1045938" y="2025306"/>
                  <a:pt x="140841" y="458313"/>
                </a:cubicBezTo>
                <a:cubicBezTo>
                  <a:pt x="92803" y="374289"/>
                  <a:pt x="57865" y="286991"/>
                  <a:pt x="33846" y="198602"/>
                </a:cubicBezTo>
                <a:cubicBezTo>
                  <a:pt x="16377" y="133129"/>
                  <a:pt x="5459" y="66565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87213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A02B4-2B0C-5EA0-BE28-AFD590245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58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background with a white circle&#10;&#10;Description automatically generated">
            <a:extLst>
              <a:ext uri="{FF2B5EF4-FFF2-40B4-BE49-F238E27FC236}">
                <a16:creationId xmlns:a16="http://schemas.microsoft.com/office/drawing/2014/main" id="{D8D2F2BA-B806-ECC0-C680-5177E7CFB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1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5E6AA5-DA5B-084B-4D3F-63E593DDD8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568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orange background&#10;&#10;Description automatically generated">
            <a:extLst>
              <a:ext uri="{FF2B5EF4-FFF2-40B4-BE49-F238E27FC236}">
                <a16:creationId xmlns:a16="http://schemas.microsoft.com/office/drawing/2014/main" id="{52B78836-D270-8BD3-A8B5-AC1F92081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8" y="0"/>
            <a:ext cx="11137392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chemeClr val="bg1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18729C-FEDC-A5A2-C0C2-EBACC14EB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6726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gradient on a white background&#10;&#10;Description automatically generated">
            <a:extLst>
              <a:ext uri="{FF2B5EF4-FFF2-40B4-BE49-F238E27FC236}">
                <a16:creationId xmlns:a16="http://schemas.microsoft.com/office/drawing/2014/main" id="{BE488759-E3E9-A6FC-71CC-4B41E86D4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6856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EB4079-A5FD-C3C8-29D8-4AFFAD91CC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814479" cy="5895975"/>
          </a:xfrm>
          <a:custGeom>
            <a:avLst/>
            <a:gdLst>
              <a:gd name="connsiteX0" fmla="*/ 2035735 w 3796509"/>
              <a:gd name="connsiteY0" fmla="*/ 0 h 3849721"/>
              <a:gd name="connsiteX1" fmla="*/ 3026232 w 3796509"/>
              <a:gd name="connsiteY1" fmla="*/ 0 h 3849721"/>
              <a:gd name="connsiteX2" fmla="*/ 3033499 w 3796509"/>
              <a:gd name="connsiteY2" fmla="*/ 9346 h 3849721"/>
              <a:gd name="connsiteX3" fmla="*/ 3036614 w 3796509"/>
              <a:gd name="connsiteY3" fmla="*/ 13500 h 3849721"/>
              <a:gd name="connsiteX4" fmla="*/ 3043882 w 3796509"/>
              <a:gd name="connsiteY4" fmla="*/ 23884 h 3849721"/>
              <a:gd name="connsiteX5" fmla="*/ 3048035 w 3796509"/>
              <a:gd name="connsiteY5" fmla="*/ 29076 h 3849721"/>
              <a:gd name="connsiteX6" fmla="*/ 3061532 w 3796509"/>
              <a:gd name="connsiteY6" fmla="*/ 49844 h 3849721"/>
              <a:gd name="connsiteX7" fmla="*/ 3063609 w 3796509"/>
              <a:gd name="connsiteY7" fmla="*/ 52960 h 3849721"/>
              <a:gd name="connsiteX8" fmla="*/ 3079183 w 3796509"/>
              <a:gd name="connsiteY8" fmla="*/ 77882 h 3849721"/>
              <a:gd name="connsiteX9" fmla="*/ 3711481 w 3796509"/>
              <a:gd name="connsiteY9" fmla="*/ 1173416 h 3849721"/>
              <a:gd name="connsiteX10" fmla="*/ 3767547 w 3796509"/>
              <a:gd name="connsiteY10" fmla="*/ 1678089 h 3849721"/>
              <a:gd name="connsiteX11" fmla="*/ 3478911 w 3796509"/>
              <a:gd name="connsiteY11" fmla="*/ 2038421 h 3849721"/>
              <a:gd name="connsiteX12" fmla="*/ 3164320 w 3796509"/>
              <a:gd name="connsiteY12" fmla="*/ 2555555 h 3849721"/>
              <a:gd name="connsiteX13" fmla="*/ 2995084 w 3796509"/>
              <a:gd name="connsiteY13" fmla="*/ 3217030 h 3849721"/>
              <a:gd name="connsiteX14" fmla="*/ 1266387 w 3796509"/>
              <a:gd name="connsiteY14" fmla="*/ 3680166 h 3849721"/>
              <a:gd name="connsiteX15" fmla="*/ 634089 w 3796509"/>
              <a:gd name="connsiteY15" fmla="*/ 2629283 h 3849721"/>
              <a:gd name="connsiteX16" fmla="*/ 633051 w 3796509"/>
              <a:gd name="connsiteY16" fmla="*/ 2586708 h 3849721"/>
              <a:gd name="connsiteX17" fmla="*/ 430591 w 3796509"/>
              <a:gd name="connsiteY17" fmla="*/ 2123572 h 3849721"/>
              <a:gd name="connsiteX18" fmla="*/ 348569 w 3796509"/>
              <a:gd name="connsiteY18" fmla="*/ 2058151 h 3849721"/>
              <a:gd name="connsiteX19" fmla="*/ 345454 w 3796509"/>
              <a:gd name="connsiteY19" fmla="*/ 2056075 h 3849721"/>
              <a:gd name="connsiteX20" fmla="*/ 334033 w 3796509"/>
              <a:gd name="connsiteY20" fmla="*/ 2048806 h 3849721"/>
              <a:gd name="connsiteX21" fmla="*/ 317421 w 3796509"/>
              <a:gd name="connsiteY21" fmla="*/ 2039460 h 3849721"/>
              <a:gd name="connsiteX22" fmla="*/ 84851 w 3796509"/>
              <a:gd name="connsiteY22" fmla="*/ 1173416 h 3849721"/>
              <a:gd name="connsiteX23" fmla="*/ 948681 w 3796509"/>
              <a:gd name="connsiteY23" fmla="*/ 941848 h 3849721"/>
              <a:gd name="connsiteX24" fmla="*/ 1265349 w 3796509"/>
              <a:gd name="connsiteY24" fmla="*/ 1026999 h 3849721"/>
              <a:gd name="connsiteX25" fmla="*/ 1897647 w 3796509"/>
              <a:gd name="connsiteY25" fmla="*/ 395639 h 3849721"/>
              <a:gd name="connsiteX26" fmla="*/ 2035735 w 3796509"/>
              <a:gd name="connsiteY26" fmla="*/ 0 h 384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6509" h="3849721">
                <a:moveTo>
                  <a:pt x="2035735" y="0"/>
                </a:moveTo>
                <a:cubicBezTo>
                  <a:pt x="2035735" y="0"/>
                  <a:pt x="2035735" y="0"/>
                  <a:pt x="3026232" y="0"/>
                </a:cubicBezTo>
                <a:cubicBezTo>
                  <a:pt x="3028308" y="3115"/>
                  <a:pt x="3031423" y="6231"/>
                  <a:pt x="3033499" y="9346"/>
                </a:cubicBezTo>
                <a:cubicBezTo>
                  <a:pt x="3034538" y="11423"/>
                  <a:pt x="3035576" y="12461"/>
                  <a:pt x="3036614" y="13500"/>
                </a:cubicBezTo>
                <a:cubicBezTo>
                  <a:pt x="3039729" y="16615"/>
                  <a:pt x="3041805" y="20769"/>
                  <a:pt x="3043882" y="23884"/>
                </a:cubicBezTo>
                <a:cubicBezTo>
                  <a:pt x="3045958" y="25961"/>
                  <a:pt x="3046997" y="26999"/>
                  <a:pt x="3048035" y="29076"/>
                </a:cubicBezTo>
                <a:cubicBezTo>
                  <a:pt x="3052188" y="36345"/>
                  <a:pt x="3057379" y="42575"/>
                  <a:pt x="3061532" y="49844"/>
                </a:cubicBezTo>
                <a:cubicBezTo>
                  <a:pt x="3062571" y="50883"/>
                  <a:pt x="3063609" y="51921"/>
                  <a:pt x="3063609" y="52960"/>
                </a:cubicBezTo>
                <a:cubicBezTo>
                  <a:pt x="3068800" y="61267"/>
                  <a:pt x="3073991" y="69574"/>
                  <a:pt x="3079183" y="77882"/>
                </a:cubicBezTo>
                <a:cubicBezTo>
                  <a:pt x="3079183" y="77882"/>
                  <a:pt x="3079183" y="77882"/>
                  <a:pt x="3711481" y="1173416"/>
                </a:cubicBezTo>
                <a:cubicBezTo>
                  <a:pt x="3796618" y="1321911"/>
                  <a:pt x="3822574" y="1502596"/>
                  <a:pt x="3767547" y="1678089"/>
                </a:cubicBezTo>
                <a:cubicBezTo>
                  <a:pt x="3718748" y="1836968"/>
                  <a:pt x="3612846" y="1961578"/>
                  <a:pt x="3478911" y="2038421"/>
                </a:cubicBezTo>
                <a:cubicBezTo>
                  <a:pt x="3286834" y="2150571"/>
                  <a:pt x="3174702" y="2347871"/>
                  <a:pt x="3164320" y="2555555"/>
                </a:cubicBezTo>
                <a:cubicBezTo>
                  <a:pt x="3169511" y="2779854"/>
                  <a:pt x="3115522" y="3008307"/>
                  <a:pt x="2995084" y="3217030"/>
                </a:cubicBezTo>
                <a:cubicBezTo>
                  <a:pt x="2645191" y="3822429"/>
                  <a:pt x="1871691" y="4029075"/>
                  <a:pt x="1266387" y="3680166"/>
                </a:cubicBezTo>
                <a:cubicBezTo>
                  <a:pt x="874965" y="3453790"/>
                  <a:pt x="649663" y="3049844"/>
                  <a:pt x="634089" y="2629283"/>
                </a:cubicBezTo>
                <a:cubicBezTo>
                  <a:pt x="633051" y="2614745"/>
                  <a:pt x="633051" y="2601246"/>
                  <a:pt x="633051" y="2586708"/>
                </a:cubicBezTo>
                <a:cubicBezTo>
                  <a:pt x="633051" y="2403946"/>
                  <a:pt x="555182" y="2238837"/>
                  <a:pt x="430591" y="2123572"/>
                </a:cubicBezTo>
                <a:cubicBezTo>
                  <a:pt x="405673" y="2099688"/>
                  <a:pt x="377640" y="2077881"/>
                  <a:pt x="348569" y="2058151"/>
                </a:cubicBezTo>
                <a:cubicBezTo>
                  <a:pt x="347530" y="2058151"/>
                  <a:pt x="346492" y="2057113"/>
                  <a:pt x="345454" y="2056075"/>
                </a:cubicBezTo>
                <a:cubicBezTo>
                  <a:pt x="341301" y="2053998"/>
                  <a:pt x="337148" y="2050882"/>
                  <a:pt x="334033" y="2048806"/>
                </a:cubicBezTo>
                <a:cubicBezTo>
                  <a:pt x="328842" y="2045690"/>
                  <a:pt x="322612" y="2042575"/>
                  <a:pt x="317421" y="2039460"/>
                </a:cubicBezTo>
                <a:cubicBezTo>
                  <a:pt x="15288" y="1865005"/>
                  <a:pt x="-90614" y="1476635"/>
                  <a:pt x="84851" y="1173416"/>
                </a:cubicBezTo>
                <a:cubicBezTo>
                  <a:pt x="259279" y="871236"/>
                  <a:pt x="646548" y="767394"/>
                  <a:pt x="948681" y="941848"/>
                </a:cubicBezTo>
                <a:cubicBezTo>
                  <a:pt x="1042124" y="995846"/>
                  <a:pt x="1151141" y="1026999"/>
                  <a:pt x="1265349" y="1026999"/>
                </a:cubicBezTo>
                <a:cubicBezTo>
                  <a:pt x="1614203" y="1026999"/>
                  <a:pt x="1897647" y="744548"/>
                  <a:pt x="1897647" y="395639"/>
                </a:cubicBezTo>
                <a:cubicBezTo>
                  <a:pt x="1897647" y="253375"/>
                  <a:pt x="1946445" y="113188"/>
                  <a:pt x="2035735" y="0"/>
                </a:cubicBezTo>
                <a:close/>
              </a:path>
            </a:pathLst>
          </a:custGeom>
        </p:spPr>
        <p:txBody>
          <a:bodyPr wrap="square" tIns="21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AC1AC-37C3-5A56-E214-FA1ACE31EB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06595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quid shapes on a white background&#10;&#10;Description automatically generated">
            <a:extLst>
              <a:ext uri="{FF2B5EF4-FFF2-40B4-BE49-F238E27FC236}">
                <a16:creationId xmlns:a16="http://schemas.microsoft.com/office/drawing/2014/main" id="{A067476D-E3CA-C006-8AF2-F6334DF7B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52" y="0"/>
            <a:ext cx="6251448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514474"/>
            <a:ext cx="7272337" cy="4537075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5FD5AC-2B1C-3D07-7A6B-8C2B010AE4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4838" y="385763"/>
            <a:ext cx="9906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90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92B721-B8D9-28BA-665E-560C065322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9469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5F0A8D-0120-75B1-B12F-5E64C97F25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1B38E8-6A7F-0F95-D2F5-B111256505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10D9AA-1C89-877F-1CBC-C143A8F7A1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4AF94E-695F-27BB-AE3B-C84EADC2889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32800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4402087-7467-27FD-561D-E296500276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326163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9385420-6F31-EC68-9C2D-7259D954F02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119526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24561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4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7FAE0-3A20-3BA3-BBC0-9EF931A414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30324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E7DE02-9488-C606-02DD-66DBAE64E2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830324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D61909-44A1-96C5-24EC-29733C083C5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542968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F03D7E-D948-AE8B-6268-D0445FA4845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2968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A89A1F-F10B-C531-B279-7F71EB330E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42968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18B680-73BC-DEA5-8E0D-7459F6F27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F107629B-0875-A1BC-15AB-C67AC1624DC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5364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49B4C2D4-3903-C213-FD24-64CE96C1979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364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678E3C09-3971-E762-E888-4774BB750A4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364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D5D5F0F-3A8C-9DD5-15CE-6B7C3E9DB5BB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2388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80CB698-AA0E-BBD2-304B-B4C34811DE8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388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C2BCE056-E4A2-EC44-5C8D-36D0C79AB59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388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45095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E5924D82-B442-36B8-3020-4B80CF88B46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10313" y="385763"/>
            <a:ext cx="5462587" cy="56657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en-GB"/>
              <a:t>Click icon to add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893FA3-7766-305B-C9E2-BA18D1C2F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06E48C0-76C8-28BD-C1B7-163ED41712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546617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3A5ABD4-0980-C4E1-2D35-C1A5E7B7C5A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313" y="1947863"/>
            <a:ext cx="5462587" cy="41036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en-GB"/>
              <a:t>Click icon to add table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0D3C37-C70E-A0DC-24F2-9973C328C5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3051" y="1573620"/>
            <a:ext cx="4770000" cy="3361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43D3B1-4799-7E1B-EA31-4F990C676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CA4EA38-F567-390A-BFCA-BAFFDD365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34895045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19B538-DD82-54D8-8FF2-6184EC2D8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489E1D8-D4B0-C77A-AB21-F17122178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4021090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71F6C-2F63-0DCF-BED2-E7AFF5AF5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29F56FE-6896-93B5-300C-73E8064C8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991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6D5242C-C72E-8261-18FB-71780E1AA0D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038111" y="-1"/>
            <a:ext cx="6153889" cy="6858000"/>
          </a:xfrm>
          <a:custGeom>
            <a:avLst/>
            <a:gdLst>
              <a:gd name="connsiteX0" fmla="*/ 1923952 w 4481513"/>
              <a:gd name="connsiteY0" fmla="*/ 0 h 4994275"/>
              <a:gd name="connsiteX1" fmla="*/ 4481513 w 4481513"/>
              <a:gd name="connsiteY1" fmla="*/ 0 h 4994275"/>
              <a:gd name="connsiteX2" fmla="*/ 4481513 w 4481513"/>
              <a:gd name="connsiteY2" fmla="*/ 2295979 h 4994275"/>
              <a:gd name="connsiteX3" fmla="*/ 4480357 w 4481513"/>
              <a:gd name="connsiteY3" fmla="*/ 2297135 h 4994275"/>
              <a:gd name="connsiteX4" fmla="*/ 4478045 w 4481513"/>
              <a:gd name="connsiteY4" fmla="*/ 2299448 h 4994275"/>
              <a:gd name="connsiteX5" fmla="*/ 4459545 w 4481513"/>
              <a:gd name="connsiteY5" fmla="*/ 2313321 h 4994275"/>
              <a:gd name="connsiteX6" fmla="*/ 4454920 w 4481513"/>
              <a:gd name="connsiteY6" fmla="*/ 2316789 h 4994275"/>
              <a:gd name="connsiteX7" fmla="*/ 4435264 w 4481513"/>
              <a:gd name="connsiteY7" fmla="*/ 2330662 h 4994275"/>
              <a:gd name="connsiteX8" fmla="*/ 4430640 w 4481513"/>
              <a:gd name="connsiteY8" fmla="*/ 2334130 h 4994275"/>
              <a:gd name="connsiteX9" fmla="*/ 4412140 w 4481513"/>
              <a:gd name="connsiteY9" fmla="*/ 2346847 h 4994275"/>
              <a:gd name="connsiteX10" fmla="*/ 4409828 w 4481513"/>
              <a:gd name="connsiteY10" fmla="*/ 2349159 h 4994275"/>
              <a:gd name="connsiteX11" fmla="*/ 4387859 w 4481513"/>
              <a:gd name="connsiteY11" fmla="*/ 2363032 h 4994275"/>
              <a:gd name="connsiteX12" fmla="*/ 4383234 w 4481513"/>
              <a:gd name="connsiteY12" fmla="*/ 2365344 h 4994275"/>
              <a:gd name="connsiteX13" fmla="*/ 4361266 w 4481513"/>
              <a:gd name="connsiteY13" fmla="*/ 2379217 h 4994275"/>
              <a:gd name="connsiteX14" fmla="*/ 4149678 w 4481513"/>
              <a:gd name="connsiteY14" fmla="*/ 2465923 h 4994275"/>
              <a:gd name="connsiteX15" fmla="*/ 3921902 w 4481513"/>
              <a:gd name="connsiteY15" fmla="*/ 2497138 h 4994275"/>
              <a:gd name="connsiteX16" fmla="*/ 3743844 w 4481513"/>
              <a:gd name="connsiteY16" fmla="*/ 2515635 h 4994275"/>
              <a:gd name="connsiteX17" fmla="*/ 3694127 w 4481513"/>
              <a:gd name="connsiteY17" fmla="*/ 2528352 h 4994275"/>
              <a:gd name="connsiteX18" fmla="*/ 3622441 w 4481513"/>
              <a:gd name="connsiteY18" fmla="*/ 2550317 h 4994275"/>
              <a:gd name="connsiteX19" fmla="*/ 3482538 w 4481513"/>
              <a:gd name="connsiteY19" fmla="*/ 2615058 h 4994275"/>
              <a:gd name="connsiteX20" fmla="*/ 3369228 w 4481513"/>
              <a:gd name="connsiteY20" fmla="*/ 2693672 h 4994275"/>
              <a:gd name="connsiteX21" fmla="*/ 3299855 w 4481513"/>
              <a:gd name="connsiteY21" fmla="*/ 2754944 h 4994275"/>
              <a:gd name="connsiteX22" fmla="*/ 3236263 w 4481513"/>
              <a:gd name="connsiteY22" fmla="*/ 2826621 h 4994275"/>
              <a:gd name="connsiteX23" fmla="*/ 3161109 w 4481513"/>
              <a:gd name="connsiteY23" fmla="*/ 2936449 h 4994275"/>
              <a:gd name="connsiteX24" fmla="*/ 3099829 w 4481513"/>
              <a:gd name="connsiteY24" fmla="*/ 3065930 h 4994275"/>
              <a:gd name="connsiteX25" fmla="*/ 3097516 w 4481513"/>
              <a:gd name="connsiteY25" fmla="*/ 3071710 h 4994275"/>
              <a:gd name="connsiteX26" fmla="*/ 3087110 w 4481513"/>
              <a:gd name="connsiteY26" fmla="*/ 3102925 h 4994275"/>
              <a:gd name="connsiteX27" fmla="*/ 3073236 w 4481513"/>
              <a:gd name="connsiteY27" fmla="*/ 3149168 h 4994275"/>
              <a:gd name="connsiteX28" fmla="*/ 3043174 w 4481513"/>
              <a:gd name="connsiteY28" fmla="*/ 3375760 h 4994275"/>
              <a:gd name="connsiteX29" fmla="*/ 3073236 w 4481513"/>
              <a:gd name="connsiteY29" fmla="*/ 3603508 h 4994275"/>
              <a:gd name="connsiteX30" fmla="*/ 3098673 w 4481513"/>
              <a:gd name="connsiteY30" fmla="*/ 3680966 h 4994275"/>
              <a:gd name="connsiteX31" fmla="*/ 3155328 w 4481513"/>
              <a:gd name="connsiteY31" fmla="*/ 3805823 h 4994275"/>
              <a:gd name="connsiteX32" fmla="*/ 3161109 w 4481513"/>
              <a:gd name="connsiteY32" fmla="*/ 3815071 h 4994275"/>
              <a:gd name="connsiteX33" fmla="*/ 3161109 w 4481513"/>
              <a:gd name="connsiteY33" fmla="*/ 3816227 h 4994275"/>
              <a:gd name="connsiteX34" fmla="*/ 3248981 w 4481513"/>
              <a:gd name="connsiteY34" fmla="*/ 4028947 h 4994275"/>
              <a:gd name="connsiteX35" fmla="*/ 3279043 w 4481513"/>
              <a:gd name="connsiteY35" fmla="*/ 4255539 h 4994275"/>
              <a:gd name="connsiteX36" fmla="*/ 3255919 w 4481513"/>
              <a:gd name="connsiteY36" fmla="*/ 4454385 h 4994275"/>
              <a:gd name="connsiteX37" fmla="*/ 3248981 w 4481513"/>
              <a:gd name="connsiteY37" fmla="*/ 4483287 h 4994275"/>
              <a:gd name="connsiteX38" fmla="*/ 3244357 w 4481513"/>
              <a:gd name="connsiteY38" fmla="*/ 4498316 h 4994275"/>
              <a:gd name="connsiteX39" fmla="*/ 3231638 w 4481513"/>
              <a:gd name="connsiteY39" fmla="*/ 4538779 h 4994275"/>
              <a:gd name="connsiteX40" fmla="*/ 3198108 w 4481513"/>
              <a:gd name="connsiteY40" fmla="*/ 4624329 h 4994275"/>
              <a:gd name="connsiteX41" fmla="*/ 3174983 w 4481513"/>
              <a:gd name="connsiteY41" fmla="*/ 4669416 h 4994275"/>
              <a:gd name="connsiteX42" fmla="*/ 3161109 w 4481513"/>
              <a:gd name="connsiteY42" fmla="*/ 4694850 h 4994275"/>
              <a:gd name="connsiteX43" fmla="*/ 3022362 w 4481513"/>
              <a:gd name="connsiteY43" fmla="*/ 4877511 h 4994275"/>
              <a:gd name="connsiteX44" fmla="*/ 3002706 w 4481513"/>
              <a:gd name="connsiteY44" fmla="*/ 4896008 h 4994275"/>
              <a:gd name="connsiteX45" fmla="*/ 2996925 w 4481513"/>
              <a:gd name="connsiteY45" fmla="*/ 4900633 h 4994275"/>
              <a:gd name="connsiteX46" fmla="*/ 2983051 w 4481513"/>
              <a:gd name="connsiteY46" fmla="*/ 4913349 h 4994275"/>
              <a:gd name="connsiteX47" fmla="*/ 2976113 w 4481513"/>
              <a:gd name="connsiteY47" fmla="*/ 4919130 h 4994275"/>
              <a:gd name="connsiteX48" fmla="*/ 2962239 w 4481513"/>
              <a:gd name="connsiteY48" fmla="*/ 4930691 h 4994275"/>
              <a:gd name="connsiteX49" fmla="*/ 2955301 w 4481513"/>
              <a:gd name="connsiteY49" fmla="*/ 4936471 h 4994275"/>
              <a:gd name="connsiteX50" fmla="*/ 2939114 w 4481513"/>
              <a:gd name="connsiteY50" fmla="*/ 4949188 h 4994275"/>
              <a:gd name="connsiteX51" fmla="*/ 2934489 w 4481513"/>
              <a:gd name="connsiteY51" fmla="*/ 4952656 h 4994275"/>
              <a:gd name="connsiteX52" fmla="*/ 2913677 w 4481513"/>
              <a:gd name="connsiteY52" fmla="*/ 4968841 h 4994275"/>
              <a:gd name="connsiteX53" fmla="*/ 2907896 w 4481513"/>
              <a:gd name="connsiteY53" fmla="*/ 4972310 h 4994275"/>
              <a:gd name="connsiteX54" fmla="*/ 2891709 w 4481513"/>
              <a:gd name="connsiteY54" fmla="*/ 4983871 h 4994275"/>
              <a:gd name="connsiteX55" fmla="*/ 2883616 w 4481513"/>
              <a:gd name="connsiteY55" fmla="*/ 4989651 h 4994275"/>
              <a:gd name="connsiteX56" fmla="*/ 2875522 w 4481513"/>
              <a:gd name="connsiteY56" fmla="*/ 4994275 h 4994275"/>
              <a:gd name="connsiteX57" fmla="*/ 1922796 w 4481513"/>
              <a:gd name="connsiteY57" fmla="*/ 4994275 h 4994275"/>
              <a:gd name="connsiteX58" fmla="*/ 957351 w 4481513"/>
              <a:gd name="connsiteY58" fmla="*/ 4435888 h 4994275"/>
              <a:gd name="connsiteX59" fmla="*/ 440520 w 4481513"/>
              <a:gd name="connsiteY59" fmla="*/ 4136462 h 4994275"/>
              <a:gd name="connsiteX60" fmla="*/ 439364 w 4481513"/>
              <a:gd name="connsiteY60" fmla="*/ 4136462 h 4994275"/>
              <a:gd name="connsiteX61" fmla="*/ 343398 w 4481513"/>
              <a:gd name="connsiteY61" fmla="*/ 4072878 h 4994275"/>
              <a:gd name="connsiteX62" fmla="*/ 257837 w 4481513"/>
              <a:gd name="connsiteY62" fmla="*/ 3997732 h 4994275"/>
              <a:gd name="connsiteX63" fmla="*/ 182683 w 4481513"/>
              <a:gd name="connsiteY63" fmla="*/ 3912182 h 4994275"/>
              <a:gd name="connsiteX64" fmla="*/ 120247 w 4481513"/>
              <a:gd name="connsiteY64" fmla="*/ 3819696 h 4994275"/>
              <a:gd name="connsiteX65" fmla="*/ 117935 w 4481513"/>
              <a:gd name="connsiteY65" fmla="*/ 3815071 h 4994275"/>
              <a:gd name="connsiteX66" fmla="*/ 114466 w 4481513"/>
              <a:gd name="connsiteY66" fmla="*/ 3806979 h 4994275"/>
              <a:gd name="connsiteX67" fmla="*/ 53186 w 4481513"/>
              <a:gd name="connsiteY67" fmla="*/ 3675185 h 4994275"/>
              <a:gd name="connsiteX68" fmla="*/ 31218 w 4481513"/>
              <a:gd name="connsiteY68" fmla="*/ 3603508 h 4994275"/>
              <a:gd name="connsiteX69" fmla="*/ 0 w 4481513"/>
              <a:gd name="connsiteY69" fmla="*/ 3375760 h 4994275"/>
              <a:gd name="connsiteX70" fmla="*/ 31218 w 4481513"/>
              <a:gd name="connsiteY70" fmla="*/ 3149168 h 4994275"/>
              <a:gd name="connsiteX71" fmla="*/ 47405 w 4481513"/>
              <a:gd name="connsiteY71" fmla="*/ 3093676 h 4994275"/>
              <a:gd name="connsiteX72" fmla="*/ 94810 w 4481513"/>
              <a:gd name="connsiteY72" fmla="*/ 2980380 h 4994275"/>
              <a:gd name="connsiteX73" fmla="*/ 117935 w 4481513"/>
              <a:gd name="connsiteY73" fmla="*/ 2936449 h 4994275"/>
              <a:gd name="connsiteX74" fmla="*/ 119091 w 4481513"/>
              <a:gd name="connsiteY74" fmla="*/ 2936449 h 4994275"/>
              <a:gd name="connsiteX75" fmla="*/ 117935 w 4481513"/>
              <a:gd name="connsiteY75" fmla="*/ 2935293 h 4994275"/>
              <a:gd name="connsiteX76" fmla="*/ 124872 w 4481513"/>
              <a:gd name="connsiteY76" fmla="*/ 2924888 h 4994275"/>
              <a:gd name="connsiteX77" fmla="*/ 178058 w 4481513"/>
              <a:gd name="connsiteY77" fmla="*/ 2809280 h 4994275"/>
              <a:gd name="connsiteX78" fmla="*/ 205807 w 4481513"/>
              <a:gd name="connsiteY78" fmla="*/ 2723730 h 4994275"/>
              <a:gd name="connsiteX79" fmla="*/ 218526 w 4481513"/>
              <a:gd name="connsiteY79" fmla="*/ 2671706 h 4994275"/>
              <a:gd name="connsiteX80" fmla="*/ 237025 w 4481513"/>
              <a:gd name="connsiteY80" fmla="*/ 2495982 h 4994275"/>
              <a:gd name="connsiteX81" fmla="*/ 216213 w 4481513"/>
              <a:gd name="connsiteY81" fmla="*/ 2313321 h 4994275"/>
              <a:gd name="connsiteX82" fmla="*/ 205807 w 4481513"/>
              <a:gd name="connsiteY82" fmla="*/ 2269389 h 4994275"/>
              <a:gd name="connsiteX83" fmla="*/ 197714 w 4481513"/>
              <a:gd name="connsiteY83" fmla="*/ 2240487 h 4994275"/>
              <a:gd name="connsiteX84" fmla="*/ 117935 w 4481513"/>
              <a:gd name="connsiteY84" fmla="*/ 2057826 h 4994275"/>
              <a:gd name="connsiteX85" fmla="*/ 31218 w 4481513"/>
              <a:gd name="connsiteY85" fmla="*/ 1845107 h 4994275"/>
              <a:gd name="connsiteX86" fmla="*/ 0 w 4481513"/>
              <a:gd name="connsiteY86" fmla="*/ 1618515 h 4994275"/>
              <a:gd name="connsiteX87" fmla="*/ 31218 w 4481513"/>
              <a:gd name="connsiteY87" fmla="*/ 1390767 h 4994275"/>
              <a:gd name="connsiteX88" fmla="*/ 47405 w 4481513"/>
              <a:gd name="connsiteY88" fmla="*/ 1335275 h 4994275"/>
              <a:gd name="connsiteX89" fmla="*/ 117935 w 4481513"/>
              <a:gd name="connsiteY89" fmla="*/ 1179204 h 4994275"/>
              <a:gd name="connsiteX90" fmla="*/ 128341 w 4481513"/>
              <a:gd name="connsiteY90" fmla="*/ 1163019 h 4994275"/>
              <a:gd name="connsiteX91" fmla="*/ 205807 w 4481513"/>
              <a:gd name="connsiteY91" fmla="*/ 1053191 h 4994275"/>
              <a:gd name="connsiteX92" fmla="*/ 257837 w 4481513"/>
              <a:gd name="connsiteY92" fmla="*/ 996543 h 4994275"/>
              <a:gd name="connsiteX93" fmla="*/ 439364 w 4481513"/>
              <a:gd name="connsiteY93" fmla="*/ 857813 h 4994275"/>
              <a:gd name="connsiteX94" fmla="*/ 1923952 w 4481513"/>
              <a:gd name="connsiteY94" fmla="*/ 0 h 499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481513" h="4994275">
                <a:moveTo>
                  <a:pt x="1923952" y="0"/>
                </a:moveTo>
                <a:cubicBezTo>
                  <a:pt x="1923952" y="0"/>
                  <a:pt x="1923952" y="0"/>
                  <a:pt x="4481513" y="0"/>
                </a:cubicBezTo>
                <a:cubicBezTo>
                  <a:pt x="4481513" y="0"/>
                  <a:pt x="4481513" y="0"/>
                  <a:pt x="4481513" y="2295979"/>
                </a:cubicBezTo>
                <a:cubicBezTo>
                  <a:pt x="4481513" y="2295979"/>
                  <a:pt x="4480357" y="2295979"/>
                  <a:pt x="4480357" y="2297135"/>
                </a:cubicBezTo>
                <a:cubicBezTo>
                  <a:pt x="4479201" y="2297135"/>
                  <a:pt x="4478045" y="2298291"/>
                  <a:pt x="4478045" y="2299448"/>
                </a:cubicBezTo>
                <a:cubicBezTo>
                  <a:pt x="4471107" y="2304072"/>
                  <a:pt x="4465326" y="2308696"/>
                  <a:pt x="4459545" y="2313321"/>
                </a:cubicBezTo>
                <a:cubicBezTo>
                  <a:pt x="4458389" y="2314477"/>
                  <a:pt x="4457233" y="2315633"/>
                  <a:pt x="4454920" y="2316789"/>
                </a:cubicBezTo>
                <a:cubicBezTo>
                  <a:pt x="4449139" y="2321413"/>
                  <a:pt x="4442202" y="2326037"/>
                  <a:pt x="4435264" y="2330662"/>
                </a:cubicBezTo>
                <a:cubicBezTo>
                  <a:pt x="4434108" y="2331818"/>
                  <a:pt x="4432952" y="2332974"/>
                  <a:pt x="4430640" y="2334130"/>
                </a:cubicBezTo>
                <a:cubicBezTo>
                  <a:pt x="4424858" y="2338754"/>
                  <a:pt x="4419077" y="2342223"/>
                  <a:pt x="4412140" y="2346847"/>
                </a:cubicBezTo>
                <a:cubicBezTo>
                  <a:pt x="4410984" y="2348003"/>
                  <a:pt x="4409828" y="2348003"/>
                  <a:pt x="4409828" y="2349159"/>
                </a:cubicBezTo>
                <a:cubicBezTo>
                  <a:pt x="4401734" y="2353783"/>
                  <a:pt x="4394797" y="2358408"/>
                  <a:pt x="4387859" y="2363032"/>
                </a:cubicBezTo>
                <a:cubicBezTo>
                  <a:pt x="4386703" y="2363032"/>
                  <a:pt x="4384391" y="2364188"/>
                  <a:pt x="4383234" y="2365344"/>
                </a:cubicBezTo>
                <a:cubicBezTo>
                  <a:pt x="4376297" y="2369969"/>
                  <a:pt x="4368204" y="2374593"/>
                  <a:pt x="4361266" y="2379217"/>
                </a:cubicBezTo>
                <a:cubicBezTo>
                  <a:pt x="4295362" y="2417368"/>
                  <a:pt x="4224832" y="2446270"/>
                  <a:pt x="4149678" y="2465923"/>
                </a:cubicBezTo>
                <a:cubicBezTo>
                  <a:pt x="4076836" y="2485577"/>
                  <a:pt x="4000525" y="2497138"/>
                  <a:pt x="3921902" y="2497138"/>
                </a:cubicBezTo>
                <a:cubicBezTo>
                  <a:pt x="3860622" y="2497138"/>
                  <a:pt x="3801655" y="2504074"/>
                  <a:pt x="3743844" y="2515635"/>
                </a:cubicBezTo>
                <a:cubicBezTo>
                  <a:pt x="3727657" y="2519103"/>
                  <a:pt x="3710314" y="2523728"/>
                  <a:pt x="3694127" y="2528352"/>
                </a:cubicBezTo>
                <a:cubicBezTo>
                  <a:pt x="3669846" y="2534132"/>
                  <a:pt x="3645565" y="2542225"/>
                  <a:pt x="3622441" y="2550317"/>
                </a:cubicBezTo>
                <a:cubicBezTo>
                  <a:pt x="3573880" y="2568815"/>
                  <a:pt x="3526474" y="2589624"/>
                  <a:pt x="3482538" y="2615058"/>
                </a:cubicBezTo>
                <a:cubicBezTo>
                  <a:pt x="3443227" y="2638180"/>
                  <a:pt x="3405071" y="2664770"/>
                  <a:pt x="3369228" y="2693672"/>
                </a:cubicBezTo>
                <a:cubicBezTo>
                  <a:pt x="3344948" y="2712169"/>
                  <a:pt x="3321823" y="2732978"/>
                  <a:pt x="3299855" y="2754944"/>
                </a:cubicBezTo>
                <a:cubicBezTo>
                  <a:pt x="3277887" y="2776910"/>
                  <a:pt x="3255919" y="2801187"/>
                  <a:pt x="3236263" y="2826621"/>
                </a:cubicBezTo>
                <a:cubicBezTo>
                  <a:pt x="3208514" y="2861304"/>
                  <a:pt x="3183077" y="2898298"/>
                  <a:pt x="3161109" y="2936449"/>
                </a:cubicBezTo>
                <a:cubicBezTo>
                  <a:pt x="3137984" y="2978068"/>
                  <a:pt x="3117172" y="3020843"/>
                  <a:pt x="3099829" y="3065930"/>
                </a:cubicBezTo>
                <a:cubicBezTo>
                  <a:pt x="3099829" y="3067086"/>
                  <a:pt x="3098673" y="3069398"/>
                  <a:pt x="3097516" y="3071710"/>
                </a:cubicBezTo>
                <a:cubicBezTo>
                  <a:pt x="3094048" y="3082115"/>
                  <a:pt x="3090579" y="3092520"/>
                  <a:pt x="3087110" y="3102925"/>
                </a:cubicBezTo>
                <a:cubicBezTo>
                  <a:pt x="3082486" y="3117954"/>
                  <a:pt x="3077861" y="3132983"/>
                  <a:pt x="3073236" y="3149168"/>
                </a:cubicBezTo>
                <a:cubicBezTo>
                  <a:pt x="3053580" y="3222001"/>
                  <a:pt x="3043174" y="3297146"/>
                  <a:pt x="3043174" y="3375760"/>
                </a:cubicBezTo>
                <a:cubicBezTo>
                  <a:pt x="3043174" y="3454374"/>
                  <a:pt x="3053580" y="3530675"/>
                  <a:pt x="3073236" y="3603508"/>
                </a:cubicBezTo>
                <a:cubicBezTo>
                  <a:pt x="3080173" y="3630098"/>
                  <a:pt x="3089423" y="3655532"/>
                  <a:pt x="3098673" y="3680966"/>
                </a:cubicBezTo>
                <a:cubicBezTo>
                  <a:pt x="3113704" y="3723741"/>
                  <a:pt x="3133359" y="3765360"/>
                  <a:pt x="3155328" y="3805823"/>
                </a:cubicBezTo>
                <a:cubicBezTo>
                  <a:pt x="3157640" y="3808135"/>
                  <a:pt x="3158796" y="3811603"/>
                  <a:pt x="3161109" y="3815071"/>
                </a:cubicBezTo>
                <a:cubicBezTo>
                  <a:pt x="3161109" y="3815071"/>
                  <a:pt x="3161109" y="3815071"/>
                  <a:pt x="3161109" y="3816227"/>
                </a:cubicBezTo>
                <a:cubicBezTo>
                  <a:pt x="3199264" y="3882124"/>
                  <a:pt x="3228169" y="3953801"/>
                  <a:pt x="3248981" y="4028947"/>
                </a:cubicBezTo>
                <a:cubicBezTo>
                  <a:pt x="3268637" y="4100624"/>
                  <a:pt x="3279043" y="4176925"/>
                  <a:pt x="3279043" y="4255539"/>
                </a:cubicBezTo>
                <a:cubicBezTo>
                  <a:pt x="3279043" y="4323748"/>
                  <a:pt x="3270950" y="4390800"/>
                  <a:pt x="3255919" y="4454385"/>
                </a:cubicBezTo>
                <a:cubicBezTo>
                  <a:pt x="3253606" y="4463634"/>
                  <a:pt x="3251294" y="4474038"/>
                  <a:pt x="3248981" y="4483287"/>
                </a:cubicBezTo>
                <a:cubicBezTo>
                  <a:pt x="3247825" y="4487911"/>
                  <a:pt x="3245513" y="4492536"/>
                  <a:pt x="3244357" y="4498316"/>
                </a:cubicBezTo>
                <a:cubicBezTo>
                  <a:pt x="3240888" y="4511033"/>
                  <a:pt x="3236263" y="4524906"/>
                  <a:pt x="3231638" y="4538779"/>
                </a:cubicBezTo>
                <a:cubicBezTo>
                  <a:pt x="3222388" y="4567681"/>
                  <a:pt x="3210826" y="4596583"/>
                  <a:pt x="3198108" y="4624329"/>
                </a:cubicBezTo>
                <a:cubicBezTo>
                  <a:pt x="3191170" y="4639358"/>
                  <a:pt x="3183077" y="4654387"/>
                  <a:pt x="3174983" y="4669416"/>
                </a:cubicBezTo>
                <a:cubicBezTo>
                  <a:pt x="3170358" y="4677509"/>
                  <a:pt x="3165734" y="4686757"/>
                  <a:pt x="3161109" y="4694850"/>
                </a:cubicBezTo>
                <a:cubicBezTo>
                  <a:pt x="3122953" y="4761903"/>
                  <a:pt x="3076704" y="4823175"/>
                  <a:pt x="3022362" y="4877511"/>
                </a:cubicBezTo>
                <a:cubicBezTo>
                  <a:pt x="3015425" y="4883291"/>
                  <a:pt x="3009644" y="4889072"/>
                  <a:pt x="3002706" y="4896008"/>
                </a:cubicBezTo>
                <a:cubicBezTo>
                  <a:pt x="3001550" y="4897164"/>
                  <a:pt x="2999238" y="4899477"/>
                  <a:pt x="2996925" y="4900633"/>
                </a:cubicBezTo>
                <a:cubicBezTo>
                  <a:pt x="2992300" y="4905257"/>
                  <a:pt x="2987675" y="4909881"/>
                  <a:pt x="2983051" y="4913349"/>
                </a:cubicBezTo>
                <a:cubicBezTo>
                  <a:pt x="2980738" y="4915662"/>
                  <a:pt x="2978426" y="4917974"/>
                  <a:pt x="2976113" y="4919130"/>
                </a:cubicBezTo>
                <a:cubicBezTo>
                  <a:pt x="2971488" y="4923754"/>
                  <a:pt x="2966863" y="4927222"/>
                  <a:pt x="2962239" y="4930691"/>
                </a:cubicBezTo>
                <a:cubicBezTo>
                  <a:pt x="2959926" y="4933003"/>
                  <a:pt x="2957614" y="4935315"/>
                  <a:pt x="2955301" y="4936471"/>
                </a:cubicBezTo>
                <a:cubicBezTo>
                  <a:pt x="2950676" y="4941095"/>
                  <a:pt x="2944895" y="4945720"/>
                  <a:pt x="2939114" y="4949188"/>
                </a:cubicBezTo>
                <a:cubicBezTo>
                  <a:pt x="2937958" y="4950344"/>
                  <a:pt x="2936802" y="4951500"/>
                  <a:pt x="2934489" y="4952656"/>
                </a:cubicBezTo>
                <a:cubicBezTo>
                  <a:pt x="2927552" y="4958437"/>
                  <a:pt x="2920615" y="4964217"/>
                  <a:pt x="2913677" y="4968841"/>
                </a:cubicBezTo>
                <a:cubicBezTo>
                  <a:pt x="2911365" y="4969998"/>
                  <a:pt x="2910209" y="4971154"/>
                  <a:pt x="2907896" y="4972310"/>
                </a:cubicBezTo>
                <a:cubicBezTo>
                  <a:pt x="2902115" y="4976934"/>
                  <a:pt x="2897490" y="4980402"/>
                  <a:pt x="2891709" y="4983871"/>
                </a:cubicBezTo>
                <a:cubicBezTo>
                  <a:pt x="2889397" y="4986183"/>
                  <a:pt x="2885928" y="4987339"/>
                  <a:pt x="2883616" y="4989651"/>
                </a:cubicBezTo>
                <a:cubicBezTo>
                  <a:pt x="2881303" y="4990807"/>
                  <a:pt x="2877834" y="4993119"/>
                  <a:pt x="2875522" y="4994275"/>
                </a:cubicBezTo>
                <a:cubicBezTo>
                  <a:pt x="2875522" y="4994275"/>
                  <a:pt x="2875522" y="4994275"/>
                  <a:pt x="1922796" y="4994275"/>
                </a:cubicBezTo>
                <a:cubicBezTo>
                  <a:pt x="1922796" y="4994275"/>
                  <a:pt x="1922796" y="4994275"/>
                  <a:pt x="957351" y="4435888"/>
                </a:cubicBezTo>
                <a:cubicBezTo>
                  <a:pt x="957351" y="4435888"/>
                  <a:pt x="957351" y="4435888"/>
                  <a:pt x="440520" y="4136462"/>
                </a:cubicBezTo>
                <a:cubicBezTo>
                  <a:pt x="439364" y="4136462"/>
                  <a:pt x="439364" y="4136462"/>
                  <a:pt x="439364" y="4136462"/>
                </a:cubicBezTo>
                <a:cubicBezTo>
                  <a:pt x="406990" y="4117965"/>
                  <a:pt x="374616" y="4095999"/>
                  <a:pt x="343398" y="4072878"/>
                </a:cubicBezTo>
                <a:cubicBezTo>
                  <a:pt x="313336" y="4049756"/>
                  <a:pt x="284431" y="4024322"/>
                  <a:pt x="257837" y="3997732"/>
                </a:cubicBezTo>
                <a:cubicBezTo>
                  <a:pt x="231244" y="3971142"/>
                  <a:pt x="205807" y="3942240"/>
                  <a:pt x="182683" y="3912182"/>
                </a:cubicBezTo>
                <a:cubicBezTo>
                  <a:pt x="160715" y="3882124"/>
                  <a:pt x="139903" y="3852066"/>
                  <a:pt x="120247" y="3819696"/>
                </a:cubicBezTo>
                <a:cubicBezTo>
                  <a:pt x="120247" y="3817383"/>
                  <a:pt x="119091" y="3816227"/>
                  <a:pt x="117935" y="3815071"/>
                </a:cubicBezTo>
                <a:cubicBezTo>
                  <a:pt x="116778" y="3812759"/>
                  <a:pt x="115622" y="3810447"/>
                  <a:pt x="114466" y="3806979"/>
                </a:cubicBezTo>
                <a:cubicBezTo>
                  <a:pt x="90185" y="3765360"/>
                  <a:pt x="70530" y="3721429"/>
                  <a:pt x="53186" y="3675185"/>
                </a:cubicBezTo>
                <a:cubicBezTo>
                  <a:pt x="45093" y="3652064"/>
                  <a:pt x="36999" y="3627786"/>
                  <a:pt x="31218" y="3603508"/>
                </a:cubicBezTo>
                <a:cubicBezTo>
                  <a:pt x="11562" y="3530675"/>
                  <a:pt x="0" y="3454374"/>
                  <a:pt x="0" y="3375760"/>
                </a:cubicBezTo>
                <a:cubicBezTo>
                  <a:pt x="0" y="3297146"/>
                  <a:pt x="11562" y="3222001"/>
                  <a:pt x="31218" y="3149168"/>
                </a:cubicBezTo>
                <a:cubicBezTo>
                  <a:pt x="35843" y="3129515"/>
                  <a:pt x="41624" y="3111017"/>
                  <a:pt x="47405" y="3093676"/>
                </a:cubicBezTo>
                <a:cubicBezTo>
                  <a:pt x="61280" y="3054369"/>
                  <a:pt x="76311" y="3017375"/>
                  <a:pt x="94810" y="2980380"/>
                </a:cubicBezTo>
                <a:cubicBezTo>
                  <a:pt x="101748" y="2966507"/>
                  <a:pt x="109841" y="2951478"/>
                  <a:pt x="117935" y="2936449"/>
                </a:cubicBezTo>
                <a:cubicBezTo>
                  <a:pt x="117935" y="2936449"/>
                  <a:pt x="119091" y="2936449"/>
                  <a:pt x="119091" y="2936449"/>
                </a:cubicBezTo>
                <a:cubicBezTo>
                  <a:pt x="119091" y="2936449"/>
                  <a:pt x="119091" y="2936449"/>
                  <a:pt x="117935" y="2935293"/>
                </a:cubicBezTo>
                <a:cubicBezTo>
                  <a:pt x="120247" y="2931825"/>
                  <a:pt x="122560" y="2928356"/>
                  <a:pt x="124872" y="2924888"/>
                </a:cubicBezTo>
                <a:cubicBezTo>
                  <a:pt x="144528" y="2887893"/>
                  <a:pt x="163027" y="2849743"/>
                  <a:pt x="178058" y="2809280"/>
                </a:cubicBezTo>
                <a:cubicBezTo>
                  <a:pt x="188464" y="2781534"/>
                  <a:pt x="197714" y="2752632"/>
                  <a:pt x="205807" y="2723730"/>
                </a:cubicBezTo>
                <a:cubicBezTo>
                  <a:pt x="210432" y="2706388"/>
                  <a:pt x="215057" y="2689047"/>
                  <a:pt x="218526" y="2671706"/>
                </a:cubicBezTo>
                <a:cubicBezTo>
                  <a:pt x="230088" y="2615058"/>
                  <a:pt x="237025" y="2556098"/>
                  <a:pt x="237025" y="2495982"/>
                </a:cubicBezTo>
                <a:cubicBezTo>
                  <a:pt x="237025" y="2433553"/>
                  <a:pt x="228932" y="2372281"/>
                  <a:pt x="216213" y="2313321"/>
                </a:cubicBezTo>
                <a:cubicBezTo>
                  <a:pt x="213901" y="2298291"/>
                  <a:pt x="209276" y="2283262"/>
                  <a:pt x="205807" y="2269389"/>
                </a:cubicBezTo>
                <a:cubicBezTo>
                  <a:pt x="203495" y="2260141"/>
                  <a:pt x="201183" y="2249736"/>
                  <a:pt x="197714" y="2240487"/>
                </a:cubicBezTo>
                <a:cubicBezTo>
                  <a:pt x="178058" y="2175747"/>
                  <a:pt x="151465" y="2114474"/>
                  <a:pt x="117935" y="2057826"/>
                </a:cubicBezTo>
                <a:cubicBezTo>
                  <a:pt x="79779" y="1991930"/>
                  <a:pt x="50874" y="1920253"/>
                  <a:pt x="31218" y="1845107"/>
                </a:cubicBezTo>
                <a:cubicBezTo>
                  <a:pt x="11562" y="1772274"/>
                  <a:pt x="0" y="1697129"/>
                  <a:pt x="0" y="1618515"/>
                </a:cubicBezTo>
                <a:cubicBezTo>
                  <a:pt x="0" y="1539902"/>
                  <a:pt x="11562" y="1463600"/>
                  <a:pt x="31218" y="1390767"/>
                </a:cubicBezTo>
                <a:cubicBezTo>
                  <a:pt x="35843" y="1372270"/>
                  <a:pt x="41624" y="1353772"/>
                  <a:pt x="47405" y="1335275"/>
                </a:cubicBezTo>
                <a:cubicBezTo>
                  <a:pt x="65905" y="1280939"/>
                  <a:pt x="90185" y="1227759"/>
                  <a:pt x="117935" y="1179204"/>
                </a:cubicBezTo>
                <a:cubicBezTo>
                  <a:pt x="121403" y="1173424"/>
                  <a:pt x="124872" y="1168799"/>
                  <a:pt x="128341" y="1163019"/>
                </a:cubicBezTo>
                <a:cubicBezTo>
                  <a:pt x="151465" y="1124868"/>
                  <a:pt x="176902" y="1087874"/>
                  <a:pt x="205807" y="1053191"/>
                </a:cubicBezTo>
                <a:cubicBezTo>
                  <a:pt x="221995" y="1033538"/>
                  <a:pt x="239338" y="1015040"/>
                  <a:pt x="257837" y="996543"/>
                </a:cubicBezTo>
                <a:cubicBezTo>
                  <a:pt x="311024" y="942207"/>
                  <a:pt x="373460" y="895964"/>
                  <a:pt x="439364" y="857813"/>
                </a:cubicBezTo>
                <a:cubicBezTo>
                  <a:pt x="439364" y="857813"/>
                  <a:pt x="439364" y="857813"/>
                  <a:pt x="1923952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966403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96640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6448F3-0B04-E471-B713-F1893B39E9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25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61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lots on a white background&#10;&#10;Description automatically generated">
            <a:extLst>
              <a:ext uri="{FF2B5EF4-FFF2-40B4-BE49-F238E27FC236}">
                <a16:creationId xmlns:a16="http://schemas.microsoft.com/office/drawing/2014/main" id="{38AE2E2E-B5FC-5672-3429-3E8A6AB10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4" t="2925" r="9124" b="489"/>
          <a:stretch/>
        </p:blipFill>
        <p:spPr>
          <a:xfrm>
            <a:off x="4734046" y="-1"/>
            <a:ext cx="7457955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858CF-56FA-DFA9-4BBB-9CB4F3753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3562350" cy="2280285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747000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C6F0B4F-BE9C-C410-D151-E3F0FF8BACA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224163" y="-1"/>
            <a:ext cx="8967837" cy="6858000"/>
          </a:xfrm>
          <a:custGeom>
            <a:avLst/>
            <a:gdLst>
              <a:gd name="connsiteX0" fmla="*/ 0 w 6869113"/>
              <a:gd name="connsiteY0" fmla="*/ 0 h 5253037"/>
              <a:gd name="connsiteX1" fmla="*/ 6869113 w 6869113"/>
              <a:gd name="connsiteY1" fmla="*/ 0 h 5253037"/>
              <a:gd name="connsiteX2" fmla="*/ 6869113 w 6869113"/>
              <a:gd name="connsiteY2" fmla="*/ 5253037 h 5253037"/>
              <a:gd name="connsiteX3" fmla="*/ 1750402 w 6869113"/>
              <a:gd name="connsiteY3" fmla="*/ 5253037 h 5253037"/>
              <a:gd name="connsiteX4" fmla="*/ 2566041 w 6869113"/>
              <a:gd name="connsiteY4" fmla="*/ 2897682 h 5253037"/>
              <a:gd name="connsiteX5" fmla="*/ 2632897 w 6869113"/>
              <a:gd name="connsiteY5" fmla="*/ 2704341 h 5253037"/>
              <a:gd name="connsiteX6" fmla="*/ 2632897 w 6869113"/>
              <a:gd name="connsiteY6" fmla="*/ 2703125 h 5253037"/>
              <a:gd name="connsiteX7" fmla="*/ 2665717 w 6869113"/>
              <a:gd name="connsiteY7" fmla="*/ 2538968 h 5253037"/>
              <a:gd name="connsiteX8" fmla="*/ 2680303 w 6869113"/>
              <a:gd name="connsiteY8" fmla="*/ 2345627 h 5253037"/>
              <a:gd name="connsiteX9" fmla="*/ 2666932 w 6869113"/>
              <a:gd name="connsiteY9" fmla="*/ 2151070 h 5253037"/>
              <a:gd name="connsiteX10" fmla="*/ 2634112 w 6869113"/>
              <a:gd name="connsiteY10" fmla="*/ 1988129 h 5253037"/>
              <a:gd name="connsiteX11" fmla="*/ 2611017 w 6869113"/>
              <a:gd name="connsiteY11" fmla="*/ 1911522 h 5253037"/>
              <a:gd name="connsiteX12" fmla="*/ 2495539 w 6869113"/>
              <a:gd name="connsiteY12" fmla="*/ 1656166 h 5253037"/>
              <a:gd name="connsiteX13" fmla="*/ 2275523 w 6869113"/>
              <a:gd name="connsiteY13" fmla="*/ 1370411 h 5253037"/>
              <a:gd name="connsiteX14" fmla="*/ 1991083 w 6869113"/>
              <a:gd name="connsiteY14" fmla="*/ 1150318 h 5253037"/>
              <a:gd name="connsiteX15" fmla="*/ 0 w 6869113"/>
              <a:gd name="connsiteY15" fmla="*/ 0 h 525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69113" h="5253037">
                <a:moveTo>
                  <a:pt x="0" y="0"/>
                </a:moveTo>
                <a:cubicBezTo>
                  <a:pt x="0" y="0"/>
                  <a:pt x="0" y="0"/>
                  <a:pt x="6869113" y="0"/>
                </a:cubicBezTo>
                <a:lnTo>
                  <a:pt x="6869113" y="5253037"/>
                </a:lnTo>
                <a:cubicBezTo>
                  <a:pt x="6869113" y="5253037"/>
                  <a:pt x="6869113" y="5253037"/>
                  <a:pt x="1750402" y="5253037"/>
                </a:cubicBezTo>
                <a:cubicBezTo>
                  <a:pt x="1750402" y="5253037"/>
                  <a:pt x="1750402" y="5253037"/>
                  <a:pt x="2566041" y="2897682"/>
                </a:cubicBezTo>
                <a:cubicBezTo>
                  <a:pt x="2592783" y="2834451"/>
                  <a:pt x="2614663" y="2770004"/>
                  <a:pt x="2632897" y="2704341"/>
                </a:cubicBezTo>
                <a:cubicBezTo>
                  <a:pt x="2632897" y="2704341"/>
                  <a:pt x="2632897" y="2703125"/>
                  <a:pt x="2632897" y="2703125"/>
                </a:cubicBezTo>
                <a:cubicBezTo>
                  <a:pt x="2647483" y="2648406"/>
                  <a:pt x="2658423" y="2593687"/>
                  <a:pt x="2665717" y="2538968"/>
                </a:cubicBezTo>
                <a:cubicBezTo>
                  <a:pt x="2675441" y="2474521"/>
                  <a:pt x="2680303" y="2410074"/>
                  <a:pt x="2680303" y="2345627"/>
                </a:cubicBezTo>
                <a:cubicBezTo>
                  <a:pt x="2680303" y="2279964"/>
                  <a:pt x="2675441" y="2215517"/>
                  <a:pt x="2666932" y="2151070"/>
                </a:cubicBezTo>
                <a:cubicBezTo>
                  <a:pt x="2658423" y="2096351"/>
                  <a:pt x="2648699" y="2041632"/>
                  <a:pt x="2634112" y="1988129"/>
                </a:cubicBezTo>
                <a:cubicBezTo>
                  <a:pt x="2626819" y="1962593"/>
                  <a:pt x="2619526" y="1937058"/>
                  <a:pt x="2611017" y="1911522"/>
                </a:cubicBezTo>
                <a:cubicBezTo>
                  <a:pt x="2580628" y="1822755"/>
                  <a:pt x="2541730" y="1737637"/>
                  <a:pt x="2495539" y="1656166"/>
                </a:cubicBezTo>
                <a:cubicBezTo>
                  <a:pt x="2435976" y="1552808"/>
                  <a:pt x="2363043" y="1456745"/>
                  <a:pt x="2275523" y="1370411"/>
                </a:cubicBezTo>
                <a:cubicBezTo>
                  <a:pt x="2192865" y="1286508"/>
                  <a:pt x="2098052" y="1212333"/>
                  <a:pt x="1991083" y="1150318"/>
                </a:cubicBezTo>
                <a:cubicBezTo>
                  <a:pt x="1991083" y="1150318"/>
                  <a:pt x="1991083" y="1150318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6665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F47440-5016-B541-7D6A-5BD45E933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76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8066F47-2899-6B2C-AE22-1C43D98EE9A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587031" y="0"/>
            <a:ext cx="6604969" cy="6858000"/>
          </a:xfrm>
          <a:custGeom>
            <a:avLst/>
            <a:gdLst>
              <a:gd name="connsiteX0" fmla="*/ 853927 w 4806950"/>
              <a:gd name="connsiteY0" fmla="*/ 0 h 4991100"/>
              <a:gd name="connsiteX1" fmla="*/ 4806950 w 4806950"/>
              <a:gd name="connsiteY1" fmla="*/ 0 h 4991100"/>
              <a:gd name="connsiteX2" fmla="*/ 4806950 w 4806950"/>
              <a:gd name="connsiteY2" fmla="*/ 4991100 h 4991100"/>
              <a:gd name="connsiteX3" fmla="*/ 0 w 4806950"/>
              <a:gd name="connsiteY3" fmla="*/ 4991100 h 4991100"/>
              <a:gd name="connsiteX4" fmla="*/ 461051 w 4806950"/>
              <a:gd name="connsiteY4" fmla="*/ 4325620 h 4991100"/>
              <a:gd name="connsiteX5" fmla="*/ 972945 w 4806950"/>
              <a:gd name="connsiteY5" fmla="*/ 3075534 h 4991100"/>
              <a:gd name="connsiteX6" fmla="*/ 1150895 w 4806950"/>
              <a:gd name="connsiteY6" fmla="*/ 1735332 h 4991100"/>
              <a:gd name="connsiteX7" fmla="*/ 978723 w 4806950"/>
              <a:gd name="connsiteY7" fmla="*/ 395129 h 4991100"/>
              <a:gd name="connsiteX8" fmla="*/ 853927 w 4806950"/>
              <a:gd name="connsiteY8" fmla="*/ 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6950" h="4991100">
                <a:moveTo>
                  <a:pt x="853927" y="0"/>
                </a:moveTo>
                <a:cubicBezTo>
                  <a:pt x="853927" y="0"/>
                  <a:pt x="853927" y="0"/>
                  <a:pt x="4806950" y="0"/>
                </a:cubicBezTo>
                <a:lnTo>
                  <a:pt x="4806950" y="4991100"/>
                </a:lnTo>
                <a:cubicBezTo>
                  <a:pt x="4806950" y="4991100"/>
                  <a:pt x="4806950" y="4991100"/>
                  <a:pt x="0" y="4991100"/>
                </a:cubicBezTo>
                <a:cubicBezTo>
                  <a:pt x="168706" y="4785448"/>
                  <a:pt x="323545" y="4563622"/>
                  <a:pt x="461051" y="4325620"/>
                </a:cubicBezTo>
                <a:cubicBezTo>
                  <a:pt x="692155" y="3924715"/>
                  <a:pt x="858549" y="3503013"/>
                  <a:pt x="972945" y="3075534"/>
                </a:cubicBezTo>
                <a:cubicBezTo>
                  <a:pt x="1091964" y="2633036"/>
                  <a:pt x="1150895" y="2183606"/>
                  <a:pt x="1150895" y="1735332"/>
                </a:cubicBezTo>
                <a:cubicBezTo>
                  <a:pt x="1149739" y="1281280"/>
                  <a:pt x="1095430" y="830695"/>
                  <a:pt x="978723" y="395129"/>
                </a:cubicBezTo>
                <a:cubicBezTo>
                  <a:pt x="942902" y="261109"/>
                  <a:pt x="901303" y="129399"/>
                  <a:pt x="853927" y="0"/>
                </a:cubicBezTo>
                <a:close/>
              </a:path>
            </a:pathLst>
          </a:custGeom>
        </p:spPr>
        <p:txBody>
          <a:bodyPr wrap="square" tIns="5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7020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7020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822C7-738C-C36C-9B81-490D98197A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7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and orange liquid&#10;&#10;Description automatically generated">
            <a:extLst>
              <a:ext uri="{FF2B5EF4-FFF2-40B4-BE49-F238E27FC236}">
                <a16:creationId xmlns:a16="http://schemas.microsoft.com/office/drawing/2014/main" id="{A1113F07-A0CB-A3E3-0EDA-3A4FBD2A0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00" y="-9426"/>
            <a:ext cx="7061127" cy="68688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5A3139-60F1-043D-8D3D-180EE60F110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279010" y="-1491"/>
            <a:ext cx="6912990" cy="6250312"/>
          </a:xfrm>
          <a:custGeom>
            <a:avLst/>
            <a:gdLst>
              <a:gd name="connsiteX0" fmla="*/ 0 w 4984750"/>
              <a:gd name="connsiteY0" fmla="*/ 0 h 4506913"/>
              <a:gd name="connsiteX1" fmla="*/ 4984750 w 4984750"/>
              <a:gd name="connsiteY1" fmla="*/ 0 h 4506913"/>
              <a:gd name="connsiteX2" fmla="*/ 4984750 w 4984750"/>
              <a:gd name="connsiteY2" fmla="*/ 4506913 h 4506913"/>
              <a:gd name="connsiteX3" fmla="*/ 4870421 w 4984750"/>
              <a:gd name="connsiteY3" fmla="*/ 4448590 h 4506913"/>
              <a:gd name="connsiteX4" fmla="*/ 4697784 w 4984750"/>
              <a:gd name="connsiteY4" fmla="*/ 4325081 h 4506913"/>
              <a:gd name="connsiteX5" fmla="*/ 4645193 w 4984750"/>
              <a:gd name="connsiteY5" fmla="*/ 4275907 h 4506913"/>
              <a:gd name="connsiteX6" fmla="*/ 4471412 w 4984750"/>
              <a:gd name="connsiteY6" fmla="*/ 4050618 h 4506913"/>
              <a:gd name="connsiteX7" fmla="*/ 4362800 w 4984750"/>
              <a:gd name="connsiteY7" fmla="*/ 3787591 h 4506913"/>
              <a:gd name="connsiteX8" fmla="*/ 4326214 w 4984750"/>
              <a:gd name="connsiteY8" fmla="*/ 3505123 h 4506913"/>
              <a:gd name="connsiteX9" fmla="*/ 4326214 w 4984750"/>
              <a:gd name="connsiteY9" fmla="*/ 3503979 h 4506913"/>
              <a:gd name="connsiteX10" fmla="*/ 4325071 w 4984750"/>
              <a:gd name="connsiteY10" fmla="*/ 3503979 h 4506913"/>
              <a:gd name="connsiteX11" fmla="*/ 4287343 w 4984750"/>
              <a:gd name="connsiteY11" fmla="*/ 3221511 h 4506913"/>
              <a:gd name="connsiteX12" fmla="*/ 4179873 w 4984750"/>
              <a:gd name="connsiteY12" fmla="*/ 2958484 h 4506913"/>
              <a:gd name="connsiteX13" fmla="*/ 4006093 w 4984750"/>
              <a:gd name="connsiteY13" fmla="*/ 2733195 h 4506913"/>
              <a:gd name="connsiteX14" fmla="*/ 3779721 w 4984750"/>
              <a:gd name="connsiteY14" fmla="*/ 2559369 h 4506913"/>
              <a:gd name="connsiteX15" fmla="*/ 3517907 w 4984750"/>
              <a:gd name="connsiteY15" fmla="*/ 2450727 h 4506913"/>
              <a:gd name="connsiteX16" fmla="*/ 3235514 w 4984750"/>
              <a:gd name="connsiteY16" fmla="*/ 2414132 h 4506913"/>
              <a:gd name="connsiteX17" fmla="*/ 2953122 w 4984750"/>
              <a:gd name="connsiteY17" fmla="*/ 2450727 h 4506913"/>
              <a:gd name="connsiteX18" fmla="*/ 2690165 w 4984750"/>
              <a:gd name="connsiteY18" fmla="*/ 2559369 h 4506913"/>
              <a:gd name="connsiteX19" fmla="*/ 2427208 w 4984750"/>
              <a:gd name="connsiteY19" fmla="*/ 2666867 h 4506913"/>
              <a:gd name="connsiteX20" fmla="*/ 2144815 w 4984750"/>
              <a:gd name="connsiteY20" fmla="*/ 2704605 h 4506913"/>
              <a:gd name="connsiteX21" fmla="*/ 1862422 w 4984750"/>
              <a:gd name="connsiteY21" fmla="*/ 2668010 h 4506913"/>
              <a:gd name="connsiteX22" fmla="*/ 1600608 w 4984750"/>
              <a:gd name="connsiteY22" fmla="*/ 2558225 h 4506913"/>
              <a:gd name="connsiteX23" fmla="*/ 1426828 w 4984750"/>
              <a:gd name="connsiteY23" fmla="*/ 2434717 h 4506913"/>
              <a:gd name="connsiteX24" fmla="*/ 1374236 w 4984750"/>
              <a:gd name="connsiteY24" fmla="*/ 2385542 h 4506913"/>
              <a:gd name="connsiteX25" fmla="*/ 1200456 w 4984750"/>
              <a:gd name="connsiteY25" fmla="*/ 2160254 h 4506913"/>
              <a:gd name="connsiteX26" fmla="*/ 1027819 w 4984750"/>
              <a:gd name="connsiteY26" fmla="*/ 1860631 h 4506913"/>
              <a:gd name="connsiteX27" fmla="*/ 109756 w 4984750"/>
              <a:gd name="connsiteY27" fmla="*/ 271032 h 4506913"/>
              <a:gd name="connsiteX28" fmla="*/ 2287 w 4984750"/>
              <a:gd name="connsiteY28" fmla="*/ 6862 h 4506913"/>
              <a:gd name="connsiteX29" fmla="*/ 0 w 4984750"/>
              <a:gd name="connsiteY29" fmla="*/ 0 h 450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84750" h="4506913">
                <a:moveTo>
                  <a:pt x="0" y="0"/>
                </a:moveTo>
                <a:lnTo>
                  <a:pt x="4984750" y="0"/>
                </a:lnTo>
                <a:cubicBezTo>
                  <a:pt x="4984750" y="0"/>
                  <a:pt x="4984750" y="0"/>
                  <a:pt x="4984750" y="4506913"/>
                </a:cubicBezTo>
                <a:cubicBezTo>
                  <a:pt x="4945878" y="4489759"/>
                  <a:pt x="4908150" y="4470318"/>
                  <a:pt x="4870421" y="4448590"/>
                </a:cubicBezTo>
                <a:cubicBezTo>
                  <a:pt x="4809827" y="4414282"/>
                  <a:pt x="4751519" y="4371969"/>
                  <a:pt x="4697784" y="4325081"/>
                </a:cubicBezTo>
                <a:cubicBezTo>
                  <a:pt x="4679491" y="4309071"/>
                  <a:pt x="4662342" y="4293061"/>
                  <a:pt x="4645193" y="4275907"/>
                </a:cubicBezTo>
                <a:cubicBezTo>
                  <a:pt x="4578882" y="4209578"/>
                  <a:pt x="4519431" y="4135244"/>
                  <a:pt x="4471412" y="4050618"/>
                </a:cubicBezTo>
                <a:cubicBezTo>
                  <a:pt x="4422251" y="3965992"/>
                  <a:pt x="4386809" y="3876792"/>
                  <a:pt x="4362800" y="3787591"/>
                </a:cubicBezTo>
                <a:cubicBezTo>
                  <a:pt x="4337647" y="3693816"/>
                  <a:pt x="4326214" y="3598898"/>
                  <a:pt x="4326214" y="3505123"/>
                </a:cubicBezTo>
                <a:cubicBezTo>
                  <a:pt x="4326214" y="3505123"/>
                  <a:pt x="4326214" y="3503979"/>
                  <a:pt x="4326214" y="3503979"/>
                </a:cubicBezTo>
                <a:cubicBezTo>
                  <a:pt x="4326214" y="3503979"/>
                  <a:pt x="4326214" y="3503979"/>
                  <a:pt x="4325071" y="3503979"/>
                </a:cubicBezTo>
                <a:cubicBezTo>
                  <a:pt x="4325071" y="3409061"/>
                  <a:pt x="4312495" y="3315286"/>
                  <a:pt x="4287343" y="3221511"/>
                </a:cubicBezTo>
                <a:cubicBezTo>
                  <a:pt x="4263333" y="3131167"/>
                  <a:pt x="4229035" y="3043110"/>
                  <a:pt x="4179873" y="2958484"/>
                </a:cubicBezTo>
                <a:cubicBezTo>
                  <a:pt x="4130712" y="2873858"/>
                  <a:pt x="4071260" y="2799524"/>
                  <a:pt x="4006093" y="2733195"/>
                </a:cubicBezTo>
                <a:cubicBezTo>
                  <a:pt x="3937495" y="2664579"/>
                  <a:pt x="3862038" y="2607400"/>
                  <a:pt x="3779721" y="2559369"/>
                </a:cubicBezTo>
                <a:cubicBezTo>
                  <a:pt x="3697404" y="2512481"/>
                  <a:pt x="3609371" y="2474743"/>
                  <a:pt x="3517907" y="2450727"/>
                </a:cubicBezTo>
                <a:cubicBezTo>
                  <a:pt x="3426444" y="2425568"/>
                  <a:pt x="3331551" y="2414132"/>
                  <a:pt x="3235514" y="2414132"/>
                </a:cubicBezTo>
                <a:cubicBezTo>
                  <a:pt x="3141765" y="2414132"/>
                  <a:pt x="3046871" y="2426711"/>
                  <a:pt x="2953122" y="2450727"/>
                </a:cubicBezTo>
                <a:cubicBezTo>
                  <a:pt x="2863945" y="2475886"/>
                  <a:pt x="2774768" y="2510194"/>
                  <a:pt x="2690165" y="2559369"/>
                </a:cubicBezTo>
                <a:cubicBezTo>
                  <a:pt x="2605561" y="2608543"/>
                  <a:pt x="2517528" y="2642851"/>
                  <a:pt x="2427208" y="2666867"/>
                </a:cubicBezTo>
                <a:cubicBezTo>
                  <a:pt x="2333458" y="2692026"/>
                  <a:pt x="2239708" y="2704605"/>
                  <a:pt x="2144815" y="2704605"/>
                </a:cubicBezTo>
                <a:cubicBezTo>
                  <a:pt x="2049921" y="2704605"/>
                  <a:pt x="1953885" y="2693169"/>
                  <a:pt x="1862422" y="2668010"/>
                </a:cubicBezTo>
                <a:cubicBezTo>
                  <a:pt x="1770958" y="2643995"/>
                  <a:pt x="1682925" y="2606256"/>
                  <a:pt x="1600608" y="2558225"/>
                </a:cubicBezTo>
                <a:cubicBezTo>
                  <a:pt x="1538870" y="2522774"/>
                  <a:pt x="1480562" y="2481604"/>
                  <a:pt x="1426828" y="2434717"/>
                </a:cubicBezTo>
                <a:cubicBezTo>
                  <a:pt x="1409678" y="2418706"/>
                  <a:pt x="1391386" y="2402696"/>
                  <a:pt x="1374236" y="2385542"/>
                </a:cubicBezTo>
                <a:cubicBezTo>
                  <a:pt x="1309069" y="2319213"/>
                  <a:pt x="1249618" y="2244880"/>
                  <a:pt x="1200456" y="2160254"/>
                </a:cubicBezTo>
                <a:cubicBezTo>
                  <a:pt x="1200456" y="2160254"/>
                  <a:pt x="1200456" y="2160254"/>
                  <a:pt x="1027819" y="1860631"/>
                </a:cubicBezTo>
                <a:cubicBezTo>
                  <a:pt x="1027819" y="1860631"/>
                  <a:pt x="1027819" y="1860631"/>
                  <a:pt x="109756" y="271032"/>
                </a:cubicBezTo>
                <a:cubicBezTo>
                  <a:pt x="61738" y="186406"/>
                  <a:pt x="26296" y="97206"/>
                  <a:pt x="2287" y="6862"/>
                </a:cubicBezTo>
                <a:cubicBezTo>
                  <a:pt x="1143" y="4575"/>
                  <a:pt x="1143" y="2287"/>
                  <a:pt x="0" y="0"/>
                </a:cubicBezTo>
                <a:close/>
              </a:path>
            </a:pathLst>
          </a:custGeom>
        </p:spPr>
        <p:txBody>
          <a:bodyPr wrap="square" tIns="5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84856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8D332-D7CF-AC4A-776D-270BD5CFEF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57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61289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Picture 10" descr="A colorful logo with a white background&#10;&#10;Description automatically generated">
            <a:extLst>
              <a:ext uri="{FF2B5EF4-FFF2-40B4-BE49-F238E27FC236}">
                <a16:creationId xmlns:a16="http://schemas.microsoft.com/office/drawing/2014/main" id="{F576D057-6A6B-9C97-5077-7B2771E2D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88" y="0"/>
            <a:ext cx="6839712" cy="6858000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C20AF777-3D3D-1432-93C2-9B745E5BDC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650" y="3175"/>
            <a:ext cx="476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C02AEB46-FDFB-8F92-9DE9-47969ADA64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3175"/>
            <a:ext cx="47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B283727-27DA-3938-0C6F-A559BBD5BD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77225" y="1211149"/>
            <a:ext cx="3914775" cy="5645475"/>
          </a:xfrm>
          <a:custGeom>
            <a:avLst/>
            <a:gdLst>
              <a:gd name="connsiteX0" fmla="*/ 1569376 w 3914775"/>
              <a:gd name="connsiteY0" fmla="*/ 516 h 5645475"/>
              <a:gd name="connsiteX1" fmla="*/ 2292622 w 3914775"/>
              <a:gd name="connsiteY1" fmla="*/ 205112 h 5645475"/>
              <a:gd name="connsiteX2" fmla="*/ 3914775 w 3914775"/>
              <a:gd name="connsiteY2" fmla="*/ 1140150 h 5645475"/>
              <a:gd name="connsiteX3" fmla="*/ 3914775 w 3914775"/>
              <a:gd name="connsiteY3" fmla="*/ 5645475 h 5645475"/>
              <a:gd name="connsiteX4" fmla="*/ 432151 w 3914775"/>
              <a:gd name="connsiteY4" fmla="*/ 5645475 h 5645475"/>
              <a:gd name="connsiteX5" fmla="*/ 3178 w 3914775"/>
              <a:gd name="connsiteY5" fmla="*/ 4583438 h 5645475"/>
              <a:gd name="connsiteX6" fmla="*/ 0 w 3914775"/>
              <a:gd name="connsiteY6" fmla="*/ 1527500 h 5645475"/>
              <a:gd name="connsiteX7" fmla="*/ 204954 w 3914775"/>
              <a:gd name="connsiteY7" fmla="*/ 763912 h 5645475"/>
              <a:gd name="connsiteX8" fmla="*/ 1569376 w 3914775"/>
              <a:gd name="connsiteY8" fmla="*/ 516 h 564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775" h="5645475">
                <a:moveTo>
                  <a:pt x="1569376" y="516"/>
                </a:moveTo>
                <a:cubicBezTo>
                  <a:pt x="1815830" y="6923"/>
                  <a:pt x="2064234" y="73151"/>
                  <a:pt x="2292622" y="205112"/>
                </a:cubicBezTo>
                <a:cubicBezTo>
                  <a:pt x="2292622" y="205112"/>
                  <a:pt x="2292622" y="205112"/>
                  <a:pt x="3914775" y="1140150"/>
                </a:cubicBezTo>
                <a:cubicBezTo>
                  <a:pt x="3914775" y="1140150"/>
                  <a:pt x="3914775" y="1140150"/>
                  <a:pt x="3914775" y="5645475"/>
                </a:cubicBezTo>
                <a:cubicBezTo>
                  <a:pt x="3914775" y="5645475"/>
                  <a:pt x="3914775" y="5645475"/>
                  <a:pt x="432151" y="5645475"/>
                </a:cubicBezTo>
                <a:cubicBezTo>
                  <a:pt x="166823" y="5370838"/>
                  <a:pt x="3178" y="4996188"/>
                  <a:pt x="3178" y="4583438"/>
                </a:cubicBezTo>
                <a:cubicBezTo>
                  <a:pt x="3178" y="4583438"/>
                  <a:pt x="3178" y="4583438"/>
                  <a:pt x="0" y="1527500"/>
                </a:cubicBezTo>
                <a:cubicBezTo>
                  <a:pt x="0" y="1268737"/>
                  <a:pt x="65141" y="1005212"/>
                  <a:pt x="204954" y="763912"/>
                </a:cubicBezTo>
                <a:cubicBezTo>
                  <a:pt x="494411" y="261865"/>
                  <a:pt x="1027177" y="-13578"/>
                  <a:pt x="1569376" y="516"/>
                </a:cubicBezTo>
                <a:close/>
              </a:path>
            </a:pathLst>
          </a:custGeom>
        </p:spPr>
        <p:txBody>
          <a:bodyPr wrap="square" lIns="0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7A9678-5A5F-D4A6-FE07-086AC02A084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97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5103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AC0BD0CF-E901-1F49-7489-7018F1A84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32" y="0"/>
            <a:ext cx="3477768" cy="68580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1D7AA62-BCA4-5372-4DCC-B435A700D2D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492700" y="0"/>
            <a:ext cx="6704013" cy="6858000"/>
          </a:xfrm>
          <a:custGeom>
            <a:avLst/>
            <a:gdLst>
              <a:gd name="connsiteX0" fmla="*/ 84669 w 4360424"/>
              <a:gd name="connsiteY0" fmla="*/ 0 h 4460580"/>
              <a:gd name="connsiteX1" fmla="*/ 2423376 w 4360424"/>
              <a:gd name="connsiteY1" fmla="*/ 0 h 4460580"/>
              <a:gd name="connsiteX2" fmla="*/ 2279852 w 4360424"/>
              <a:gd name="connsiteY2" fmla="*/ 1262799 h 4460580"/>
              <a:gd name="connsiteX3" fmla="*/ 2279852 w 4360424"/>
              <a:gd name="connsiteY3" fmla="*/ 1263831 h 4460580"/>
              <a:gd name="connsiteX4" fmla="*/ 3347501 w 4360424"/>
              <a:gd name="connsiteY4" fmla="*/ 3112081 h 4460580"/>
              <a:gd name="connsiteX5" fmla="*/ 4360424 w 4360424"/>
              <a:gd name="connsiteY5" fmla="*/ 3642807 h 4460580"/>
              <a:gd name="connsiteX6" fmla="*/ 4360424 w 4360424"/>
              <a:gd name="connsiteY6" fmla="*/ 4460580 h 4460580"/>
              <a:gd name="connsiteX7" fmla="*/ 1033 w 4360424"/>
              <a:gd name="connsiteY7" fmla="*/ 4460580 h 4460580"/>
              <a:gd name="connsiteX8" fmla="*/ 0 w 4360424"/>
              <a:gd name="connsiteY8" fmla="*/ 4428571 h 4460580"/>
              <a:gd name="connsiteX9" fmla="*/ 533824 w 4360424"/>
              <a:gd name="connsiteY9" fmla="*/ 3504447 h 4460580"/>
              <a:gd name="connsiteX10" fmla="*/ 925158 w 4360424"/>
              <a:gd name="connsiteY10" fmla="*/ 2044433 h 4460580"/>
              <a:gd name="connsiteX11" fmla="*/ 533824 w 4360424"/>
              <a:gd name="connsiteY11" fmla="*/ 1654132 h 4460580"/>
              <a:gd name="connsiteX12" fmla="*/ 0 w 4360424"/>
              <a:gd name="connsiteY12" fmla="*/ 728975 h 4460580"/>
              <a:gd name="connsiteX13" fmla="*/ 84669 w 4360424"/>
              <a:gd name="connsiteY13" fmla="*/ 0 h 446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60424" h="4460580">
                <a:moveTo>
                  <a:pt x="84669" y="0"/>
                </a:moveTo>
                <a:cubicBezTo>
                  <a:pt x="84669" y="0"/>
                  <a:pt x="84669" y="0"/>
                  <a:pt x="2423376" y="0"/>
                </a:cubicBezTo>
                <a:cubicBezTo>
                  <a:pt x="2111548" y="334544"/>
                  <a:pt x="2039270" y="845652"/>
                  <a:pt x="2279852" y="1262799"/>
                </a:cubicBezTo>
                <a:cubicBezTo>
                  <a:pt x="2279852" y="1262799"/>
                  <a:pt x="2279852" y="1263831"/>
                  <a:pt x="2279852" y="1263831"/>
                </a:cubicBezTo>
                <a:cubicBezTo>
                  <a:pt x="2279852" y="1263831"/>
                  <a:pt x="2279852" y="1263831"/>
                  <a:pt x="3347501" y="3112081"/>
                </a:cubicBezTo>
                <a:cubicBezTo>
                  <a:pt x="3561237" y="3481731"/>
                  <a:pt x="3961863" y="3675848"/>
                  <a:pt x="4360424" y="3642807"/>
                </a:cubicBezTo>
                <a:lnTo>
                  <a:pt x="4360424" y="4460580"/>
                </a:lnTo>
                <a:cubicBezTo>
                  <a:pt x="4360424" y="4460580"/>
                  <a:pt x="4360424" y="4460580"/>
                  <a:pt x="1033" y="4460580"/>
                </a:cubicBezTo>
                <a:cubicBezTo>
                  <a:pt x="0" y="4450255"/>
                  <a:pt x="0" y="4439929"/>
                  <a:pt x="0" y="4428571"/>
                </a:cubicBezTo>
                <a:cubicBezTo>
                  <a:pt x="0" y="4034140"/>
                  <a:pt x="214769" y="3689272"/>
                  <a:pt x="533824" y="3504447"/>
                </a:cubicBezTo>
                <a:cubicBezTo>
                  <a:pt x="1044932" y="3209140"/>
                  <a:pt x="1220465" y="2555541"/>
                  <a:pt x="925158" y="2044433"/>
                </a:cubicBezTo>
                <a:cubicBezTo>
                  <a:pt x="828099" y="1876128"/>
                  <a:pt x="691803" y="1743963"/>
                  <a:pt x="533824" y="1654132"/>
                </a:cubicBezTo>
                <a:cubicBezTo>
                  <a:pt x="215801" y="1469307"/>
                  <a:pt x="1033" y="1123406"/>
                  <a:pt x="0" y="728975"/>
                </a:cubicBezTo>
                <a:cubicBezTo>
                  <a:pt x="1033" y="483230"/>
                  <a:pt x="29944" y="238517"/>
                  <a:pt x="84669" y="0"/>
                </a:cubicBezTo>
                <a:close/>
              </a:path>
            </a:pathLst>
          </a:custGeom>
        </p:spPr>
        <p:txBody>
          <a:bodyPr wrap="square" lIns="360000" tIns="720000">
            <a:noAutofit/>
          </a:bodyPr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CA29A-437E-1705-8314-A1347D9239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77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A96AB-8025-800A-2C24-7E888FEF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3102-B1BD-6F42-D23F-9839C494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838" y="1573619"/>
            <a:ext cx="11168062" cy="4477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478D-6D5E-92AA-A8E5-4B2E1DDB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1785-315A-7A76-7C7E-594293B97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7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61" r:id="rId7"/>
    <p:sldLayoutId id="2147483662" r:id="rId8"/>
    <p:sldLayoutId id="2147483663" r:id="rId9"/>
    <p:sldLayoutId id="2147483649" r:id="rId10"/>
    <p:sldLayoutId id="2147483657" r:id="rId11"/>
    <p:sldLayoutId id="2147483650" r:id="rId12"/>
    <p:sldLayoutId id="2147483659" r:id="rId13"/>
    <p:sldLayoutId id="2147483660" r:id="rId14"/>
    <p:sldLayoutId id="2147483656" r:id="rId15"/>
    <p:sldLayoutId id="2147483686" r:id="rId16"/>
    <p:sldLayoutId id="2147483687" r:id="rId17"/>
    <p:sldLayoutId id="2147483681" r:id="rId18"/>
    <p:sldLayoutId id="2147483682" r:id="rId19"/>
    <p:sldLayoutId id="2147483668" r:id="rId20"/>
    <p:sldLayoutId id="2147483667" r:id="rId21"/>
    <p:sldLayoutId id="2147483669" r:id="rId22"/>
    <p:sldLayoutId id="2147483683" r:id="rId23"/>
    <p:sldLayoutId id="2147483697" r:id="rId24"/>
    <p:sldLayoutId id="2147483684" r:id="rId25"/>
    <p:sldLayoutId id="2147483672" r:id="rId26"/>
    <p:sldLayoutId id="2147483695" r:id="rId27"/>
    <p:sldLayoutId id="2147483673" r:id="rId28"/>
    <p:sldLayoutId id="2147483685" r:id="rId29"/>
    <p:sldLayoutId id="2147483688" r:id="rId30"/>
    <p:sldLayoutId id="2147483689" r:id="rId31"/>
    <p:sldLayoutId id="2147483690" r:id="rId32"/>
    <p:sldLayoutId id="2147483691" r:id="rId33"/>
    <p:sldLayoutId id="2147483670" r:id="rId34"/>
    <p:sldLayoutId id="2147483671" r:id="rId35"/>
    <p:sldLayoutId id="2147483692" r:id="rId36"/>
    <p:sldLayoutId id="2147483693" r:id="rId37"/>
    <p:sldLayoutId id="2147483694" r:id="rId38"/>
    <p:sldLayoutId id="2147483654" r:id="rId39"/>
    <p:sldLayoutId id="2147483655" r:id="rId40"/>
    <p:sldLayoutId id="2147483698" r:id="rId41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>
          <a:solidFill>
            <a:srgbClr val="00206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000"/>
        </a:spcBef>
        <a:buFontTx/>
        <a:buNone/>
        <a:defRPr sz="2000" b="1" kern="1200">
          <a:solidFill>
            <a:srgbClr val="0460A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5000"/>
        </a:lnSpc>
        <a:spcBef>
          <a:spcPts val="7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Ping LCG Medium" pitchFamily="50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90538" indent="-268288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73113" indent="-277813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2" userDrawn="1">
          <p15:clr>
            <a:srgbClr val="F26B43"/>
          </p15:clr>
        </p15:guide>
        <p15:guide id="2" pos="3975" userDrawn="1">
          <p15:clr>
            <a:srgbClr val="F26B43"/>
          </p15:clr>
        </p15:guide>
        <p15:guide id="3" orient="horz" pos="243" userDrawn="1">
          <p15:clr>
            <a:srgbClr val="F26B43"/>
          </p15:clr>
        </p15:guide>
        <p15:guide id="4" orient="horz" pos="3812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1015" userDrawn="1">
          <p15:clr>
            <a:srgbClr val="F26B43"/>
          </p15:clr>
        </p15:guide>
        <p15:guide id="7" orient="horz" pos="1639" userDrawn="1">
          <p15:clr>
            <a:srgbClr val="F26B43"/>
          </p15:clr>
        </p15:guide>
        <p15:guide id="8" orient="horz" pos="1781" userDrawn="1">
          <p15:clr>
            <a:srgbClr val="F26B43"/>
          </p15:clr>
        </p15:guide>
        <p15:guide id="9" orient="horz" pos="2544" userDrawn="1">
          <p15:clr>
            <a:srgbClr val="F26B43"/>
          </p15:clr>
        </p15:guide>
        <p15:guide id="10" orient="horz" pos="3174" userDrawn="1">
          <p15:clr>
            <a:srgbClr val="F26B43"/>
          </p15:clr>
        </p15:guide>
        <p15:guide id="11" orient="horz" pos="3316" userDrawn="1">
          <p15:clr>
            <a:srgbClr val="F26B43"/>
          </p15:clr>
        </p15:guide>
        <p15:guide id="12" pos="7416" userDrawn="1">
          <p15:clr>
            <a:srgbClr val="F26B43"/>
          </p15:clr>
        </p15:guide>
        <p15:guide id="13" pos="381" userDrawn="1">
          <p15:clr>
            <a:srgbClr val="F26B43"/>
          </p15:clr>
        </p15:guide>
        <p15:guide id="14" pos="1434" userDrawn="1">
          <p15:clr>
            <a:srgbClr val="F26B43"/>
          </p15:clr>
        </p15:guide>
        <p15:guide id="15" pos="1581" userDrawn="1">
          <p15:clr>
            <a:srgbClr val="F26B43"/>
          </p15:clr>
        </p15:guide>
        <p15:guide id="16" pos="2625" userDrawn="1">
          <p15:clr>
            <a:srgbClr val="F26B43"/>
          </p15:clr>
        </p15:guide>
        <p15:guide id="17" pos="2776" userDrawn="1">
          <p15:clr>
            <a:srgbClr val="F26B43"/>
          </p15:clr>
        </p15:guide>
        <p15:guide id="18" pos="3824" userDrawn="1">
          <p15:clr>
            <a:srgbClr val="F26B43"/>
          </p15:clr>
        </p15:guide>
        <p15:guide id="19" pos="5020" userDrawn="1">
          <p15:clr>
            <a:srgbClr val="F26B43"/>
          </p15:clr>
        </p15:guide>
        <p15:guide id="20" pos="5166" userDrawn="1">
          <p15:clr>
            <a:srgbClr val="F26B43"/>
          </p15:clr>
        </p15:guide>
        <p15:guide id="21" pos="6219" userDrawn="1">
          <p15:clr>
            <a:srgbClr val="F26B43"/>
          </p15:clr>
        </p15:guide>
        <p15:guide id="22" pos="6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6" Type="http://schemas.openxmlformats.org/officeDocument/2006/relationships/chart" Target="../charts/chart11.xml"/><Relationship Id="rId5" Type="http://schemas.openxmlformats.org/officeDocument/2006/relationships/image" Target="../media/image39.png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.png"/><Relationship Id="rId4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27.sv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27.svg"/><Relationship Id="rId5" Type="http://schemas.openxmlformats.org/officeDocument/2006/relationships/image" Target="../media/image26.svg"/><Relationship Id="rId10" Type="http://schemas.openxmlformats.org/officeDocument/2006/relationships/image" Target="../media/image29.sv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sv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svg"/><Relationship Id="rId10" Type="http://schemas.openxmlformats.org/officeDocument/2006/relationships/image" Target="../media/image38.sv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sv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svg"/><Relationship Id="rId10" Type="http://schemas.openxmlformats.org/officeDocument/2006/relationships/image" Target="../media/image38.sv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7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9.png"/><Relationship Id="rId9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9.png"/><Relationship Id="rId12" Type="http://schemas.openxmlformats.org/officeDocument/2006/relationships/image" Target="../media/image41.sv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6" Type="http://schemas.openxmlformats.org/officeDocument/2006/relationships/chart" Target="../charts/chart6.xml"/><Relationship Id="rId11" Type="http://schemas.openxmlformats.org/officeDocument/2006/relationships/image" Target="../media/image40.png"/><Relationship Id="rId5" Type="http://schemas.openxmlformats.org/officeDocument/2006/relationships/chart" Target="../charts/chart5.xml"/><Relationship Id="rId10" Type="http://schemas.openxmlformats.org/officeDocument/2006/relationships/chart" Target="../charts/chart9.xml"/><Relationship Id="rId4" Type="http://schemas.openxmlformats.org/officeDocument/2006/relationships/chart" Target="../charts/chart4.xml"/><Relationship Id="rId9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593C06E-1F4D-CB19-79C4-A49A9EF79D73}"/>
              </a:ext>
            </a:extLst>
          </p:cNvPr>
          <p:cNvSpPr txBox="1"/>
          <p:nvPr/>
        </p:nvSpPr>
        <p:spPr>
          <a:xfrm>
            <a:off x="894677" y="1462210"/>
            <a:ext cx="1040264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2400" b="1" i="0" u="none" strike="noStrike" baseline="0" dirty="0">
                <a:latin typeface="Arial-BoldMT"/>
              </a:rPr>
              <a:t>Disclaimer</a:t>
            </a:r>
          </a:p>
          <a:p>
            <a:pPr algn="l"/>
            <a:endParaRPr lang="de-DE" sz="2400" b="1" dirty="0">
              <a:latin typeface="Arial-BoldMT"/>
            </a:endParaRPr>
          </a:p>
          <a:p>
            <a:pPr algn="l"/>
            <a:endParaRPr lang="de-DE" sz="2400" b="1" i="0" u="none" strike="noStrike" baseline="0" dirty="0">
              <a:latin typeface="Arial-BoldMT"/>
            </a:endParaRPr>
          </a:p>
          <a:p>
            <a:pPr algn="l"/>
            <a:r>
              <a:rPr lang="de-DE" sz="1800" b="0" i="0" u="none" strike="noStrike" baseline="0" dirty="0">
                <a:latin typeface="ArialMT"/>
              </a:rPr>
              <a:t>Dieses Material wird Ihnen zur Beantwortung Ihrer konkreten Anfrage zur Verfügung gestellt.</a:t>
            </a:r>
          </a:p>
          <a:p>
            <a:pPr algn="l"/>
            <a:r>
              <a:rPr lang="de-DE" sz="1800" b="0" i="0" u="none" strike="noStrike" baseline="0" dirty="0">
                <a:latin typeface="ArialMT"/>
              </a:rPr>
              <a:t>Bitte beachten Sie, dass die Inhalte der wissenschaftlichen Information dienen, keine Werbezwecke verfolgen und möglicherweise Wirkstoffe betreffen können, die sich noch in der</a:t>
            </a:r>
          </a:p>
          <a:p>
            <a:pPr algn="l"/>
            <a:r>
              <a:rPr lang="de-DE" sz="1800" b="0" i="0" u="none" strike="noStrike" baseline="0" dirty="0">
                <a:latin typeface="ArialMT"/>
              </a:rPr>
              <a:t>klinischen Entwicklung befinden.</a:t>
            </a:r>
          </a:p>
          <a:p>
            <a:pPr algn="l"/>
            <a:r>
              <a:rPr lang="de-DE" sz="1800" b="0" i="0" u="none" strike="noStrike" baseline="0" dirty="0">
                <a:latin typeface="ArialMT"/>
              </a:rPr>
              <a:t>Wenn Sie diese Unterlagen nutzen, liegt die korrekte Darstellung der Daten in Ihrer Verantwortung.</a:t>
            </a:r>
          </a:p>
          <a:p>
            <a:pPr algn="l"/>
            <a:endParaRPr lang="de-DE" dirty="0">
              <a:latin typeface="ArialMT"/>
            </a:endParaRPr>
          </a:p>
          <a:p>
            <a:pPr algn="l"/>
            <a:endParaRPr lang="de-DE" sz="1800" b="0" i="0" u="none" strike="noStrike" baseline="0" dirty="0">
              <a:latin typeface="ArialMT"/>
            </a:endParaRPr>
          </a:p>
          <a:p>
            <a:pPr algn="l"/>
            <a:r>
              <a:rPr lang="de-DE" sz="1800" b="0" i="0" u="none" strike="noStrike" baseline="0" dirty="0">
                <a:latin typeface="ArialMT"/>
              </a:rPr>
              <a:t>Stand der Information: August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5135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Diagramm 224">
            <a:extLst>
              <a:ext uri="{FF2B5EF4-FFF2-40B4-BE49-F238E27FC236}">
                <a16:creationId xmlns:a16="http://schemas.microsoft.com/office/drawing/2014/main" id="{C841E2B0-9BD4-8915-9367-8BBACA3C10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127172"/>
              </p:ext>
            </p:extLst>
          </p:nvPr>
        </p:nvGraphicFramePr>
        <p:xfrm>
          <a:off x="819866" y="1271845"/>
          <a:ext cx="3797246" cy="351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0EA47E4-CB70-1430-8B0C-E8FAC19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8823297" cy="1065278"/>
          </a:xfrm>
        </p:spPr>
        <p:txBody>
          <a:bodyPr/>
          <a:lstStyle/>
          <a:p>
            <a:r>
              <a:rPr lang="de-DE" dirty="0"/>
              <a:t>Rückbildung der PED unter </a:t>
            </a:r>
            <a:r>
              <a:rPr lang="de-DE" dirty="0" err="1"/>
              <a:t>Brolucizumab</a:t>
            </a:r>
            <a:endParaRPr lang="de-DE" baseline="30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F482C-736A-7344-C589-10B105FC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10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57E426-0005-5094-6449-730139E413B8}"/>
              </a:ext>
            </a:extLst>
          </p:cNvPr>
          <p:cNvSpPr txBox="1">
            <a:spLocks/>
          </p:cNvSpPr>
          <p:nvPr/>
        </p:nvSpPr>
        <p:spPr>
          <a:xfrm>
            <a:off x="587079" y="5934103"/>
            <a:ext cx="11035187" cy="5873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900" b="0" dirty="0">
                <a:solidFill>
                  <a:srgbClr val="000000"/>
                </a:solidFill>
              </a:rPr>
              <a:t>CST und FCP sind dargestellt als Mittelwert mit 95%-Konfidenzintervall. Anti-VEGF: Anti-vaskulärer, endothelialer Wachstumsfaktor; CST: </a:t>
            </a:r>
            <a:r>
              <a:rPr lang="de-DE" sz="900" b="0" i="1" dirty="0">
                <a:solidFill>
                  <a:srgbClr val="000000"/>
                </a:solidFill>
              </a:rPr>
              <a:t>Central </a:t>
            </a:r>
            <a:r>
              <a:rPr lang="de-DE" sz="900" b="0" i="1" dirty="0" err="1">
                <a:solidFill>
                  <a:srgbClr val="000000"/>
                </a:solidFill>
              </a:rPr>
              <a:t>Subfield</a:t>
            </a:r>
            <a:r>
              <a:rPr lang="de-DE" sz="900" b="0" i="1" dirty="0">
                <a:solidFill>
                  <a:srgbClr val="000000"/>
                </a:solidFill>
              </a:rPr>
              <a:t> </a:t>
            </a:r>
            <a:r>
              <a:rPr lang="de-DE" sz="900" b="0" i="1" dirty="0" err="1">
                <a:solidFill>
                  <a:srgbClr val="000000"/>
                </a:solidFill>
              </a:rPr>
              <a:t>Thickness</a:t>
            </a:r>
            <a:r>
              <a:rPr lang="de-DE" sz="900" b="0" dirty="0">
                <a:solidFill>
                  <a:srgbClr val="000000"/>
                </a:solidFill>
              </a:rPr>
              <a:t>; FCP: </a:t>
            </a:r>
            <a:r>
              <a:rPr lang="de-DE" sz="900" b="0" i="1" dirty="0" err="1">
                <a:solidFill>
                  <a:srgbClr val="000000"/>
                </a:solidFill>
              </a:rPr>
              <a:t>Focal</a:t>
            </a:r>
            <a:r>
              <a:rPr lang="de-DE" sz="900" b="0" i="1" dirty="0">
                <a:solidFill>
                  <a:srgbClr val="000000"/>
                </a:solidFill>
              </a:rPr>
              <a:t> Central Point </a:t>
            </a:r>
            <a:r>
              <a:rPr lang="de-DE" sz="900" b="0" dirty="0">
                <a:solidFill>
                  <a:srgbClr val="000000"/>
                </a:solidFill>
              </a:rPr>
              <a:t>(</a:t>
            </a:r>
            <a:r>
              <a:rPr lang="de-DE" sz="900" b="0" i="1" dirty="0" err="1">
                <a:solidFill>
                  <a:srgbClr val="000000"/>
                </a:solidFill>
              </a:rPr>
              <a:t>Thickness</a:t>
            </a:r>
            <a:r>
              <a:rPr lang="de-DE" sz="900" b="0" dirty="0">
                <a:solidFill>
                  <a:srgbClr val="000000"/>
                </a:solidFill>
              </a:rPr>
              <a:t>); nAMD: neovaskuläre, altersbedingte  Makuladegeneration; </a:t>
            </a:r>
            <a:r>
              <a:rPr lang="de-DE" sz="900" b="0" dirty="0">
                <a:solidFill>
                  <a:prstClr val="black"/>
                </a:solidFill>
              </a:rPr>
              <a:t>PED: Pigmentepithelabhebung.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900" b="0" baseline="30000" dirty="0">
                <a:solidFill>
                  <a:schemeClr val="tx1"/>
                </a:solidFill>
              </a:rPr>
              <a:t>1</a:t>
            </a:r>
            <a:r>
              <a:rPr lang="de-DE" sz="900" b="0" dirty="0">
                <a:solidFill>
                  <a:schemeClr val="tx1"/>
                </a:solidFill>
              </a:rPr>
              <a:t>Chronopoulos A et al. European Journal </a:t>
            </a:r>
            <a:r>
              <a:rPr lang="de-DE" sz="900" b="0" dirty="0" err="1">
                <a:solidFill>
                  <a:schemeClr val="tx1"/>
                </a:solidFill>
              </a:rPr>
              <a:t>of</a:t>
            </a:r>
            <a:r>
              <a:rPr lang="de-DE" sz="900" b="0" dirty="0">
                <a:solidFill>
                  <a:schemeClr val="tx1"/>
                </a:solidFill>
              </a:rPr>
              <a:t> </a:t>
            </a:r>
            <a:r>
              <a:rPr lang="de-DE" sz="900" b="0" dirty="0" err="1">
                <a:solidFill>
                  <a:schemeClr val="tx1"/>
                </a:solidFill>
              </a:rPr>
              <a:t>Ophthalmology</a:t>
            </a:r>
            <a:r>
              <a:rPr lang="de-DE" sz="900" b="0" dirty="0">
                <a:solidFill>
                  <a:schemeClr val="tx1"/>
                </a:solidFill>
              </a:rPr>
              <a:t>, 2024,34(2),487-496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900" b="0" dirty="0">
                <a:solidFill>
                  <a:schemeClr val="tx1"/>
                </a:solidFill>
              </a:rPr>
              <a:t>Referenz Grafik: Data on </a:t>
            </a:r>
            <a:r>
              <a:rPr lang="de-DE" sz="900" b="0" dirty="0" err="1">
                <a:solidFill>
                  <a:schemeClr val="tx1"/>
                </a:solidFill>
              </a:rPr>
              <a:t>file</a:t>
            </a:r>
            <a:r>
              <a:rPr lang="de-DE" sz="900" b="0" dirty="0">
                <a:solidFill>
                  <a:schemeClr val="tx1"/>
                </a:solidFill>
              </a:rPr>
              <a:t>. Novartis; 2024; Novartis Pharma GmbH, Nürnberg, www.novartis.de, infoservice.novartis@novartis.com</a:t>
            </a:r>
            <a:endParaRPr lang="de-DE" sz="900" b="0" dirty="0">
              <a:solidFill>
                <a:prstClr val="black"/>
              </a:solidFill>
            </a:endParaRPr>
          </a:p>
        </p:txBody>
      </p: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8AA71887-3221-D8D9-E4F1-62A1A31953CA}"/>
              </a:ext>
            </a:extLst>
          </p:cNvPr>
          <p:cNvGrpSpPr/>
          <p:nvPr/>
        </p:nvGrpSpPr>
        <p:grpSpPr>
          <a:xfrm>
            <a:off x="551975" y="4756830"/>
            <a:ext cx="8198571" cy="954021"/>
            <a:chOff x="551975" y="4756830"/>
            <a:chExt cx="8198571" cy="954021"/>
          </a:xfrm>
        </p:grpSpPr>
        <p:sp>
          <p:nvSpPr>
            <p:cNvPr id="135" name="Textfeld 134">
              <a:extLst>
                <a:ext uri="{FF2B5EF4-FFF2-40B4-BE49-F238E27FC236}">
                  <a16:creationId xmlns:a16="http://schemas.microsoft.com/office/drawing/2014/main" id="{7D055071-DA4A-C00F-8E11-CB50BCAA49B4}"/>
                </a:ext>
              </a:extLst>
            </p:cNvPr>
            <p:cNvSpPr txBox="1"/>
            <p:nvPr/>
          </p:nvSpPr>
          <p:spPr>
            <a:xfrm>
              <a:off x="916074" y="4768971"/>
              <a:ext cx="7834472" cy="738664"/>
            </a:xfrm>
            <a:prstGeom prst="rect">
              <a:avLst/>
            </a:prstGeom>
            <a:noFill/>
            <a:ln w="19050">
              <a:solidFill>
                <a:srgbClr val="4FE1D0"/>
              </a:solidFill>
            </a:ln>
          </p:spPr>
          <p:txBody>
            <a:bodyPr wrap="square" lIns="82800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400" dirty="0"/>
                <a:t>Effektive Rückbildung der PED bei therapienaiven und vorbehandelten Patienten</a:t>
              </a:r>
              <a:endParaRPr lang="de-DE" sz="14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400" dirty="0" err="1">
                  <a:solidFill>
                    <a:schemeClr val="tx1"/>
                  </a:solidFill>
                </a:rPr>
                <a:t>Brolucizumab</a:t>
              </a:r>
              <a:r>
                <a:rPr lang="de-DE" sz="1400" dirty="0">
                  <a:solidFill>
                    <a:schemeClr val="tx1"/>
                  </a:solidFill>
                </a:rPr>
                <a:t> ist eine wirksame Behandlung bei Patienten mit therapieresistenter nAMD und PED</a:t>
              </a:r>
              <a:r>
                <a:rPr lang="de-DE" sz="1400" baseline="30000" dirty="0">
                  <a:solidFill>
                    <a:schemeClr val="tx1"/>
                  </a:solidFill>
                </a:rPr>
                <a:t>1</a:t>
              </a:r>
              <a:endParaRPr lang="de-DE" sz="1400" baseline="30000" dirty="0"/>
            </a:p>
          </p:txBody>
        </p:sp>
        <p:sp>
          <p:nvSpPr>
            <p:cNvPr id="162" name="Ellipse 161">
              <a:extLst>
                <a:ext uri="{FF2B5EF4-FFF2-40B4-BE49-F238E27FC236}">
                  <a16:creationId xmlns:a16="http://schemas.microsoft.com/office/drawing/2014/main" id="{999C936D-DE7A-0B88-7099-C5F75D7C1696}"/>
                </a:ext>
              </a:extLst>
            </p:cNvPr>
            <p:cNvSpPr/>
            <p:nvPr/>
          </p:nvSpPr>
          <p:spPr>
            <a:xfrm>
              <a:off x="551975" y="4756830"/>
              <a:ext cx="931721" cy="954021"/>
            </a:xfrm>
            <a:prstGeom prst="ellipse">
              <a:avLst/>
            </a:prstGeom>
            <a:gradFill flip="none" rotWithShape="1">
              <a:gsLst>
                <a:gs pos="9000">
                  <a:srgbClr val="0562A9"/>
                </a:gs>
                <a:gs pos="81000">
                  <a:srgbClr val="4FE1D0"/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54A8C200-DCB1-6B64-9EE7-5644218780F4}"/>
                </a:ext>
              </a:extLst>
            </p:cNvPr>
            <p:cNvGrpSpPr/>
            <p:nvPr/>
          </p:nvGrpSpPr>
          <p:grpSpPr>
            <a:xfrm>
              <a:off x="758200" y="5126429"/>
              <a:ext cx="651324" cy="338364"/>
              <a:chOff x="979660" y="5008314"/>
              <a:chExt cx="633026" cy="328858"/>
            </a:xfrm>
          </p:grpSpPr>
          <p:sp>
            <p:nvSpPr>
              <p:cNvPr id="163" name="Rechteck 162">
                <a:extLst>
                  <a:ext uri="{FF2B5EF4-FFF2-40B4-BE49-F238E27FC236}">
                    <a16:creationId xmlns:a16="http://schemas.microsoft.com/office/drawing/2014/main" id="{726042A2-8CA5-C22C-EC19-605513E152D0}"/>
                  </a:ext>
                </a:extLst>
              </p:cNvPr>
              <p:cNvSpPr/>
              <p:nvPr/>
            </p:nvSpPr>
            <p:spPr>
              <a:xfrm>
                <a:off x="1009317" y="5008314"/>
                <a:ext cx="103204" cy="32378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4" name="Rechteck 163">
                <a:extLst>
                  <a:ext uri="{FF2B5EF4-FFF2-40B4-BE49-F238E27FC236}">
                    <a16:creationId xmlns:a16="http://schemas.microsoft.com/office/drawing/2014/main" id="{F7D43451-18C0-41D2-391F-BEF468735A36}"/>
                  </a:ext>
                </a:extLst>
              </p:cNvPr>
              <p:cNvSpPr/>
              <p:nvPr/>
            </p:nvSpPr>
            <p:spPr>
              <a:xfrm>
                <a:off x="1175682" y="5043455"/>
                <a:ext cx="103204" cy="28864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5" name="Rechteck 164">
                <a:extLst>
                  <a:ext uri="{FF2B5EF4-FFF2-40B4-BE49-F238E27FC236}">
                    <a16:creationId xmlns:a16="http://schemas.microsoft.com/office/drawing/2014/main" id="{D9DF4926-A7AB-14A3-A3C9-ECB01E68B04D}"/>
                  </a:ext>
                </a:extLst>
              </p:cNvPr>
              <p:cNvSpPr/>
              <p:nvPr/>
            </p:nvSpPr>
            <p:spPr>
              <a:xfrm>
                <a:off x="1340133" y="5144102"/>
                <a:ext cx="103204" cy="18799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67" name="Gerader Verbinder 166">
                <a:extLst>
                  <a:ext uri="{FF2B5EF4-FFF2-40B4-BE49-F238E27FC236}">
                    <a16:creationId xmlns:a16="http://schemas.microsoft.com/office/drawing/2014/main" id="{7A046FB9-63B5-E52A-CE96-F5E5C4088B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60" y="5332095"/>
                <a:ext cx="491921" cy="507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Gerade Verbindung mit Pfeil 170">
                <a:extLst>
                  <a:ext uri="{FF2B5EF4-FFF2-40B4-BE49-F238E27FC236}">
                    <a16:creationId xmlns:a16="http://schemas.microsoft.com/office/drawing/2014/main" id="{4BC576ED-75AA-9F28-76CA-BAAD700EDF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1734" y="5045307"/>
                <a:ext cx="220952" cy="0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4" name="Verbinder: gewinkelt 243">
              <a:extLst>
                <a:ext uri="{FF2B5EF4-FFF2-40B4-BE49-F238E27FC236}">
                  <a16:creationId xmlns:a16="http://schemas.microsoft.com/office/drawing/2014/main" id="{9B459B7F-BDEF-8703-0EDB-A628EA323DAB}"/>
                </a:ext>
              </a:extLst>
            </p:cNvPr>
            <p:cNvCxnSpPr>
              <a:cxnSpLocks/>
            </p:cNvCxnSpPr>
            <p:nvPr/>
          </p:nvCxnSpPr>
          <p:spPr>
            <a:xfrm>
              <a:off x="820404" y="5000436"/>
              <a:ext cx="340375" cy="163556"/>
            </a:xfrm>
            <a:prstGeom prst="bentConnector3">
              <a:avLst>
                <a:gd name="adj1" fmla="val 84700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B3D5DD09-6F91-480B-9BBB-AD77EBBBC2F5}"/>
              </a:ext>
            </a:extLst>
          </p:cNvPr>
          <p:cNvSpPr txBox="1"/>
          <p:nvPr/>
        </p:nvSpPr>
        <p:spPr>
          <a:xfrm>
            <a:off x="544491" y="1509156"/>
            <a:ext cx="450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de-DE" sz="1600" dirty="0">
                <a:latin typeface="Arial" panose="020B0604020202020204"/>
              </a:rPr>
              <a:t>Therapienaive </a:t>
            </a:r>
            <a:r>
              <a:rPr kumimoji="0" lang="de-DE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Patientenaugen mit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u="none" strike="noStrike" kern="1200" cap="none" spc="0" normalizeH="0" baseline="0" noProof="0" dirty="0">
                <a:ln>
                  <a:noFill/>
                </a:ln>
                <a:solidFill>
                  <a:srgbClr val="0237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Pigmentepithelabhebung</a:t>
            </a:r>
          </a:p>
        </p:txBody>
      </p: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35910CD0-B957-4E14-F3B2-B94BA9933077}"/>
              </a:ext>
            </a:extLst>
          </p:cNvPr>
          <p:cNvGrpSpPr/>
          <p:nvPr/>
        </p:nvGrpSpPr>
        <p:grpSpPr>
          <a:xfrm>
            <a:off x="1439327" y="2108405"/>
            <a:ext cx="1134427" cy="1733598"/>
            <a:chOff x="5328575" y="1718261"/>
            <a:chExt cx="1134427" cy="1733598"/>
          </a:xfrm>
        </p:grpSpPr>
        <p:grpSp>
          <p:nvGrpSpPr>
            <p:cNvPr id="236" name="Gruppieren 235">
              <a:extLst>
                <a:ext uri="{FF2B5EF4-FFF2-40B4-BE49-F238E27FC236}">
                  <a16:creationId xmlns:a16="http://schemas.microsoft.com/office/drawing/2014/main" id="{F2D7A41F-7753-6CA8-8FCB-CA1FC68C0267}"/>
                </a:ext>
              </a:extLst>
            </p:cNvPr>
            <p:cNvGrpSpPr/>
            <p:nvPr/>
          </p:nvGrpSpPr>
          <p:grpSpPr>
            <a:xfrm>
              <a:off x="5328575" y="1718261"/>
              <a:ext cx="1134427" cy="1593180"/>
              <a:chOff x="5328575" y="1718261"/>
              <a:chExt cx="1134427" cy="1593180"/>
            </a:xfrm>
          </p:grpSpPr>
          <p:cxnSp>
            <p:nvCxnSpPr>
              <p:cNvPr id="226" name="Verbinder: gewinkelt 225">
                <a:extLst>
                  <a:ext uri="{FF2B5EF4-FFF2-40B4-BE49-F238E27FC236}">
                    <a16:creationId xmlns:a16="http://schemas.microsoft.com/office/drawing/2014/main" id="{9E38909F-B6B6-6D21-3D9D-21F34107082F}"/>
                  </a:ext>
                </a:extLst>
              </p:cNvPr>
              <p:cNvCxnSpPr>
                <a:cxnSpLocks/>
                <a:stCxn id="228" idx="0"/>
                <a:endCxn id="229" idx="0"/>
              </p:cNvCxnSpPr>
              <p:nvPr/>
            </p:nvCxnSpPr>
            <p:spPr>
              <a:xfrm rot="16200000" flipH="1">
                <a:off x="5394896" y="2212747"/>
                <a:ext cx="1015028" cy="628363"/>
              </a:xfrm>
              <a:prstGeom prst="bentConnector3">
                <a:avLst>
                  <a:gd name="adj1" fmla="val -3003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Textfeld 227">
                <a:extLst>
                  <a:ext uri="{FF2B5EF4-FFF2-40B4-BE49-F238E27FC236}">
                    <a16:creationId xmlns:a16="http://schemas.microsoft.com/office/drawing/2014/main" id="{72D23F85-1B2F-E536-F381-52CC4ACBE8A8}"/>
                  </a:ext>
                </a:extLst>
              </p:cNvPr>
              <p:cNvSpPr txBox="1"/>
              <p:nvPr/>
            </p:nvSpPr>
            <p:spPr>
              <a:xfrm>
                <a:off x="5328575" y="2019414"/>
                <a:ext cx="51930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40,1</a:t>
                </a:r>
              </a:p>
            </p:txBody>
          </p:sp>
          <p:sp>
            <p:nvSpPr>
              <p:cNvPr id="229" name="Textfeld 228">
                <a:extLst>
                  <a:ext uri="{FF2B5EF4-FFF2-40B4-BE49-F238E27FC236}">
                    <a16:creationId xmlns:a16="http://schemas.microsoft.com/office/drawing/2014/main" id="{F5C493D9-2A17-DDB1-407E-F42F4E651ED3}"/>
                  </a:ext>
                </a:extLst>
              </p:cNvPr>
              <p:cNvSpPr txBox="1"/>
              <p:nvPr/>
            </p:nvSpPr>
            <p:spPr>
              <a:xfrm>
                <a:off x="5970181" y="3034442"/>
                <a:ext cx="49282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3,4</a:t>
                </a:r>
              </a:p>
            </p:txBody>
          </p:sp>
          <p:sp>
            <p:nvSpPr>
              <p:cNvPr id="230" name="Textfeld 229">
                <a:extLst>
                  <a:ext uri="{FF2B5EF4-FFF2-40B4-BE49-F238E27FC236}">
                    <a16:creationId xmlns:a16="http://schemas.microsoft.com/office/drawing/2014/main" id="{58E2691A-BA0B-D225-7CFA-1382B983DB9D}"/>
                  </a:ext>
                </a:extLst>
              </p:cNvPr>
              <p:cNvSpPr txBox="1"/>
              <p:nvPr/>
            </p:nvSpPr>
            <p:spPr>
              <a:xfrm>
                <a:off x="5505553" y="1718261"/>
                <a:ext cx="7937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i="1" dirty="0">
                    <a:solidFill>
                      <a:srgbClr val="24D6C1"/>
                    </a:solidFill>
                    <a:latin typeface="Arial" panose="020B0604020202020204"/>
                  </a:rPr>
                  <a:t>-36,7</a:t>
                </a:r>
                <a:r>
                  <a:rPr kumimoji="0" lang="de-DE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24D6C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%</a:t>
                </a:r>
              </a:p>
            </p:txBody>
          </p:sp>
        </p:grpSp>
        <p:sp>
          <p:nvSpPr>
            <p:cNvPr id="239" name="Rechteck 238">
              <a:extLst>
                <a:ext uri="{FF2B5EF4-FFF2-40B4-BE49-F238E27FC236}">
                  <a16:creationId xmlns:a16="http://schemas.microsoft.com/office/drawing/2014/main" id="{9F655DAB-8640-B174-4DD5-C4BB07BB2A61}"/>
                </a:ext>
              </a:extLst>
            </p:cNvPr>
            <p:cNvSpPr/>
            <p:nvPr/>
          </p:nvSpPr>
          <p:spPr>
            <a:xfrm>
              <a:off x="5452110" y="2327548"/>
              <a:ext cx="286901" cy="11243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>
              <a:extLst>
                <a:ext uri="{FF2B5EF4-FFF2-40B4-BE49-F238E27FC236}">
                  <a16:creationId xmlns:a16="http://schemas.microsoft.com/office/drawing/2014/main" id="{9CA202D4-962A-C976-C41C-B828D006FC93}"/>
                </a:ext>
              </a:extLst>
            </p:cNvPr>
            <p:cNvSpPr/>
            <p:nvPr/>
          </p:nvSpPr>
          <p:spPr>
            <a:xfrm>
              <a:off x="6073140" y="3363594"/>
              <a:ext cx="286901" cy="838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B4A15DAD-9F79-05EE-73BB-EA500E0F982B}"/>
              </a:ext>
            </a:extLst>
          </p:cNvPr>
          <p:cNvGrpSpPr/>
          <p:nvPr/>
        </p:nvGrpSpPr>
        <p:grpSpPr>
          <a:xfrm>
            <a:off x="2813246" y="3488944"/>
            <a:ext cx="1528961" cy="353059"/>
            <a:chOff x="6702494" y="3098800"/>
            <a:chExt cx="1528961" cy="353059"/>
          </a:xfrm>
        </p:grpSpPr>
        <p:sp>
          <p:nvSpPr>
            <p:cNvPr id="245" name="Rechteck 244">
              <a:extLst>
                <a:ext uri="{FF2B5EF4-FFF2-40B4-BE49-F238E27FC236}">
                  <a16:creationId xmlns:a16="http://schemas.microsoft.com/office/drawing/2014/main" id="{F7406EA5-D8CE-76BD-FF3A-66C97FF68C28}"/>
                </a:ext>
              </a:extLst>
            </p:cNvPr>
            <p:cNvSpPr/>
            <p:nvPr/>
          </p:nvSpPr>
          <p:spPr>
            <a:xfrm>
              <a:off x="6702494" y="3227706"/>
              <a:ext cx="286901" cy="2221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6" name="Rechteck 245">
              <a:extLst>
                <a:ext uri="{FF2B5EF4-FFF2-40B4-BE49-F238E27FC236}">
                  <a16:creationId xmlns:a16="http://schemas.microsoft.com/office/drawing/2014/main" id="{6C46EC05-9481-17DA-7332-0B58E6916F67}"/>
                </a:ext>
              </a:extLst>
            </p:cNvPr>
            <p:cNvSpPr/>
            <p:nvPr/>
          </p:nvSpPr>
          <p:spPr>
            <a:xfrm>
              <a:off x="7323524" y="3204210"/>
              <a:ext cx="286901" cy="2413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>
              <a:extLst>
                <a:ext uri="{FF2B5EF4-FFF2-40B4-BE49-F238E27FC236}">
                  <a16:creationId xmlns:a16="http://schemas.microsoft.com/office/drawing/2014/main" id="{9961BD76-9F7E-5FC0-975F-02CBC4E61032}"/>
                </a:ext>
              </a:extLst>
            </p:cNvPr>
            <p:cNvSpPr/>
            <p:nvPr/>
          </p:nvSpPr>
          <p:spPr>
            <a:xfrm>
              <a:off x="7944554" y="3098800"/>
              <a:ext cx="286901" cy="3530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25" name="Grafik 124" descr="Ein Bild, das Grafiken, Grafikdesign, Screenshot, Schrift enthält.&#10;&#10;Automatisch generierte Beschreibung">
            <a:extLst>
              <a:ext uri="{FF2B5EF4-FFF2-40B4-BE49-F238E27FC236}">
                <a16:creationId xmlns:a16="http://schemas.microsoft.com/office/drawing/2014/main" id="{9572C666-7FDD-B0C8-7660-0FAF70428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9040" y="312182"/>
            <a:ext cx="1198686" cy="1198686"/>
          </a:xfrm>
          <a:prstGeom prst="rect">
            <a:avLst/>
          </a:prstGeom>
        </p:spPr>
      </p:pic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3D546887-4670-34DE-64C3-D249DCD2B637}"/>
              </a:ext>
            </a:extLst>
          </p:cNvPr>
          <p:cNvGrpSpPr/>
          <p:nvPr/>
        </p:nvGrpSpPr>
        <p:grpSpPr>
          <a:xfrm>
            <a:off x="4433739" y="1271845"/>
            <a:ext cx="4508919" cy="3514442"/>
            <a:chOff x="4433739" y="881701"/>
            <a:chExt cx="4508919" cy="3514442"/>
          </a:xfrm>
        </p:grpSpPr>
        <p:graphicFrame>
          <p:nvGraphicFramePr>
            <p:cNvPr id="3" name="Diagramm 2">
              <a:extLst>
                <a:ext uri="{FF2B5EF4-FFF2-40B4-BE49-F238E27FC236}">
                  <a16:creationId xmlns:a16="http://schemas.microsoft.com/office/drawing/2014/main" id="{0331A3F4-5AD2-A845-809E-17F919CD549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93663302"/>
                </p:ext>
              </p:extLst>
            </p:nvPr>
          </p:nvGraphicFramePr>
          <p:xfrm>
            <a:off x="4709114" y="881701"/>
            <a:ext cx="3797246" cy="35144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D523025-1FD2-753A-CF01-A3079E2E00BC}"/>
                </a:ext>
              </a:extLst>
            </p:cNvPr>
            <p:cNvSpPr txBox="1"/>
            <p:nvPr/>
          </p:nvSpPr>
          <p:spPr>
            <a:xfrm>
              <a:off x="4433739" y="1142043"/>
              <a:ext cx="4508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Vorbehandelte Patientenaugen mit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u="none" strike="noStrike" kern="1200" cap="none" spc="0" normalizeH="0" baseline="0" noProof="0" dirty="0">
                  <a:ln>
                    <a:noFill/>
                  </a:ln>
                  <a:solidFill>
                    <a:srgbClr val="02376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Pigmentepithelabhebung</a:t>
              </a:r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7353CCA2-4B68-901A-B0F8-1ED360EF9802}"/>
                </a:ext>
              </a:extLst>
            </p:cNvPr>
            <p:cNvGrpSpPr/>
            <p:nvPr/>
          </p:nvGrpSpPr>
          <p:grpSpPr>
            <a:xfrm>
              <a:off x="5360108" y="1729642"/>
              <a:ext cx="3207077" cy="1737324"/>
              <a:chOff x="8781735" y="1672465"/>
              <a:chExt cx="3207077" cy="1737324"/>
            </a:xfrm>
          </p:grpSpPr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3C5FDC8D-A414-A91D-F0E8-F9FF15FFDFFB}"/>
                  </a:ext>
                </a:extLst>
              </p:cNvPr>
              <p:cNvSpPr/>
              <p:nvPr/>
            </p:nvSpPr>
            <p:spPr>
              <a:xfrm>
                <a:off x="8875953" y="1703547"/>
                <a:ext cx="3112859" cy="16256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2" name="Gruppieren 21">
                <a:extLst>
                  <a:ext uri="{FF2B5EF4-FFF2-40B4-BE49-F238E27FC236}">
                    <a16:creationId xmlns:a16="http://schemas.microsoft.com/office/drawing/2014/main" id="{A4162755-B32A-0F70-326B-DD931DA00159}"/>
                  </a:ext>
                </a:extLst>
              </p:cNvPr>
              <p:cNvGrpSpPr/>
              <p:nvPr/>
            </p:nvGrpSpPr>
            <p:grpSpPr>
              <a:xfrm>
                <a:off x="8781735" y="1672465"/>
                <a:ext cx="2908572" cy="1737324"/>
                <a:chOff x="5328575" y="1718261"/>
                <a:chExt cx="2908572" cy="1737324"/>
              </a:xfrm>
            </p:grpSpPr>
            <p:grpSp>
              <p:nvGrpSpPr>
                <p:cNvPr id="23" name="Gruppieren 22">
                  <a:extLst>
                    <a:ext uri="{FF2B5EF4-FFF2-40B4-BE49-F238E27FC236}">
                      <a16:creationId xmlns:a16="http://schemas.microsoft.com/office/drawing/2014/main" id="{495B4469-E09C-D8E0-22DA-58B329778C4A}"/>
                    </a:ext>
                  </a:extLst>
                </p:cNvPr>
                <p:cNvGrpSpPr/>
                <p:nvPr/>
              </p:nvGrpSpPr>
              <p:grpSpPr>
                <a:xfrm>
                  <a:off x="6708186" y="3096221"/>
                  <a:ext cx="1528961" cy="359364"/>
                  <a:chOff x="6702494" y="3092495"/>
                  <a:chExt cx="1528961" cy="359364"/>
                </a:xfrm>
              </p:grpSpPr>
              <p:sp>
                <p:nvSpPr>
                  <p:cNvPr id="234" name="Rechteck 233">
                    <a:extLst>
                      <a:ext uri="{FF2B5EF4-FFF2-40B4-BE49-F238E27FC236}">
                        <a16:creationId xmlns:a16="http://schemas.microsoft.com/office/drawing/2014/main" id="{6D941ACB-EC8F-1CC7-5AB8-CE339C61ABB5}"/>
                      </a:ext>
                    </a:extLst>
                  </p:cNvPr>
                  <p:cNvSpPr/>
                  <p:nvPr/>
                </p:nvSpPr>
                <p:spPr>
                  <a:xfrm>
                    <a:off x="6702494" y="3185244"/>
                    <a:ext cx="286901" cy="264644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sp>
                <p:nvSpPr>
                  <p:cNvPr id="235" name="Rechteck 234">
                    <a:extLst>
                      <a:ext uri="{FF2B5EF4-FFF2-40B4-BE49-F238E27FC236}">
                        <a16:creationId xmlns:a16="http://schemas.microsoft.com/office/drawing/2014/main" id="{8455B0E9-9B9F-4DA2-FC4B-A424F1EF73F1}"/>
                      </a:ext>
                    </a:extLst>
                  </p:cNvPr>
                  <p:cNvSpPr/>
                  <p:nvPr/>
                </p:nvSpPr>
                <p:spPr>
                  <a:xfrm>
                    <a:off x="7323524" y="3092495"/>
                    <a:ext cx="286901" cy="35305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37" name="Rechteck 236">
                    <a:extLst>
                      <a:ext uri="{FF2B5EF4-FFF2-40B4-BE49-F238E27FC236}">
                        <a16:creationId xmlns:a16="http://schemas.microsoft.com/office/drawing/2014/main" id="{21D80539-DD5D-6634-269B-ACCBE7B8F10D}"/>
                      </a:ext>
                    </a:extLst>
                  </p:cNvPr>
                  <p:cNvSpPr/>
                  <p:nvPr/>
                </p:nvSpPr>
                <p:spPr>
                  <a:xfrm>
                    <a:off x="7944554" y="3170004"/>
                    <a:ext cx="286901" cy="28185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4" name="Gruppieren 23">
                  <a:extLst>
                    <a:ext uri="{FF2B5EF4-FFF2-40B4-BE49-F238E27FC236}">
                      <a16:creationId xmlns:a16="http://schemas.microsoft.com/office/drawing/2014/main" id="{55796C51-0D49-9458-AC32-2280AEEFDEE6}"/>
                    </a:ext>
                  </a:extLst>
                </p:cNvPr>
                <p:cNvGrpSpPr/>
                <p:nvPr/>
              </p:nvGrpSpPr>
              <p:grpSpPr>
                <a:xfrm>
                  <a:off x="5328575" y="1718261"/>
                  <a:ext cx="1134427" cy="1593180"/>
                  <a:chOff x="5328575" y="1718261"/>
                  <a:chExt cx="1134427" cy="1593180"/>
                </a:xfrm>
              </p:grpSpPr>
              <p:cxnSp>
                <p:nvCxnSpPr>
                  <p:cNvPr id="227" name="Verbinder: gewinkelt 226">
                    <a:extLst>
                      <a:ext uri="{FF2B5EF4-FFF2-40B4-BE49-F238E27FC236}">
                        <a16:creationId xmlns:a16="http://schemas.microsoft.com/office/drawing/2014/main" id="{8EA4150E-F1B3-54DE-B15F-EEA32B003897}"/>
                      </a:ext>
                    </a:extLst>
                  </p:cNvPr>
                  <p:cNvCxnSpPr>
                    <a:cxnSpLocks/>
                    <a:stCxn id="231" idx="0"/>
                    <a:endCxn id="232" idx="0"/>
                  </p:cNvCxnSpPr>
                  <p:nvPr/>
                </p:nvCxnSpPr>
                <p:spPr>
                  <a:xfrm rot="16200000" flipH="1">
                    <a:off x="5568632" y="2386483"/>
                    <a:ext cx="667556" cy="628363"/>
                  </a:xfrm>
                  <a:prstGeom prst="bentConnector3">
                    <a:avLst>
                      <a:gd name="adj1" fmla="val -55933"/>
                    </a:avLst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1" name="Textfeld 230">
                    <a:extLst>
                      <a:ext uri="{FF2B5EF4-FFF2-40B4-BE49-F238E27FC236}">
                        <a16:creationId xmlns:a16="http://schemas.microsoft.com/office/drawing/2014/main" id="{8D18400F-8C8F-1195-4DA4-1DE008237B1C}"/>
                      </a:ext>
                    </a:extLst>
                  </p:cNvPr>
                  <p:cNvSpPr txBox="1"/>
                  <p:nvPr/>
                </p:nvSpPr>
                <p:spPr>
                  <a:xfrm>
                    <a:off x="5328575" y="2366886"/>
                    <a:ext cx="519308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8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26,7</a:t>
                    </a:r>
                  </a:p>
                </p:txBody>
              </p:sp>
              <p:sp>
                <p:nvSpPr>
                  <p:cNvPr id="232" name="Textfeld 231">
                    <a:extLst>
                      <a:ext uri="{FF2B5EF4-FFF2-40B4-BE49-F238E27FC236}">
                        <a16:creationId xmlns:a16="http://schemas.microsoft.com/office/drawing/2014/main" id="{A050B7BE-FA83-5852-8158-4370CC0E670B}"/>
                      </a:ext>
                    </a:extLst>
                  </p:cNvPr>
                  <p:cNvSpPr txBox="1"/>
                  <p:nvPr/>
                </p:nvSpPr>
                <p:spPr>
                  <a:xfrm>
                    <a:off x="5970181" y="3034442"/>
                    <a:ext cx="492821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8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11,1</a:t>
                    </a:r>
                  </a:p>
                </p:txBody>
              </p:sp>
              <p:sp>
                <p:nvSpPr>
                  <p:cNvPr id="233" name="Textfeld 232">
                    <a:extLst>
                      <a:ext uri="{FF2B5EF4-FFF2-40B4-BE49-F238E27FC236}">
                        <a16:creationId xmlns:a16="http://schemas.microsoft.com/office/drawing/2014/main" id="{30D9DC0A-822C-B1F8-A5F7-92066D8A2C0C}"/>
                      </a:ext>
                    </a:extLst>
                  </p:cNvPr>
                  <p:cNvSpPr txBox="1"/>
                  <p:nvPr/>
                </p:nvSpPr>
                <p:spPr>
                  <a:xfrm>
                    <a:off x="5505553" y="1718261"/>
                    <a:ext cx="79371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1200" b="1" i="1" dirty="0">
                        <a:solidFill>
                          <a:srgbClr val="24D6C1"/>
                        </a:solidFill>
                        <a:latin typeface="Arial" panose="020B0604020202020204"/>
                      </a:rPr>
                      <a:t>-15,6</a:t>
                    </a:r>
                    <a:r>
                      <a:rPr kumimoji="0" lang="de-DE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4D6C1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 %</a:t>
                    </a:r>
                  </a:p>
                </p:txBody>
              </p:sp>
            </p:grpSp>
            <p:sp>
              <p:nvSpPr>
                <p:cNvPr id="25" name="Rechteck 24">
                  <a:extLst>
                    <a:ext uri="{FF2B5EF4-FFF2-40B4-BE49-F238E27FC236}">
                      <a16:creationId xmlns:a16="http://schemas.microsoft.com/office/drawing/2014/main" id="{54CE812B-494F-08AF-08F7-2D233B090184}"/>
                    </a:ext>
                  </a:extLst>
                </p:cNvPr>
                <p:cNvSpPr/>
                <p:nvPr/>
              </p:nvSpPr>
              <p:spPr>
                <a:xfrm>
                  <a:off x="5452110" y="2652730"/>
                  <a:ext cx="286901" cy="79913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" name="Rechteck 29">
                  <a:extLst>
                    <a:ext uri="{FF2B5EF4-FFF2-40B4-BE49-F238E27FC236}">
                      <a16:creationId xmlns:a16="http://schemas.microsoft.com/office/drawing/2014/main" id="{A9721FDF-4309-7DC5-D84F-D67A8AD69E14}"/>
                    </a:ext>
                  </a:extLst>
                </p:cNvPr>
                <p:cNvSpPr/>
                <p:nvPr/>
              </p:nvSpPr>
              <p:spPr>
                <a:xfrm>
                  <a:off x="6073140" y="3277665"/>
                  <a:ext cx="286901" cy="16979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882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13"/>
    </mc:Choice>
    <mc:Fallback xmlns="">
      <p:transition spd="slow" advTm="31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5" grpId="0">
        <p:bldAsOne/>
      </p:bldGraphic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>
            <a:extLst>
              <a:ext uri="{FF2B5EF4-FFF2-40B4-BE49-F238E27FC236}">
                <a16:creationId xmlns:a16="http://schemas.microsoft.com/office/drawing/2014/main" id="{17011350-1835-1197-AD0A-90955A148AFA}"/>
              </a:ext>
            </a:extLst>
          </p:cNvPr>
          <p:cNvSpPr txBox="1"/>
          <p:nvPr/>
        </p:nvSpPr>
        <p:spPr>
          <a:xfrm>
            <a:off x="947826" y="5477155"/>
            <a:ext cx="7834472" cy="584775"/>
          </a:xfrm>
          <a:prstGeom prst="rect">
            <a:avLst/>
          </a:prstGeom>
          <a:noFill/>
          <a:ln w="19050">
            <a:solidFill>
              <a:srgbClr val="4FE1D0"/>
            </a:solidFill>
          </a:ln>
        </p:spPr>
        <p:txBody>
          <a:bodyPr wrap="square" lIns="828000">
            <a:spAutoFit/>
          </a:bodyPr>
          <a:lstStyle/>
          <a:p>
            <a:r>
              <a:rPr lang="de-DE" sz="1600" dirty="0"/>
              <a:t>Bestätigung des positiven Nutzen-Risikoprofils von </a:t>
            </a:r>
            <a:r>
              <a:rPr lang="de-DE" sz="1600" dirty="0" err="1"/>
              <a:t>Brolucizumab</a:t>
            </a:r>
            <a:r>
              <a:rPr lang="de-DE" sz="1600" dirty="0"/>
              <a:t> bei </a:t>
            </a:r>
            <a:r>
              <a:rPr lang="de-DE" sz="1600" dirty="0" err="1"/>
              <a:t>nAMD</a:t>
            </a:r>
            <a:r>
              <a:rPr lang="de-DE" sz="1600" dirty="0"/>
              <a:t> durch geringes Auftreten entzündungsassoziierter Nebenwirkungen.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AB8C17E-8137-F5A0-C376-29294D3C8DA6}"/>
              </a:ext>
            </a:extLst>
          </p:cNvPr>
          <p:cNvSpPr/>
          <p:nvPr/>
        </p:nvSpPr>
        <p:spPr>
          <a:xfrm>
            <a:off x="545879" y="5297983"/>
            <a:ext cx="931721" cy="954021"/>
          </a:xfrm>
          <a:prstGeom prst="ellipse">
            <a:avLst/>
          </a:prstGeom>
          <a:gradFill flip="none" rotWithShape="1">
            <a:gsLst>
              <a:gs pos="9000">
                <a:srgbClr val="0562A9"/>
              </a:gs>
              <a:gs pos="81000">
                <a:srgbClr val="4FE1D0"/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EA47E4-CB70-1430-8B0C-E8FAC19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</p:spPr>
        <p:txBody>
          <a:bodyPr/>
          <a:lstStyle/>
          <a:p>
            <a:r>
              <a:rPr lang="de-DE" dirty="0"/>
              <a:t>Positives Nutzen-Risikoprofil von </a:t>
            </a:r>
            <a:r>
              <a:rPr lang="de-DE" dirty="0" err="1"/>
              <a:t>Brolucizumab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F482C-736A-7344-C589-10B105FC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11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57E426-0005-5094-6449-730139E413B8}"/>
              </a:ext>
            </a:extLst>
          </p:cNvPr>
          <p:cNvSpPr txBox="1">
            <a:spLocks/>
          </p:cNvSpPr>
          <p:nvPr/>
        </p:nvSpPr>
        <p:spPr>
          <a:xfrm>
            <a:off x="1280160" y="6164707"/>
            <a:ext cx="9748529" cy="38220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de-DE" sz="900" b="0" dirty="0" err="1">
                <a:solidFill>
                  <a:schemeClr val="tx1"/>
                </a:solidFill>
              </a:rPr>
              <a:t>nAMD</a:t>
            </a:r>
            <a:r>
              <a:rPr lang="de-DE" sz="900" b="0" dirty="0">
                <a:solidFill>
                  <a:schemeClr val="tx1"/>
                </a:solidFill>
              </a:rPr>
              <a:t>: neovaskuläre, altersbedingte Makuladegeneration; PED: Pigmentepithelabhebung</a:t>
            </a:r>
          </a:p>
          <a:p>
            <a:pPr algn="just">
              <a:spcBef>
                <a:spcPts val="0"/>
              </a:spcBef>
            </a:pPr>
            <a:r>
              <a:rPr lang="de-DE" sz="900" b="0" dirty="0">
                <a:solidFill>
                  <a:schemeClr val="tx1"/>
                </a:solidFill>
              </a:rPr>
              <a:t>Referenz Grafik: Data on </a:t>
            </a:r>
            <a:r>
              <a:rPr lang="de-DE" sz="900" b="0" dirty="0" err="1">
                <a:solidFill>
                  <a:schemeClr val="tx1"/>
                </a:solidFill>
              </a:rPr>
              <a:t>file</a:t>
            </a:r>
            <a:r>
              <a:rPr lang="de-DE" sz="900" b="0" dirty="0">
                <a:solidFill>
                  <a:schemeClr val="tx1"/>
                </a:solidFill>
              </a:rPr>
              <a:t>. Novartis; 2024; Novartis Pharma GmbH, Nürnberg, www.novartis.de, infoservice.novartis@novartis.com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6D7E48EE-932F-14C5-1110-C8E004C00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882194"/>
              </p:ext>
            </p:extLst>
          </p:nvPr>
        </p:nvGraphicFramePr>
        <p:xfrm>
          <a:off x="632183" y="809401"/>
          <a:ext cx="8789608" cy="4438881"/>
        </p:xfrm>
        <a:graphic>
          <a:graphicData uri="http://schemas.openxmlformats.org/drawingml/2006/table">
            <a:tbl>
              <a:tblPr firstCol="1" bandRow="1">
                <a:tableStyleId>{0E3FDE45-AF77-4B5C-9715-49D594BDF05E}</a:tableStyleId>
              </a:tblPr>
              <a:tblGrid>
                <a:gridCol w="1933049">
                  <a:extLst>
                    <a:ext uri="{9D8B030D-6E8A-4147-A177-3AD203B41FA5}">
                      <a16:colId xmlns:a16="http://schemas.microsoft.com/office/drawing/2014/main" val="452085313"/>
                    </a:ext>
                  </a:extLst>
                </a:gridCol>
                <a:gridCol w="1615863">
                  <a:extLst>
                    <a:ext uri="{9D8B030D-6E8A-4147-A177-3AD203B41FA5}">
                      <a16:colId xmlns:a16="http://schemas.microsoft.com/office/drawing/2014/main" val="4162061239"/>
                    </a:ext>
                  </a:extLst>
                </a:gridCol>
                <a:gridCol w="1488550">
                  <a:extLst>
                    <a:ext uri="{9D8B030D-6E8A-4147-A177-3AD203B41FA5}">
                      <a16:colId xmlns:a16="http://schemas.microsoft.com/office/drawing/2014/main" val="3770737888"/>
                    </a:ext>
                  </a:extLst>
                </a:gridCol>
                <a:gridCol w="1567982">
                  <a:extLst>
                    <a:ext uri="{9D8B030D-6E8A-4147-A177-3AD203B41FA5}">
                      <a16:colId xmlns:a16="http://schemas.microsoft.com/office/drawing/2014/main" val="1007844055"/>
                    </a:ext>
                  </a:extLst>
                </a:gridCol>
                <a:gridCol w="1316086">
                  <a:extLst>
                    <a:ext uri="{9D8B030D-6E8A-4147-A177-3AD203B41FA5}">
                      <a16:colId xmlns:a16="http://schemas.microsoft.com/office/drawing/2014/main" val="3230039678"/>
                    </a:ext>
                  </a:extLst>
                </a:gridCol>
                <a:gridCol w="868078">
                  <a:extLst>
                    <a:ext uri="{9D8B030D-6E8A-4147-A177-3AD203B41FA5}">
                      <a16:colId xmlns:a16="http://schemas.microsoft.com/office/drawing/2014/main" val="3368172265"/>
                    </a:ext>
                  </a:extLst>
                </a:gridCol>
              </a:tblGrid>
              <a:tr h="288071">
                <a:tc>
                  <a:txBody>
                    <a:bodyPr/>
                    <a:lstStyle/>
                    <a:p>
                      <a:pPr algn="l" fontAlgn="b"/>
                      <a:endParaRPr lang="de-DE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3344" marR="10279" marT="19424" marB="194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1" indent="0" algn="ctr" fontAlgn="b"/>
                      <a:r>
                        <a:rPr lang="de-DE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Brolucizumab</a:t>
                      </a:r>
                      <a: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-assoziierte </a:t>
                      </a:r>
                    </a:p>
                    <a:p>
                      <a:pPr marL="0" lvl="1" indent="0" algn="ctr" fontAlgn="b"/>
                      <a: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unerwünschte Ereignisse</a:t>
                      </a:r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2244" marR="9354" marT="93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7800" lvl="1" indent="0" algn="ctr" fontAlgn="b"/>
                      <a:endParaRPr lang="de-DE" sz="11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1" indent="0" algn="ctr" fontAlgn="b"/>
                      <a: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nicht </a:t>
                      </a:r>
                      <a:r>
                        <a:rPr lang="de-DE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Brolucizumab</a:t>
                      </a:r>
                      <a: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-assoziierte </a:t>
                      </a:r>
                    </a:p>
                    <a:p>
                      <a:pPr marL="0" lvl="1" indent="0" algn="ctr" fontAlgn="b"/>
                      <a: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unerwünschte Ereignisse</a:t>
                      </a:r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2244" marR="9354" marT="93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7800" lvl="1" indent="0" algn="ctr" fontAlgn="b"/>
                      <a:r>
                        <a:rPr lang="de-DE" sz="11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Nicht Brolucizumab- assoziiert</a:t>
                      </a:r>
                    </a:p>
                  </a:txBody>
                  <a:tcPr marL="114300" marR="9525" marT="9525" marB="0" anchor="ctr"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ctr" fontAlgn="b"/>
                      <a:endParaRPr lang="de-DE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3344" marR="10279" marT="19424" marB="194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440794"/>
                  </a:ext>
                </a:extLst>
              </a:tr>
              <a:tr h="319625">
                <a:tc>
                  <a:txBody>
                    <a:bodyPr/>
                    <a:lstStyle/>
                    <a:p>
                      <a:pPr algn="l" fontAlgn="b"/>
                      <a:endParaRPr lang="de-DE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3344" marR="10279" marT="19424" marB="194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fontAlgn="b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nicht schwerwiegend</a:t>
                      </a:r>
                    </a:p>
                    <a:p>
                      <a:pPr marL="0" lvl="1" indent="0" algn="ctr" fontAlgn="b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 (%)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3344" marR="10279" marT="19424" marB="194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fontAlgn="b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schwerwiegend</a:t>
                      </a:r>
                    </a:p>
                    <a:p>
                      <a:pPr marL="0" lvl="1" indent="0" algn="ctr" fontAlgn="b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 (%)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3344" marR="10279" marT="19424" marB="194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fontAlgn="b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nicht schwerwiegend</a:t>
                      </a:r>
                    </a:p>
                    <a:p>
                      <a:pPr marL="0" lvl="1" indent="0" algn="ctr" fontAlgn="b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 (%)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3344" marR="10279" marT="19424" marB="194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fontAlgn="b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schwerwiegend</a:t>
                      </a:r>
                    </a:p>
                    <a:p>
                      <a:pPr marL="0" lvl="1" indent="0" algn="ctr" fontAlgn="b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 (%)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3344" marR="10279" marT="19424" marB="194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fontAlgn="b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Gesamt</a:t>
                      </a:r>
                    </a:p>
                    <a:p>
                      <a:pPr marL="0" lvl="1" indent="0" algn="ctr" fontAlgn="b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 (%)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3344" marR="10279" marT="19424" marB="194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87512"/>
                  </a:ext>
                </a:extLst>
              </a:tr>
              <a:tr h="170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Augenentzündung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940" marR="77697" marT="19424" marB="19424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59" marR="5859" marT="19424" marB="19424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859" marR="5859" marT="19424" marB="19424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859" marR="5859" marT="19424" marB="19424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23344" marR="10279" marT="19424" marB="19424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(0,2)</a:t>
                      </a:r>
                    </a:p>
                  </a:txBody>
                  <a:tcPr marL="123344" marR="10279" marT="19424" marB="19424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386513"/>
                  </a:ext>
                </a:extLst>
              </a:tr>
              <a:tr h="29400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Glaskörpertrübungen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940" marR="77697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effectLst/>
                        </a:rPr>
                        <a:t>2 (0,5)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23344" marR="1027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(0,7)</a:t>
                      </a:r>
                    </a:p>
                  </a:txBody>
                  <a:tcPr marL="123344" marR="1027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816086"/>
                  </a:ext>
                </a:extLst>
              </a:tr>
              <a:tr h="31072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Zellen in vorderer Augenkammer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940" marR="77697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23344" marR="1027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(0,7)</a:t>
                      </a:r>
                    </a:p>
                  </a:txBody>
                  <a:tcPr marL="123344" marR="1027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44246"/>
                  </a:ext>
                </a:extLst>
              </a:tr>
              <a:tr h="170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Glaskörperzellen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940" marR="77697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effectLst/>
                        </a:rPr>
                        <a:t>2 (0,5)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23344" marR="1027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(0,7)</a:t>
                      </a:r>
                    </a:p>
                  </a:txBody>
                  <a:tcPr marL="123344" marR="1027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229032"/>
                  </a:ext>
                </a:extLst>
              </a:tr>
              <a:tr h="170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Iridozyklitis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940" marR="77697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(0,5)</a:t>
                      </a:r>
                    </a:p>
                  </a:txBody>
                  <a:tcPr marL="123344" marR="1027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991768"/>
                  </a:ext>
                </a:extLst>
              </a:tr>
              <a:tr h="170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Iritis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940" marR="77697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2 (0,5)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23344" marR="1027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effectLst/>
                        </a:rPr>
                        <a:t>2 (0,5)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344" marR="1027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54267"/>
                  </a:ext>
                </a:extLst>
              </a:tr>
              <a:tr h="170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Vaskulitis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940" marR="77697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2 (0,4)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23344" marR="1027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effectLst/>
                        </a:rPr>
                        <a:t>2 (0,4)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3344" marR="1027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999763"/>
                  </a:ext>
                </a:extLst>
              </a:tr>
              <a:tr h="31072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Retinaler Gefäßverschluss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940" marR="77697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23344" marR="1027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3344" marR="1027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427450"/>
                  </a:ext>
                </a:extLst>
              </a:tr>
              <a:tr h="170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err="1">
                          <a:effectLst/>
                        </a:rPr>
                        <a:t>Uveitis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940" marR="77697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2 (0,5)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23344" marR="1027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effectLst/>
                        </a:rPr>
                        <a:t>2 (0,5)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344" marR="1027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679874"/>
                  </a:ext>
                </a:extLst>
              </a:tr>
              <a:tr h="31072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Verschluss einer Netzhautarterie</a:t>
                      </a:r>
                    </a:p>
                  </a:txBody>
                  <a:tcPr marL="271940" marR="77697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859" marR="585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344" marR="1027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344" marR="10279" marT="19424" marB="1942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91627"/>
                  </a:ext>
                </a:extLst>
              </a:tr>
              <a:tr h="170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err="1">
                          <a:effectLst/>
                        </a:rPr>
                        <a:t>Vitritis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940" marR="77697" marT="19424" marB="19424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859" marR="5859" marT="19424" marB="19424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59" marR="5859" marT="19424" marB="19424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859" marR="5859" marT="19424" marB="19424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23344" marR="10279" marT="19424" marB="19424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3344" marR="10279" marT="19424" marB="19424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149089"/>
                  </a:ext>
                </a:extLst>
              </a:tr>
              <a:tr h="460184"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 (%) = Anzahl an Ereignissen (% der 430 Patienten), welche bis zum Daten-</a:t>
                      </a:r>
                      <a:r>
                        <a:rPr lang="de-DE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Cut-Off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erfasst wurden.</a:t>
                      </a:r>
                    </a:p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Schweregrad von den Ärzten oder der Pharmakovigilanz mit "ja" bewertet.</a:t>
                      </a:r>
                    </a:p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Zusammenhang mit Brolucizumab von den Ärzten oder der Pharmakovigilanz mit "ja" bewertet.</a:t>
                      </a:r>
                    </a:p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Unerwünschte Ereignisse ohne Angaben zum Zusammenhang oder zur Schwere wurden als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Brolucizumab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-assoziiert oder schwerwiegend betrachtet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112244" marR="9354" marT="17676" marB="17676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9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9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9525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9525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50695"/>
                  </a:ext>
                </a:extLst>
              </a:tr>
            </a:tbl>
          </a:graphicData>
        </a:graphic>
      </p:graphicFrame>
      <p:pic>
        <p:nvPicPr>
          <p:cNvPr id="13" name="Grafik 12" descr="Schild Häkchen Silhouette">
            <a:extLst>
              <a:ext uri="{FF2B5EF4-FFF2-40B4-BE49-F238E27FC236}">
                <a16:creationId xmlns:a16="http://schemas.microsoft.com/office/drawing/2014/main" id="{835CF6D3-2518-6337-6661-9E3845727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183" y="5425915"/>
            <a:ext cx="738791" cy="738791"/>
          </a:xfrm>
          <a:prstGeom prst="rect">
            <a:avLst/>
          </a:prstGeom>
        </p:spPr>
      </p:pic>
      <p:pic>
        <p:nvPicPr>
          <p:cNvPr id="14" name="Grafik 13" descr="Ein Bild, das Grafiken, Grafikdesign, Screenshot, Schrift enthält.&#10;&#10;Automatisch generierte Beschreibung">
            <a:extLst>
              <a:ext uri="{FF2B5EF4-FFF2-40B4-BE49-F238E27FC236}">
                <a16:creationId xmlns:a16="http://schemas.microsoft.com/office/drawing/2014/main" id="{47876CE9-C3EA-6EF7-99BC-B17E8C467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9040" y="312182"/>
            <a:ext cx="1198686" cy="119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2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88"/>
    </mc:Choice>
    <mc:Fallback xmlns="">
      <p:transition spd="slow" advTm="3218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obere Ecken abgerundet 5">
            <a:extLst>
              <a:ext uri="{FF2B5EF4-FFF2-40B4-BE49-F238E27FC236}">
                <a16:creationId xmlns:a16="http://schemas.microsoft.com/office/drawing/2014/main" id="{7B11F377-F566-B945-27AF-718E9AC8ACB7}"/>
              </a:ext>
            </a:extLst>
          </p:cNvPr>
          <p:cNvSpPr/>
          <p:nvPr/>
        </p:nvSpPr>
        <p:spPr>
          <a:xfrm>
            <a:off x="0" y="4292477"/>
            <a:ext cx="8924924" cy="1219191"/>
          </a:xfrm>
          <a:prstGeom prst="round2SameRect">
            <a:avLst>
              <a:gd name="adj1" fmla="val 33400"/>
              <a:gd name="adj2" fmla="val 0"/>
            </a:avLst>
          </a:prstGeom>
          <a:solidFill>
            <a:srgbClr val="B9F3E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2000" rIns="36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237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Interimsanalyse der BLUE SKY bestätigt das positive Nutzen-Risikoprofil von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237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Brolucizumab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237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der klinischen Praxis in Deutschland.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FE7611DA-7705-64B3-F23B-1A8951BB2B06}"/>
              </a:ext>
            </a:extLst>
          </p:cNvPr>
          <p:cNvSpPr/>
          <p:nvPr/>
        </p:nvSpPr>
        <p:spPr>
          <a:xfrm>
            <a:off x="1" y="4291988"/>
            <a:ext cx="1051041" cy="1220715"/>
          </a:xfrm>
          <a:custGeom>
            <a:avLst/>
            <a:gdLst>
              <a:gd name="connsiteX0" fmla="*/ 701471 w 1051041"/>
              <a:gd name="connsiteY0" fmla="*/ 829035 h 829035"/>
              <a:gd name="connsiteX1" fmla="*/ 0 w 1051041"/>
              <a:gd name="connsiteY1" fmla="*/ 829035 h 829035"/>
              <a:gd name="connsiteX2" fmla="*/ 0 w 1051041"/>
              <a:gd name="connsiteY2" fmla="*/ 0 h 829035"/>
              <a:gd name="connsiteX3" fmla="*/ 701471 w 1051041"/>
              <a:gd name="connsiteY3" fmla="*/ 0 h 829035"/>
              <a:gd name="connsiteX4" fmla="*/ 1051042 w 1051041"/>
              <a:gd name="connsiteY4" fmla="*/ 414518 h 829035"/>
              <a:gd name="connsiteX5" fmla="*/ 701471 w 1051041"/>
              <a:gd name="connsiteY5" fmla="*/ 829035 h 829035"/>
              <a:gd name="connsiteX6" fmla="*/ 701471 w 1051041"/>
              <a:gd name="connsiteY6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1041" h="829035">
                <a:moveTo>
                  <a:pt x="701471" y="829035"/>
                </a:moveTo>
                <a:lnTo>
                  <a:pt x="0" y="829035"/>
                </a:lnTo>
                <a:lnTo>
                  <a:pt x="0" y="0"/>
                </a:lnTo>
                <a:lnTo>
                  <a:pt x="701471" y="0"/>
                </a:lnTo>
                <a:lnTo>
                  <a:pt x="1051042" y="414518"/>
                </a:lnTo>
                <a:lnTo>
                  <a:pt x="701471" y="829035"/>
                </a:lnTo>
                <a:lnTo>
                  <a:pt x="701471" y="829035"/>
                </a:lnTo>
                <a:close/>
              </a:path>
            </a:pathLst>
          </a:custGeom>
          <a:solidFill>
            <a:srgbClr val="0061A2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6FBB0AC3-1DB3-94CE-C74E-78B6AF2D0CB5}"/>
              </a:ext>
            </a:extLst>
          </p:cNvPr>
          <p:cNvSpPr/>
          <p:nvPr/>
        </p:nvSpPr>
        <p:spPr>
          <a:xfrm>
            <a:off x="-15787" y="4291988"/>
            <a:ext cx="634971" cy="1220715"/>
          </a:xfrm>
          <a:custGeom>
            <a:avLst/>
            <a:gdLst>
              <a:gd name="connsiteX0" fmla="*/ 285401 w 634971"/>
              <a:gd name="connsiteY0" fmla="*/ 829035 h 829035"/>
              <a:gd name="connsiteX1" fmla="*/ 0 w 634971"/>
              <a:gd name="connsiteY1" fmla="*/ 829035 h 829035"/>
              <a:gd name="connsiteX2" fmla="*/ 0 w 634971"/>
              <a:gd name="connsiteY2" fmla="*/ 0 h 829035"/>
              <a:gd name="connsiteX3" fmla="*/ 285401 w 634971"/>
              <a:gd name="connsiteY3" fmla="*/ 0 h 829035"/>
              <a:gd name="connsiteX4" fmla="*/ 634972 w 634971"/>
              <a:gd name="connsiteY4" fmla="*/ 414518 h 829035"/>
              <a:gd name="connsiteX5" fmla="*/ 285401 w 634971"/>
              <a:gd name="connsiteY5" fmla="*/ 829035 h 829035"/>
              <a:gd name="connsiteX6" fmla="*/ 285401 w 634971"/>
              <a:gd name="connsiteY6" fmla="*/ 829035 h 829035"/>
              <a:gd name="connsiteX7" fmla="*/ 285401 w 634971"/>
              <a:gd name="connsiteY7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971" h="829035">
                <a:moveTo>
                  <a:pt x="285401" y="829035"/>
                </a:moveTo>
                <a:lnTo>
                  <a:pt x="0" y="829035"/>
                </a:lnTo>
                <a:lnTo>
                  <a:pt x="0" y="0"/>
                </a:lnTo>
                <a:lnTo>
                  <a:pt x="285401" y="0"/>
                </a:lnTo>
                <a:lnTo>
                  <a:pt x="634972" y="414518"/>
                </a:lnTo>
                <a:lnTo>
                  <a:pt x="285401" y="829035"/>
                </a:lnTo>
                <a:lnTo>
                  <a:pt x="285401" y="829035"/>
                </a:lnTo>
                <a:lnTo>
                  <a:pt x="285401" y="829035"/>
                </a:lnTo>
                <a:close/>
              </a:path>
            </a:pathLst>
          </a:custGeom>
          <a:solidFill>
            <a:srgbClr val="1B416A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6BD5670E-1C43-2AEB-7940-A49FC491F8DD}"/>
              </a:ext>
            </a:extLst>
          </p:cNvPr>
          <p:cNvSpPr/>
          <p:nvPr/>
        </p:nvSpPr>
        <p:spPr>
          <a:xfrm>
            <a:off x="4656" y="4291988"/>
            <a:ext cx="839901" cy="1220715"/>
          </a:xfrm>
          <a:custGeom>
            <a:avLst/>
            <a:gdLst>
              <a:gd name="connsiteX0" fmla="*/ 490331 w 839901"/>
              <a:gd name="connsiteY0" fmla="*/ 829035 h 829035"/>
              <a:gd name="connsiteX1" fmla="*/ 0 w 839901"/>
              <a:gd name="connsiteY1" fmla="*/ 829035 h 829035"/>
              <a:gd name="connsiteX2" fmla="*/ 0 w 839901"/>
              <a:gd name="connsiteY2" fmla="*/ 0 h 829035"/>
              <a:gd name="connsiteX3" fmla="*/ 490331 w 839901"/>
              <a:gd name="connsiteY3" fmla="*/ 0 h 829035"/>
              <a:gd name="connsiteX4" fmla="*/ 839902 w 839901"/>
              <a:gd name="connsiteY4" fmla="*/ 414518 h 829035"/>
              <a:gd name="connsiteX5" fmla="*/ 490331 w 839901"/>
              <a:gd name="connsiteY5" fmla="*/ 829035 h 829035"/>
              <a:gd name="connsiteX6" fmla="*/ 490331 w 839901"/>
              <a:gd name="connsiteY6" fmla="*/ 829035 h 829035"/>
              <a:gd name="connsiteX7" fmla="*/ 490331 w 839901"/>
              <a:gd name="connsiteY7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01" h="829035">
                <a:moveTo>
                  <a:pt x="490331" y="829035"/>
                </a:moveTo>
                <a:lnTo>
                  <a:pt x="0" y="829035"/>
                </a:lnTo>
                <a:lnTo>
                  <a:pt x="0" y="0"/>
                </a:lnTo>
                <a:lnTo>
                  <a:pt x="490331" y="0"/>
                </a:lnTo>
                <a:lnTo>
                  <a:pt x="839902" y="414518"/>
                </a:lnTo>
                <a:lnTo>
                  <a:pt x="490331" y="829035"/>
                </a:lnTo>
                <a:lnTo>
                  <a:pt x="490331" y="829035"/>
                </a:lnTo>
                <a:lnTo>
                  <a:pt x="490331" y="829035"/>
                </a:lnTo>
                <a:close/>
              </a:path>
            </a:pathLst>
          </a:custGeom>
          <a:solidFill>
            <a:srgbClr val="0061A2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BE2263-5165-2129-8494-907F5D4FA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  <a:endParaRPr lang="de-DE" baseline="30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A926F6-7CAC-94DA-A328-1CF48D931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092" y="1043508"/>
            <a:ext cx="7918641" cy="930018"/>
          </a:xfrm>
        </p:spPr>
        <p:txBody>
          <a:bodyPr/>
          <a:lstStyle/>
          <a:p>
            <a:r>
              <a:rPr lang="de-DE" b="0" dirty="0" err="1">
                <a:solidFill>
                  <a:schemeClr val="tx1"/>
                </a:solidFill>
              </a:rPr>
              <a:t>Brolucizumab</a:t>
            </a:r>
            <a:r>
              <a:rPr lang="de-DE" b="0" dirty="0">
                <a:solidFill>
                  <a:schemeClr val="tx1"/>
                </a:solidFill>
              </a:rPr>
              <a:t> führte zu einer </a:t>
            </a:r>
            <a:r>
              <a:rPr lang="de-DE" b="0" dirty="0" err="1">
                <a:solidFill>
                  <a:schemeClr val="tx1"/>
                </a:solidFill>
              </a:rPr>
              <a:t>Visusverbesserung</a:t>
            </a:r>
            <a:r>
              <a:rPr lang="de-DE" b="0" dirty="0">
                <a:solidFill>
                  <a:schemeClr val="tx1"/>
                </a:solidFill>
              </a:rPr>
              <a:t> in Abhängigkeit vom </a:t>
            </a:r>
            <a:r>
              <a:rPr lang="de-DE" b="0" dirty="0" err="1">
                <a:solidFill>
                  <a:schemeClr val="tx1"/>
                </a:solidFill>
              </a:rPr>
              <a:t>Ausgangsvisus</a:t>
            </a:r>
            <a:r>
              <a:rPr lang="de-DE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67D303-C4C1-2583-9047-6BD3CE67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12</a:t>
            </a:fld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5054163-5FEB-1932-515A-D936B945AB95}"/>
              </a:ext>
            </a:extLst>
          </p:cNvPr>
          <p:cNvSpPr txBox="1">
            <a:spLocks/>
          </p:cNvSpPr>
          <p:nvPr/>
        </p:nvSpPr>
        <p:spPr>
          <a:xfrm>
            <a:off x="604838" y="5708015"/>
            <a:ext cx="8500379" cy="5873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900" b="0" dirty="0" err="1">
                <a:solidFill>
                  <a:schemeClr val="tx1"/>
                </a:solidFill>
              </a:rPr>
              <a:t>nAMD</a:t>
            </a:r>
            <a:r>
              <a:rPr lang="de-DE" sz="900" b="0" dirty="0">
                <a:solidFill>
                  <a:schemeClr val="tx1"/>
                </a:solidFill>
              </a:rPr>
              <a:t>: neovaskuläre altersbedingte Makuladegeneration; PED: Pigmentepithelabhebung.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85E0698-AB9D-3FF8-8D1B-25563CBCCD98}"/>
              </a:ext>
            </a:extLst>
          </p:cNvPr>
          <p:cNvGrpSpPr/>
          <p:nvPr/>
        </p:nvGrpSpPr>
        <p:grpSpPr>
          <a:xfrm>
            <a:off x="-3794957" y="1062911"/>
            <a:ext cx="4831065" cy="540000"/>
            <a:chOff x="-3794957" y="1530271"/>
            <a:chExt cx="4831065" cy="540000"/>
          </a:xfrm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A1AABCAD-0CD9-4B0B-0534-1F7B419F8A00}"/>
                </a:ext>
              </a:extLst>
            </p:cNvPr>
            <p:cNvSpPr/>
            <p:nvPr/>
          </p:nvSpPr>
          <p:spPr>
            <a:xfrm>
              <a:off x="-3588644" y="153027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BBF727B3-7C58-2FCF-4551-C3427C958FA5}"/>
                </a:ext>
              </a:extLst>
            </p:cNvPr>
            <p:cNvSpPr/>
            <p:nvPr/>
          </p:nvSpPr>
          <p:spPr>
            <a:xfrm>
              <a:off x="-3382331" y="153027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74087 w 4418439"/>
                <a:gd name="connsiteY1" fmla="*/ 879469 h 879469"/>
                <a:gd name="connsiteX2" fmla="*/ 0 w 4418439"/>
                <a:gd name="connsiteY2" fmla="*/ 767788 h 879469"/>
                <a:gd name="connsiteX3" fmla="*/ 0 w 4418439"/>
                <a:gd name="connsiteY3" fmla="*/ 111681 h 879469"/>
                <a:gd name="connsiteX4" fmla="*/ 74087 w 4418439"/>
                <a:gd name="connsiteY4" fmla="*/ 0 h 879469"/>
                <a:gd name="connsiteX5" fmla="*/ 4075195 w 4418439"/>
                <a:gd name="connsiteY5" fmla="*/ 0 h 879469"/>
                <a:gd name="connsiteX6" fmla="*/ 4418440 w 4418439"/>
                <a:gd name="connsiteY6" fmla="*/ 439735 h 879469"/>
                <a:gd name="connsiteX7" fmla="*/ 4075195 w 4418439"/>
                <a:gd name="connsiteY7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74087" y="879469"/>
                  </a:lnTo>
                  <a:cubicBezTo>
                    <a:pt x="33197" y="879469"/>
                    <a:pt x="0" y="829427"/>
                    <a:pt x="0" y="767788"/>
                  </a:cubicBezTo>
                  <a:lnTo>
                    <a:pt x="0" y="111681"/>
                  </a:lnTo>
                  <a:cubicBezTo>
                    <a:pt x="0" y="50042"/>
                    <a:pt x="33197" y="0"/>
                    <a:pt x="74087" y="0"/>
                  </a:cubicBezTo>
                  <a:lnTo>
                    <a:pt x="4075195" y="0"/>
                  </a:lnTo>
                  <a:lnTo>
                    <a:pt x="4418440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F76D640-9796-59FE-4F6D-F7DD1EE24D2F}"/>
                </a:ext>
              </a:extLst>
            </p:cNvPr>
            <p:cNvSpPr/>
            <p:nvPr/>
          </p:nvSpPr>
          <p:spPr>
            <a:xfrm>
              <a:off x="-3794957" y="153027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908AD1A-EF57-1D57-8595-9300C2061B71}"/>
              </a:ext>
            </a:extLst>
          </p:cNvPr>
          <p:cNvGrpSpPr/>
          <p:nvPr/>
        </p:nvGrpSpPr>
        <p:grpSpPr>
          <a:xfrm>
            <a:off x="-3794957" y="3336704"/>
            <a:ext cx="4831065" cy="540000"/>
            <a:chOff x="-3794957" y="2703751"/>
            <a:chExt cx="4831065" cy="540000"/>
          </a:xfrm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86219EEF-AE67-B48B-12BA-E067288BC5FB}"/>
                </a:ext>
              </a:extLst>
            </p:cNvPr>
            <p:cNvSpPr/>
            <p:nvPr/>
          </p:nvSpPr>
          <p:spPr>
            <a:xfrm>
              <a:off x="-3588644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A25A97F7-D2E8-7048-4208-972BD17063F1}"/>
                </a:ext>
              </a:extLst>
            </p:cNvPr>
            <p:cNvSpPr/>
            <p:nvPr/>
          </p:nvSpPr>
          <p:spPr>
            <a:xfrm>
              <a:off x="-3382331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74087 w 4418439"/>
                <a:gd name="connsiteY1" fmla="*/ 879469 h 879469"/>
                <a:gd name="connsiteX2" fmla="*/ 0 w 4418439"/>
                <a:gd name="connsiteY2" fmla="*/ 767788 h 879469"/>
                <a:gd name="connsiteX3" fmla="*/ 0 w 4418439"/>
                <a:gd name="connsiteY3" fmla="*/ 111681 h 879469"/>
                <a:gd name="connsiteX4" fmla="*/ 74087 w 4418439"/>
                <a:gd name="connsiteY4" fmla="*/ 0 h 879469"/>
                <a:gd name="connsiteX5" fmla="*/ 4075195 w 4418439"/>
                <a:gd name="connsiteY5" fmla="*/ 0 h 879469"/>
                <a:gd name="connsiteX6" fmla="*/ 4418440 w 4418439"/>
                <a:gd name="connsiteY6" fmla="*/ 439735 h 879469"/>
                <a:gd name="connsiteX7" fmla="*/ 4075195 w 4418439"/>
                <a:gd name="connsiteY7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74087" y="879469"/>
                  </a:lnTo>
                  <a:cubicBezTo>
                    <a:pt x="33197" y="879469"/>
                    <a:pt x="0" y="829427"/>
                    <a:pt x="0" y="767788"/>
                  </a:cubicBezTo>
                  <a:lnTo>
                    <a:pt x="0" y="111681"/>
                  </a:lnTo>
                  <a:cubicBezTo>
                    <a:pt x="0" y="50042"/>
                    <a:pt x="33197" y="0"/>
                    <a:pt x="74087" y="0"/>
                  </a:cubicBezTo>
                  <a:lnTo>
                    <a:pt x="4075195" y="0"/>
                  </a:lnTo>
                  <a:lnTo>
                    <a:pt x="4418440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BECB001C-93B3-5D33-9FF4-75F7181625E8}"/>
                </a:ext>
              </a:extLst>
            </p:cNvPr>
            <p:cNvSpPr/>
            <p:nvPr/>
          </p:nvSpPr>
          <p:spPr>
            <a:xfrm>
              <a:off x="-3794957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61D7650E-6A74-7DE4-33C7-FAFEC7BECB40}"/>
              </a:ext>
            </a:extLst>
          </p:cNvPr>
          <p:cNvSpPr txBox="1"/>
          <p:nvPr/>
        </p:nvSpPr>
        <p:spPr>
          <a:xfrm>
            <a:off x="1036107" y="3253263"/>
            <a:ext cx="7876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 err="1"/>
              <a:t>Brolucizumab</a:t>
            </a:r>
            <a:r>
              <a:rPr lang="de-DE" sz="2000" dirty="0"/>
              <a:t> stellt besonders für bisher behandlungsresistente Patienten mit PED eine vielversprechende Behandlungsoption dar.</a:t>
            </a:r>
            <a:endParaRPr lang="de-DE" sz="2000" b="0" strike="sngStrike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Grafik 6" descr="Ein Bild, das Grafiken, Grafikdesign, Screenshot, Schrift enthält.&#10;&#10;Automatisch generierte Beschreibung">
            <a:extLst>
              <a:ext uri="{FF2B5EF4-FFF2-40B4-BE49-F238E27FC236}">
                <a16:creationId xmlns:a16="http://schemas.microsoft.com/office/drawing/2014/main" id="{B6A1B1F6-F266-3510-1A71-FF014C9DC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040" y="312182"/>
            <a:ext cx="1198686" cy="1198686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1DE2834-D9FE-B9AC-F4CD-1BBC7CB519DC}"/>
              </a:ext>
            </a:extLst>
          </p:cNvPr>
          <p:cNvGrpSpPr/>
          <p:nvPr/>
        </p:nvGrpSpPr>
        <p:grpSpPr>
          <a:xfrm>
            <a:off x="-3794957" y="2199807"/>
            <a:ext cx="4831065" cy="540000"/>
            <a:chOff x="-3794957" y="2703751"/>
            <a:chExt cx="4831065" cy="540000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A70F1B1-B0E7-81FF-C9DD-DB2D2B62A6E9}"/>
                </a:ext>
              </a:extLst>
            </p:cNvPr>
            <p:cNvSpPr/>
            <p:nvPr/>
          </p:nvSpPr>
          <p:spPr>
            <a:xfrm>
              <a:off x="-3588644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954DDAE-0CC6-9632-94F9-7BB5BD2742BA}"/>
                </a:ext>
              </a:extLst>
            </p:cNvPr>
            <p:cNvSpPr/>
            <p:nvPr/>
          </p:nvSpPr>
          <p:spPr>
            <a:xfrm>
              <a:off x="-3382331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74087 w 4418439"/>
                <a:gd name="connsiteY1" fmla="*/ 879469 h 879469"/>
                <a:gd name="connsiteX2" fmla="*/ 0 w 4418439"/>
                <a:gd name="connsiteY2" fmla="*/ 767788 h 879469"/>
                <a:gd name="connsiteX3" fmla="*/ 0 w 4418439"/>
                <a:gd name="connsiteY3" fmla="*/ 111681 h 879469"/>
                <a:gd name="connsiteX4" fmla="*/ 74087 w 4418439"/>
                <a:gd name="connsiteY4" fmla="*/ 0 h 879469"/>
                <a:gd name="connsiteX5" fmla="*/ 4075195 w 4418439"/>
                <a:gd name="connsiteY5" fmla="*/ 0 h 879469"/>
                <a:gd name="connsiteX6" fmla="*/ 4418440 w 4418439"/>
                <a:gd name="connsiteY6" fmla="*/ 439735 h 879469"/>
                <a:gd name="connsiteX7" fmla="*/ 4075195 w 4418439"/>
                <a:gd name="connsiteY7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74087" y="879469"/>
                  </a:lnTo>
                  <a:cubicBezTo>
                    <a:pt x="33197" y="879469"/>
                    <a:pt x="0" y="829427"/>
                    <a:pt x="0" y="767788"/>
                  </a:cubicBezTo>
                  <a:lnTo>
                    <a:pt x="0" y="111681"/>
                  </a:lnTo>
                  <a:cubicBezTo>
                    <a:pt x="0" y="50042"/>
                    <a:pt x="33197" y="0"/>
                    <a:pt x="74087" y="0"/>
                  </a:cubicBezTo>
                  <a:lnTo>
                    <a:pt x="4075195" y="0"/>
                  </a:lnTo>
                  <a:lnTo>
                    <a:pt x="4418440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30D43CA-A42F-2D03-B6BF-E052C46B8C40}"/>
                </a:ext>
              </a:extLst>
            </p:cNvPr>
            <p:cNvSpPr/>
            <p:nvPr/>
          </p:nvSpPr>
          <p:spPr>
            <a:xfrm>
              <a:off x="-3794957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20CB45B0-5042-977D-4BD8-13626C56B429}"/>
              </a:ext>
            </a:extLst>
          </p:cNvPr>
          <p:cNvSpPr txBox="1">
            <a:spLocks/>
          </p:cNvSpPr>
          <p:nvPr/>
        </p:nvSpPr>
        <p:spPr>
          <a:xfrm>
            <a:off x="1097092" y="2022176"/>
            <a:ext cx="7918641" cy="930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>
                <a:solidFill>
                  <a:schemeClr val="tx1"/>
                </a:solidFill>
              </a:rPr>
              <a:t>Therapienaive Patienten reagierten auf die </a:t>
            </a:r>
            <a:r>
              <a:rPr lang="de-DE" b="0" dirty="0" err="1">
                <a:solidFill>
                  <a:schemeClr val="tx1"/>
                </a:solidFill>
              </a:rPr>
              <a:t>Brolucizumab</a:t>
            </a:r>
            <a:r>
              <a:rPr lang="de-DE" b="0" dirty="0">
                <a:solidFill>
                  <a:schemeClr val="tx1"/>
                </a:solidFill>
              </a:rPr>
              <a:t> Behandlung mit einer durchschnittlich leicht höheren </a:t>
            </a:r>
            <a:r>
              <a:rPr lang="de-DE" b="0" dirty="0" err="1">
                <a:solidFill>
                  <a:schemeClr val="tx1"/>
                </a:solidFill>
              </a:rPr>
              <a:t>Visusverbesserung</a:t>
            </a:r>
            <a:r>
              <a:rPr lang="de-DE" b="0" dirty="0">
                <a:solidFill>
                  <a:schemeClr val="tx1"/>
                </a:solidFill>
              </a:rPr>
              <a:t> und PED-Rückbildung als vorbehandelte Patienten.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20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98"/>
    </mc:Choice>
    <mc:Fallback xmlns="">
      <p:transition spd="slow" advTm="2569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8E4AC5D8-9ACC-CE3C-F6E7-61F1C1173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665163"/>
            <a:ext cx="5847917" cy="2276399"/>
          </a:xfrm>
        </p:spPr>
        <p:txBody>
          <a:bodyPr/>
          <a:lstStyle/>
          <a:p>
            <a:r>
              <a:rPr lang="en-US" sz="2600" b="0" dirty="0"/>
              <a:t>Prospective noninterventional BLUE SKY study evaluating the efficacy of brolucizumab in treatment-naïve and previously treated patients with neovascular AMD</a:t>
            </a:r>
          </a:p>
        </p:txBody>
      </p:sp>
      <p:sp>
        <p:nvSpPr>
          <p:cNvPr id="9" name="Untertitel 3">
            <a:extLst>
              <a:ext uri="{FF2B5EF4-FFF2-40B4-BE49-F238E27FC236}">
                <a16:creationId xmlns:a16="http://schemas.microsoft.com/office/drawing/2014/main" id="{B90BD6E6-4733-F7E0-6B10-D9BD60872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7" y="3279774"/>
            <a:ext cx="5847917" cy="1047751"/>
          </a:xfrm>
        </p:spPr>
        <p:txBody>
          <a:bodyPr/>
          <a:lstStyle/>
          <a:p>
            <a:r>
              <a:rPr lang="de-DE" sz="1600" b="0" dirty="0">
                <a:latin typeface="AdvTTdd0b0455.B"/>
              </a:rPr>
              <a:t>Faatz H</a:t>
            </a:r>
            <a:r>
              <a:rPr lang="de-DE" sz="1600" b="0" baseline="30000" dirty="0">
                <a:latin typeface="AdvTTdd0b0455.B"/>
              </a:rPr>
              <a:t>1</a:t>
            </a:r>
            <a:r>
              <a:rPr lang="de-DE" sz="1600" b="0" dirty="0">
                <a:latin typeface="AdvTTdd0b0455.B"/>
              </a:rPr>
              <a:t>, </a:t>
            </a:r>
            <a:r>
              <a:rPr lang="de-DE" sz="1600" b="0" dirty="0" err="1">
                <a:latin typeface="AdvTTdd0b0455.B"/>
              </a:rPr>
              <a:t>Feltgen</a:t>
            </a:r>
            <a:r>
              <a:rPr lang="de-DE" sz="1600" b="0" dirty="0">
                <a:latin typeface="AdvTTdd0b0455.B"/>
              </a:rPr>
              <a:t> N</a:t>
            </a:r>
            <a:r>
              <a:rPr lang="de-DE" sz="1600" b="0" baseline="30000" dirty="0">
                <a:latin typeface="AdvTTdd0b0455.B"/>
              </a:rPr>
              <a:t>2</a:t>
            </a:r>
            <a:r>
              <a:rPr lang="de-DE" sz="1600" b="0" dirty="0">
                <a:latin typeface="AdvTTdd0b0455.B"/>
              </a:rPr>
              <a:t>, Gutfleisch M</a:t>
            </a:r>
            <a:r>
              <a:rPr lang="de-DE" sz="1600" b="0" baseline="30000" dirty="0">
                <a:latin typeface="AdvTTdd0b0455.B"/>
              </a:rPr>
              <a:t>1</a:t>
            </a:r>
            <a:r>
              <a:rPr lang="de-DE" sz="1600" b="0" dirty="0">
                <a:latin typeface="AdvTTdd0b0455.B"/>
              </a:rPr>
              <a:t>, Heimes-</a:t>
            </a:r>
            <a:r>
              <a:rPr lang="de-DE" sz="1600" b="0" dirty="0" err="1">
                <a:latin typeface="AdvTTdd0b0455.B"/>
              </a:rPr>
              <a:t>Bussmann</a:t>
            </a:r>
            <a:r>
              <a:rPr lang="de-DE" sz="1600" b="0" dirty="0">
                <a:latin typeface="AdvTTdd0b0455.B"/>
              </a:rPr>
              <a:t> B</a:t>
            </a:r>
            <a:r>
              <a:rPr lang="de-DE" sz="1600" b="0" baseline="30000" dirty="0">
                <a:latin typeface="AdvTTdd0b0455.B"/>
              </a:rPr>
              <a:t>1</a:t>
            </a:r>
            <a:r>
              <a:rPr lang="de-DE" sz="1600" b="0" dirty="0">
                <a:latin typeface="AdvTTdd0b0455.B"/>
              </a:rPr>
              <a:t>, </a:t>
            </a:r>
          </a:p>
          <a:p>
            <a:r>
              <a:rPr lang="de-DE" sz="1600" b="0" dirty="0">
                <a:latin typeface="AdvTTdd0b0455.B"/>
              </a:rPr>
              <a:t>Krohne TU</a:t>
            </a:r>
            <a:r>
              <a:rPr lang="de-DE" sz="1600" b="0" baseline="30000" dirty="0">
                <a:latin typeface="AdvTTdd0b0455.B"/>
              </a:rPr>
              <a:t>3</a:t>
            </a:r>
            <a:r>
              <a:rPr lang="de-DE" sz="1600" b="0" dirty="0">
                <a:latin typeface="AdvTTdd0b0455.B"/>
              </a:rPr>
              <a:t>, </a:t>
            </a:r>
            <a:r>
              <a:rPr lang="de-DE" sz="1600" b="0" dirty="0" err="1">
                <a:latin typeface="AdvTTdd0b0455.B"/>
              </a:rPr>
              <a:t>Liakopoulos</a:t>
            </a:r>
            <a:r>
              <a:rPr lang="de-DE" sz="1600" b="0" dirty="0">
                <a:latin typeface="AdvTTdd0b0455.B"/>
              </a:rPr>
              <a:t> S</a:t>
            </a:r>
            <a:r>
              <a:rPr lang="de-DE" sz="1600" b="0" baseline="30000" dirty="0">
                <a:latin typeface="AdvTTdd0b0455.B"/>
              </a:rPr>
              <a:t>3</a:t>
            </a:r>
            <a:r>
              <a:rPr lang="de-DE" sz="1600" b="0" dirty="0">
                <a:latin typeface="AdvTTdd0b0455.B"/>
              </a:rPr>
              <a:t>, Liegl R</a:t>
            </a:r>
            <a:r>
              <a:rPr lang="de-DE" sz="1600" b="0" baseline="30000" dirty="0">
                <a:latin typeface="AdvTTdd0b0455.B"/>
              </a:rPr>
              <a:t>4</a:t>
            </a:r>
            <a:r>
              <a:rPr lang="de-DE" sz="1600" b="0" dirty="0">
                <a:latin typeface="AdvTTdd0b0455.B"/>
              </a:rPr>
              <a:t>, Lommatzsch A</a:t>
            </a:r>
            <a:r>
              <a:rPr lang="de-DE" sz="1600" b="0" baseline="30000" dirty="0">
                <a:latin typeface="AdvTTdd0b0455.B"/>
              </a:rPr>
              <a:t>1</a:t>
            </a:r>
            <a:r>
              <a:rPr lang="de-DE" sz="1600" b="0" dirty="0">
                <a:latin typeface="AdvTTdd0b0455.B"/>
              </a:rPr>
              <a:t>, </a:t>
            </a:r>
          </a:p>
          <a:p>
            <a:r>
              <a:rPr lang="de-DE" sz="1600" b="0" dirty="0">
                <a:latin typeface="AdvTTdd0b0455.B"/>
              </a:rPr>
              <a:t>Mussinghoff P </a:t>
            </a:r>
            <a:r>
              <a:rPr lang="de-DE" sz="1600" b="0" baseline="30000" dirty="0">
                <a:latin typeface="AdvTTdd0b0455.B"/>
              </a:rPr>
              <a:t>1</a:t>
            </a:r>
            <a:r>
              <a:rPr lang="de-DE" sz="1600" b="0" dirty="0">
                <a:latin typeface="AdvTTdd0b0455.B"/>
              </a:rPr>
              <a:t>, </a:t>
            </a:r>
            <a:r>
              <a:rPr lang="de-DE" sz="1600" b="0" dirty="0" err="1">
                <a:latin typeface="AdvTTdd0b0455.B"/>
              </a:rPr>
              <a:t>Rehak</a:t>
            </a:r>
            <a:r>
              <a:rPr lang="de-DE" sz="1600" b="0" dirty="0">
                <a:latin typeface="AdvTTdd0b0455.B"/>
              </a:rPr>
              <a:t> M</a:t>
            </a:r>
            <a:r>
              <a:rPr lang="de-DE" sz="1600" b="0" baseline="30000" dirty="0">
                <a:latin typeface="AdvTTdd0b0455.B"/>
              </a:rPr>
              <a:t>5</a:t>
            </a:r>
            <a:r>
              <a:rPr lang="de-DE" sz="1600" b="0" dirty="0">
                <a:latin typeface="AdvTTdd0b0455.B"/>
              </a:rPr>
              <a:t>, Schmitz-</a:t>
            </a:r>
            <a:r>
              <a:rPr lang="de-DE" sz="1600" b="0" dirty="0" err="1">
                <a:latin typeface="AdvTTdd0b0455.B"/>
              </a:rPr>
              <a:t>Valckenberg</a:t>
            </a:r>
            <a:r>
              <a:rPr lang="de-DE" sz="1600" b="0" dirty="0">
                <a:latin typeface="AdvTTdd0b0455.B"/>
              </a:rPr>
              <a:t> S</a:t>
            </a:r>
            <a:r>
              <a:rPr lang="de-DE" sz="1600" b="0" baseline="30000" dirty="0">
                <a:latin typeface="AdvTTdd0b0455.B"/>
              </a:rPr>
              <a:t>4</a:t>
            </a:r>
            <a:r>
              <a:rPr lang="de-DE" sz="1600" b="0" dirty="0">
                <a:latin typeface="AdvTTdd0b0455.B"/>
              </a:rPr>
              <a:t>, Spital G</a:t>
            </a:r>
            <a:r>
              <a:rPr lang="de-DE" sz="1600" b="0" baseline="30000" dirty="0">
                <a:latin typeface="AdvTTdd0b0455.B"/>
              </a:rPr>
              <a:t>1</a:t>
            </a:r>
            <a:r>
              <a:rPr lang="de-DE" sz="1600" b="0" dirty="0">
                <a:latin typeface="AdvTTdd0b0455.B"/>
              </a:rPr>
              <a:t>,</a:t>
            </a:r>
          </a:p>
          <a:p>
            <a:r>
              <a:rPr lang="de-DE" sz="1600" b="0" dirty="0">
                <a:latin typeface="AdvTTdd0b0455.B"/>
              </a:rPr>
              <a:t>Stanzel B </a:t>
            </a:r>
            <a:r>
              <a:rPr lang="de-DE" sz="1600" b="0" baseline="30000" dirty="0">
                <a:latin typeface="AdvTTdd0b0455.B"/>
              </a:rPr>
              <a:t>6</a:t>
            </a:r>
            <a:r>
              <a:rPr lang="de-DE" sz="1600" b="0" dirty="0">
                <a:latin typeface="AdvTTdd0b0455.B"/>
              </a:rPr>
              <a:t>, </a:t>
            </a:r>
            <a:r>
              <a:rPr lang="de-DE" sz="1600" b="0" dirty="0" err="1">
                <a:latin typeface="AdvTTdd0b0455.B"/>
              </a:rPr>
              <a:t>Ziemssen</a:t>
            </a:r>
            <a:r>
              <a:rPr lang="de-DE" sz="1600" b="0" dirty="0">
                <a:latin typeface="AdvTTdd0b0455.B"/>
              </a:rPr>
              <a:t> F</a:t>
            </a:r>
            <a:r>
              <a:rPr lang="de-DE" sz="1600" b="0" baseline="30000" dirty="0">
                <a:latin typeface="AdvTTdd0b0455.B"/>
              </a:rPr>
              <a:t>7</a:t>
            </a:r>
            <a:r>
              <a:rPr lang="de-DE" sz="1600" b="0" dirty="0">
                <a:latin typeface="AdvTTdd0b0455.B"/>
              </a:rPr>
              <a:t>, Hägele B</a:t>
            </a:r>
            <a:r>
              <a:rPr lang="de-DE" sz="1600" b="0" baseline="30000" dirty="0">
                <a:latin typeface="AdvTTdd0b0455.B"/>
              </a:rPr>
              <a:t>8</a:t>
            </a:r>
            <a:r>
              <a:rPr lang="de-DE" sz="1600" b="0" dirty="0">
                <a:latin typeface="AdvTTdd0b0455.B"/>
              </a:rPr>
              <a:t>, </a:t>
            </a:r>
            <a:r>
              <a:rPr lang="de-DE" sz="1600" b="0" dirty="0" err="1">
                <a:latin typeface="AdvTTdd0b0455.B"/>
              </a:rPr>
              <a:t>Junkes</a:t>
            </a:r>
            <a:r>
              <a:rPr lang="de-DE" sz="1600" b="0" dirty="0">
                <a:latin typeface="AdvTTdd0b0455.B"/>
              </a:rPr>
              <a:t> C</a:t>
            </a:r>
            <a:r>
              <a:rPr lang="de-DE" sz="1600" b="0" baseline="30000" dirty="0">
                <a:latin typeface="AdvTTdd0b0455.B"/>
              </a:rPr>
              <a:t>8</a:t>
            </a:r>
            <a:r>
              <a:rPr lang="de-DE" sz="1600" b="0" dirty="0">
                <a:latin typeface="AdvTTdd0b0455.B"/>
              </a:rPr>
              <a:t>, </a:t>
            </a:r>
            <a:r>
              <a:rPr lang="de-DE" sz="1600" b="0" dirty="0" err="1">
                <a:latin typeface="AdvTTdd0b0455.B"/>
              </a:rPr>
              <a:t>Porstner</a:t>
            </a:r>
            <a:r>
              <a:rPr lang="de-DE" sz="1600" b="0" dirty="0">
                <a:latin typeface="AdvTTdd0b0455.B"/>
              </a:rPr>
              <a:t> M</a:t>
            </a:r>
            <a:r>
              <a:rPr lang="de-DE" sz="1600" b="0" baseline="30000" dirty="0">
                <a:latin typeface="AdvTTdd0b0455.B"/>
              </a:rPr>
              <a:t>8</a:t>
            </a:r>
            <a:r>
              <a:rPr lang="de-DE" sz="1600" b="0" dirty="0">
                <a:latin typeface="AdvTTdd0b0455.B"/>
              </a:rPr>
              <a:t>, </a:t>
            </a:r>
          </a:p>
          <a:p>
            <a:r>
              <a:rPr lang="de-DE" sz="1600" b="0" dirty="0">
                <a:latin typeface="AdvTTdd0b0455.B"/>
              </a:rPr>
              <a:t>Vögeler J</a:t>
            </a:r>
            <a:r>
              <a:rPr lang="de-DE" sz="1600" b="0" baseline="30000" dirty="0">
                <a:latin typeface="AdvTTdd0b0455.B"/>
              </a:rPr>
              <a:t>8</a:t>
            </a:r>
            <a:r>
              <a:rPr lang="de-DE" sz="1600" b="0" dirty="0">
                <a:latin typeface="AdvTTdd0b0455.B"/>
              </a:rPr>
              <a:t>, Gmeiner B</a:t>
            </a:r>
            <a:r>
              <a:rPr lang="de-DE" sz="1600" b="0" baseline="30000" dirty="0">
                <a:latin typeface="AdvTTdd0b0455.B"/>
              </a:rPr>
              <a:t>8</a:t>
            </a:r>
            <a:r>
              <a:rPr lang="de-DE" sz="1600" b="0" dirty="0">
                <a:latin typeface="AdvTTdd0b0455.B"/>
              </a:rPr>
              <a:t>, </a:t>
            </a:r>
            <a:r>
              <a:rPr lang="de-DE" sz="1600" b="0" dirty="0" err="1">
                <a:latin typeface="AdvTTdd0b0455.B"/>
              </a:rPr>
              <a:t>Pauleikhoff</a:t>
            </a:r>
            <a:r>
              <a:rPr lang="de-DE" sz="1600" b="0" dirty="0">
                <a:latin typeface="AdvTTdd0b0455.B"/>
              </a:rPr>
              <a:t> D</a:t>
            </a:r>
            <a:r>
              <a:rPr lang="de-DE" sz="1600" b="0" baseline="30000" dirty="0">
                <a:latin typeface="AdvTTdd0b0455.B"/>
              </a:rPr>
              <a:t>1 </a:t>
            </a:r>
            <a:endParaRPr lang="de-DE" sz="1600" b="0" dirty="0">
              <a:latin typeface="AdvTTdd0b0455.B"/>
            </a:endParaRPr>
          </a:p>
          <a:p>
            <a:pPr algn="l"/>
            <a:endParaRPr lang="de-DE" sz="1800" b="0" baseline="30000" dirty="0">
              <a:latin typeface="AdvTTdd0b0455.B"/>
            </a:endParaRPr>
          </a:p>
          <a:p>
            <a:pPr algn="l"/>
            <a:endParaRPr lang="de-DE" sz="1200" b="0" baseline="30000" dirty="0">
              <a:latin typeface="AdvTTdd0b0455.B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52A6038-9057-387A-A988-4D9339CAE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56" y="4593334"/>
            <a:ext cx="58479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460A9"/>
                </a:solidFill>
                <a:effectLst/>
                <a:latin typeface="AdvTTdd0b0455.B"/>
              </a:rPr>
              <a:t>1. Augenzentrum am St. Franziskus Hospital, Deutschland; 2. Universitätsaugenklinik Göttingen, Deutschland; 3. Universitätsaugenklinik Köln, Deutschland; 4. Universitätsaugenklinik Bonn, Deutschland; 5. Universitätsaugenklinik Gießen, Gießen, Deutschland; 6. Augenklinik Sulzbach, Deutschland; 7. Universitätsaugenklinik Leipzig, Deutschland; 8. Novartis Pharma GmbH, Nürnberg, Deutschland. </a:t>
            </a:r>
          </a:p>
        </p:txBody>
      </p:sp>
    </p:spTree>
    <p:extLst>
      <p:ext uri="{BB962C8B-B14F-4D97-AF65-F5344CB8AC3E}">
        <p14:creationId xmlns:p14="http://schemas.microsoft.com/office/powerpoint/2010/main" val="68892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26"/>
    </mc:Choice>
    <mc:Fallback xmlns="">
      <p:transition spd="slow" advTm="3172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: obere Ecken abgerundet 26">
            <a:extLst>
              <a:ext uri="{FF2B5EF4-FFF2-40B4-BE49-F238E27FC236}">
                <a16:creationId xmlns:a16="http://schemas.microsoft.com/office/drawing/2014/main" id="{F7CD5559-8B65-8BD9-314E-927663BB820F}"/>
              </a:ext>
            </a:extLst>
          </p:cNvPr>
          <p:cNvSpPr/>
          <p:nvPr/>
        </p:nvSpPr>
        <p:spPr>
          <a:xfrm>
            <a:off x="0" y="4173689"/>
            <a:ext cx="8924924" cy="1339014"/>
          </a:xfrm>
          <a:prstGeom prst="round2SameRect">
            <a:avLst>
              <a:gd name="adj1" fmla="val 33400"/>
              <a:gd name="adj2" fmla="val 0"/>
            </a:avLst>
          </a:prstGeom>
          <a:solidFill>
            <a:srgbClr val="B9F3E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2000" rIns="36000" rtlCol="0" anchor="b" anchorCtr="0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>
                <a:solidFill>
                  <a:schemeClr val="tx1"/>
                </a:solidFill>
              </a:rPr>
              <a:t>Längere Behandlungszeiten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>
                <a:solidFill>
                  <a:schemeClr val="tx1"/>
                </a:solidFill>
              </a:rPr>
              <a:t>Verkürzte Injektionsintervalle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>
                <a:solidFill>
                  <a:schemeClr val="tx1"/>
                </a:solidFill>
              </a:rPr>
              <a:t>Vermehrte Belastungen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>
                <a:solidFill>
                  <a:schemeClr val="tx1"/>
                </a:solidFill>
              </a:rPr>
              <a:t>Höheres Risiko für langfristigen Sehverlust</a:t>
            </a:r>
            <a:r>
              <a:rPr lang="de-DE" sz="2000" baseline="300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3A239AED-46CA-652A-7481-68B391FA9EBF}"/>
              </a:ext>
            </a:extLst>
          </p:cNvPr>
          <p:cNvSpPr/>
          <p:nvPr/>
        </p:nvSpPr>
        <p:spPr>
          <a:xfrm>
            <a:off x="1" y="4173052"/>
            <a:ext cx="1051041" cy="1339651"/>
          </a:xfrm>
          <a:custGeom>
            <a:avLst/>
            <a:gdLst>
              <a:gd name="connsiteX0" fmla="*/ 701471 w 1051041"/>
              <a:gd name="connsiteY0" fmla="*/ 829035 h 829035"/>
              <a:gd name="connsiteX1" fmla="*/ 0 w 1051041"/>
              <a:gd name="connsiteY1" fmla="*/ 829035 h 829035"/>
              <a:gd name="connsiteX2" fmla="*/ 0 w 1051041"/>
              <a:gd name="connsiteY2" fmla="*/ 0 h 829035"/>
              <a:gd name="connsiteX3" fmla="*/ 701471 w 1051041"/>
              <a:gd name="connsiteY3" fmla="*/ 0 h 829035"/>
              <a:gd name="connsiteX4" fmla="*/ 1051042 w 1051041"/>
              <a:gd name="connsiteY4" fmla="*/ 414518 h 829035"/>
              <a:gd name="connsiteX5" fmla="*/ 701471 w 1051041"/>
              <a:gd name="connsiteY5" fmla="*/ 829035 h 829035"/>
              <a:gd name="connsiteX6" fmla="*/ 701471 w 1051041"/>
              <a:gd name="connsiteY6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1041" h="829035">
                <a:moveTo>
                  <a:pt x="701471" y="829035"/>
                </a:moveTo>
                <a:lnTo>
                  <a:pt x="0" y="829035"/>
                </a:lnTo>
                <a:lnTo>
                  <a:pt x="0" y="0"/>
                </a:lnTo>
                <a:lnTo>
                  <a:pt x="701471" y="0"/>
                </a:lnTo>
                <a:lnTo>
                  <a:pt x="1051042" y="414518"/>
                </a:lnTo>
                <a:lnTo>
                  <a:pt x="701471" y="829035"/>
                </a:lnTo>
                <a:lnTo>
                  <a:pt x="701471" y="829035"/>
                </a:lnTo>
                <a:close/>
              </a:path>
            </a:pathLst>
          </a:custGeom>
          <a:solidFill>
            <a:srgbClr val="0061A2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C0F3839B-AFA5-7C6A-A5F3-72549E41BEF4}"/>
              </a:ext>
            </a:extLst>
          </p:cNvPr>
          <p:cNvSpPr/>
          <p:nvPr/>
        </p:nvSpPr>
        <p:spPr>
          <a:xfrm>
            <a:off x="-15787" y="4173052"/>
            <a:ext cx="634971" cy="1339651"/>
          </a:xfrm>
          <a:custGeom>
            <a:avLst/>
            <a:gdLst>
              <a:gd name="connsiteX0" fmla="*/ 285401 w 634971"/>
              <a:gd name="connsiteY0" fmla="*/ 829035 h 829035"/>
              <a:gd name="connsiteX1" fmla="*/ 0 w 634971"/>
              <a:gd name="connsiteY1" fmla="*/ 829035 h 829035"/>
              <a:gd name="connsiteX2" fmla="*/ 0 w 634971"/>
              <a:gd name="connsiteY2" fmla="*/ 0 h 829035"/>
              <a:gd name="connsiteX3" fmla="*/ 285401 w 634971"/>
              <a:gd name="connsiteY3" fmla="*/ 0 h 829035"/>
              <a:gd name="connsiteX4" fmla="*/ 634972 w 634971"/>
              <a:gd name="connsiteY4" fmla="*/ 414518 h 829035"/>
              <a:gd name="connsiteX5" fmla="*/ 285401 w 634971"/>
              <a:gd name="connsiteY5" fmla="*/ 829035 h 829035"/>
              <a:gd name="connsiteX6" fmla="*/ 285401 w 634971"/>
              <a:gd name="connsiteY6" fmla="*/ 829035 h 829035"/>
              <a:gd name="connsiteX7" fmla="*/ 285401 w 634971"/>
              <a:gd name="connsiteY7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971" h="829035">
                <a:moveTo>
                  <a:pt x="285401" y="829035"/>
                </a:moveTo>
                <a:lnTo>
                  <a:pt x="0" y="829035"/>
                </a:lnTo>
                <a:lnTo>
                  <a:pt x="0" y="0"/>
                </a:lnTo>
                <a:lnTo>
                  <a:pt x="285401" y="0"/>
                </a:lnTo>
                <a:lnTo>
                  <a:pt x="634972" y="414518"/>
                </a:lnTo>
                <a:lnTo>
                  <a:pt x="285401" y="829035"/>
                </a:lnTo>
                <a:lnTo>
                  <a:pt x="285401" y="829035"/>
                </a:lnTo>
                <a:lnTo>
                  <a:pt x="285401" y="829035"/>
                </a:lnTo>
                <a:close/>
              </a:path>
            </a:pathLst>
          </a:custGeom>
          <a:solidFill>
            <a:srgbClr val="1B416A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CE23F3F2-FFBB-5004-7A28-9DFB768DBC37}"/>
              </a:ext>
            </a:extLst>
          </p:cNvPr>
          <p:cNvSpPr/>
          <p:nvPr/>
        </p:nvSpPr>
        <p:spPr>
          <a:xfrm>
            <a:off x="4656" y="4173052"/>
            <a:ext cx="839901" cy="1339651"/>
          </a:xfrm>
          <a:custGeom>
            <a:avLst/>
            <a:gdLst>
              <a:gd name="connsiteX0" fmla="*/ 490331 w 839901"/>
              <a:gd name="connsiteY0" fmla="*/ 829035 h 829035"/>
              <a:gd name="connsiteX1" fmla="*/ 0 w 839901"/>
              <a:gd name="connsiteY1" fmla="*/ 829035 h 829035"/>
              <a:gd name="connsiteX2" fmla="*/ 0 w 839901"/>
              <a:gd name="connsiteY2" fmla="*/ 0 h 829035"/>
              <a:gd name="connsiteX3" fmla="*/ 490331 w 839901"/>
              <a:gd name="connsiteY3" fmla="*/ 0 h 829035"/>
              <a:gd name="connsiteX4" fmla="*/ 839902 w 839901"/>
              <a:gd name="connsiteY4" fmla="*/ 414518 h 829035"/>
              <a:gd name="connsiteX5" fmla="*/ 490331 w 839901"/>
              <a:gd name="connsiteY5" fmla="*/ 829035 h 829035"/>
              <a:gd name="connsiteX6" fmla="*/ 490331 w 839901"/>
              <a:gd name="connsiteY6" fmla="*/ 829035 h 829035"/>
              <a:gd name="connsiteX7" fmla="*/ 490331 w 839901"/>
              <a:gd name="connsiteY7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01" h="829035">
                <a:moveTo>
                  <a:pt x="490331" y="829035"/>
                </a:moveTo>
                <a:lnTo>
                  <a:pt x="0" y="829035"/>
                </a:lnTo>
                <a:lnTo>
                  <a:pt x="0" y="0"/>
                </a:lnTo>
                <a:lnTo>
                  <a:pt x="490331" y="0"/>
                </a:lnTo>
                <a:lnTo>
                  <a:pt x="839902" y="414518"/>
                </a:lnTo>
                <a:lnTo>
                  <a:pt x="490331" y="829035"/>
                </a:lnTo>
                <a:lnTo>
                  <a:pt x="490331" y="829035"/>
                </a:lnTo>
                <a:lnTo>
                  <a:pt x="490331" y="829035"/>
                </a:lnTo>
                <a:close/>
              </a:path>
            </a:pathLst>
          </a:custGeom>
          <a:solidFill>
            <a:srgbClr val="0061A2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EA47E4-CB70-1430-8B0C-E8FAC19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8924924" cy="1065278"/>
          </a:xfrm>
        </p:spPr>
        <p:txBody>
          <a:bodyPr/>
          <a:lstStyle/>
          <a:p>
            <a:r>
              <a:rPr lang="de-DE"/>
              <a:t>Medizinischer Bedarf bei </a:t>
            </a:r>
            <a:r>
              <a:rPr lang="de-DE" err="1"/>
              <a:t>nAMD</a:t>
            </a:r>
            <a:r>
              <a:rPr lang="de-DE"/>
              <a:t>-Patienten mit Anti-VEGF-Therapieresistenz</a:t>
            </a:r>
            <a:br>
              <a:rPr lang="de-DE" b="1"/>
            </a:b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F482C-736A-7344-C589-10B105FC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3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57E426-0005-5094-6449-730139E413B8}"/>
              </a:ext>
            </a:extLst>
          </p:cNvPr>
          <p:cNvSpPr txBox="1">
            <a:spLocks/>
          </p:cNvSpPr>
          <p:nvPr/>
        </p:nvSpPr>
        <p:spPr>
          <a:xfrm>
            <a:off x="604838" y="5708015"/>
            <a:ext cx="8500372" cy="5873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900" b="0">
                <a:solidFill>
                  <a:schemeClr val="tx1"/>
                </a:solidFill>
              </a:rPr>
              <a:t>AMD: altersbedingte Makuladegeneration; Anti-VEGF: Anti-vaskulärer endothelialer Wachstumsfaktor; </a:t>
            </a:r>
            <a:r>
              <a:rPr lang="de-DE" sz="900" b="0" err="1">
                <a:solidFill>
                  <a:schemeClr val="tx1"/>
                </a:solidFill>
              </a:rPr>
              <a:t>nAMD</a:t>
            </a:r>
            <a:r>
              <a:rPr lang="de-DE" sz="900" b="0">
                <a:solidFill>
                  <a:schemeClr val="tx1"/>
                </a:solidFill>
              </a:rPr>
              <a:t>: neovaskuläre altersbedingte Makuladegeneration; PED: Pigmentepithelabhebung. </a:t>
            </a:r>
            <a:r>
              <a:rPr lang="de-DE" sz="900" b="0" baseline="30000">
                <a:solidFill>
                  <a:schemeClr val="tx1"/>
                </a:solidFill>
              </a:rPr>
              <a:t>1</a:t>
            </a:r>
            <a:r>
              <a:rPr lang="de-DE" sz="900" b="0">
                <a:solidFill>
                  <a:schemeClr val="tx1"/>
                </a:solidFill>
              </a:rPr>
              <a:t>Martin DF et al. N Engl J Med 2011;364:1897–1908, </a:t>
            </a:r>
            <a:r>
              <a:rPr lang="es-ES" sz="900" b="0" baseline="30000">
                <a:solidFill>
                  <a:schemeClr val="tx1"/>
                </a:solidFill>
              </a:rPr>
              <a:t>2</a:t>
            </a:r>
            <a:r>
              <a:rPr lang="es-ES" sz="900" b="0">
                <a:solidFill>
                  <a:schemeClr val="tx1"/>
                </a:solidFill>
              </a:rPr>
              <a:t>Dugel PU et al. </a:t>
            </a:r>
            <a:r>
              <a:rPr lang="en-US" sz="900" b="0">
                <a:solidFill>
                  <a:schemeClr val="tx1"/>
                </a:solidFill>
              </a:rPr>
              <a:t>Ophthalmology 2020;127:72–84, </a:t>
            </a:r>
            <a:r>
              <a:rPr lang="en-US" sz="900" b="0" baseline="30000">
                <a:solidFill>
                  <a:schemeClr val="tx1"/>
                </a:solidFill>
              </a:rPr>
              <a:t>3</a:t>
            </a:r>
            <a:r>
              <a:rPr lang="de-DE" sz="900" b="0">
                <a:solidFill>
                  <a:schemeClr val="tx1"/>
                </a:solidFill>
              </a:rPr>
              <a:t>Heier JS et al. </a:t>
            </a:r>
            <a:r>
              <a:rPr lang="en-US" sz="900" b="0">
                <a:solidFill>
                  <a:schemeClr val="tx1"/>
                </a:solidFill>
              </a:rPr>
              <a:t>Ophthalmology 2012;119:2537–2548, </a:t>
            </a:r>
            <a:r>
              <a:rPr lang="en-US" sz="900" b="0" baseline="30000">
                <a:solidFill>
                  <a:schemeClr val="tx1"/>
                </a:solidFill>
              </a:rPr>
              <a:t>4</a:t>
            </a:r>
            <a:r>
              <a:rPr lang="de-DE" sz="900" b="0">
                <a:solidFill>
                  <a:schemeClr val="tx1"/>
                </a:solidFill>
              </a:rPr>
              <a:t>Martin DF et al. </a:t>
            </a:r>
            <a:r>
              <a:rPr lang="en-US" sz="900" b="0">
                <a:solidFill>
                  <a:schemeClr val="tx1"/>
                </a:solidFill>
              </a:rPr>
              <a:t>Ophthalmology </a:t>
            </a:r>
            <a:r>
              <a:rPr lang="fr-FR" sz="900" b="0">
                <a:solidFill>
                  <a:schemeClr val="tx1"/>
                </a:solidFill>
              </a:rPr>
              <a:t>2012;119:1388–1398, </a:t>
            </a:r>
            <a:r>
              <a:rPr lang="fr-FR" sz="900" b="0" baseline="30000">
                <a:solidFill>
                  <a:schemeClr val="tx1"/>
                </a:solidFill>
              </a:rPr>
              <a:t>5</a:t>
            </a:r>
            <a:r>
              <a:rPr lang="de-DE" sz="900" b="0">
                <a:solidFill>
                  <a:schemeClr val="tx1"/>
                </a:solidFill>
              </a:rPr>
              <a:t>Ying GS et al. </a:t>
            </a:r>
            <a:r>
              <a:rPr lang="en-US" sz="900" b="0">
                <a:solidFill>
                  <a:schemeClr val="tx1"/>
                </a:solidFill>
              </a:rPr>
              <a:t>JAMA </a:t>
            </a:r>
            <a:r>
              <a:rPr lang="en-US" sz="900" b="0" err="1">
                <a:solidFill>
                  <a:schemeClr val="tx1"/>
                </a:solidFill>
              </a:rPr>
              <a:t>Ophthalmol</a:t>
            </a:r>
            <a:r>
              <a:rPr lang="en-US" sz="900" b="0">
                <a:solidFill>
                  <a:schemeClr val="tx1"/>
                </a:solidFill>
              </a:rPr>
              <a:t> 2014;132:915–921, </a:t>
            </a:r>
            <a:r>
              <a:rPr lang="de-DE" sz="900" b="0" baseline="30000">
                <a:solidFill>
                  <a:schemeClr val="tx1"/>
                </a:solidFill>
              </a:rPr>
              <a:t>6</a:t>
            </a:r>
            <a:r>
              <a:rPr lang="de-DE" sz="900" b="0">
                <a:solidFill>
                  <a:schemeClr val="tx1"/>
                </a:solidFill>
              </a:rPr>
              <a:t>Prenner JL et al. Am J </a:t>
            </a:r>
            <a:r>
              <a:rPr lang="de-DE" sz="900" b="0" err="1">
                <a:solidFill>
                  <a:schemeClr val="tx1"/>
                </a:solidFill>
              </a:rPr>
              <a:t>Ophthalmol</a:t>
            </a:r>
            <a:r>
              <a:rPr lang="de-DE" sz="900" b="0">
                <a:solidFill>
                  <a:schemeClr val="tx1"/>
                </a:solidFill>
              </a:rPr>
              <a:t> 2015; 160: 725</a:t>
            </a:r>
            <a:r>
              <a:rPr lang="en-US" sz="900" b="0">
                <a:solidFill>
                  <a:schemeClr val="tx1"/>
                </a:solidFill>
              </a:rPr>
              <a:t>–</a:t>
            </a:r>
            <a:r>
              <a:rPr lang="de-DE" sz="900" b="0">
                <a:solidFill>
                  <a:schemeClr val="tx1"/>
                </a:solidFill>
              </a:rPr>
              <a:t>731.e721.</a:t>
            </a:r>
          </a:p>
        </p:txBody>
      </p:sp>
      <p:sp>
        <p:nvSpPr>
          <p:cNvPr id="12" name="Rechteck: diagonal liegende Ecken abgerundet 11">
            <a:extLst>
              <a:ext uri="{FF2B5EF4-FFF2-40B4-BE49-F238E27FC236}">
                <a16:creationId xmlns:a16="http://schemas.microsoft.com/office/drawing/2014/main" id="{881ABE90-DA10-A023-B499-9EBE7EE83214}"/>
              </a:ext>
            </a:extLst>
          </p:cNvPr>
          <p:cNvSpPr/>
          <p:nvPr/>
        </p:nvSpPr>
        <p:spPr>
          <a:xfrm>
            <a:off x="4773926" y="1828376"/>
            <a:ext cx="4075001" cy="1908215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Bis zu </a:t>
            </a:r>
            <a:r>
              <a:rPr lang="de-DE" sz="2400" b="1" dirty="0">
                <a:solidFill>
                  <a:srgbClr val="002068"/>
                </a:solidFill>
              </a:rPr>
              <a:t>50 % der Patienten </a:t>
            </a:r>
            <a:r>
              <a:rPr lang="de-DE" sz="2000" dirty="0">
                <a:solidFill>
                  <a:schemeClr val="tx1"/>
                </a:solidFill>
              </a:rPr>
              <a:t>mit nAMD zeigen trotz einjähriger kontinuierlicher Behandlung mit Anti-VEGF eine persistente Krankheitsaktivität mit suboptimalen Ergebnissen.</a:t>
            </a:r>
            <a:r>
              <a:rPr lang="de-DE" sz="2000" baseline="30000" dirty="0">
                <a:solidFill>
                  <a:schemeClr val="tx1"/>
                </a:solidFill>
              </a:rPr>
              <a:t>1-5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3196083-487F-E383-62F4-7D67144ED9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4476" b="-1"/>
          <a:stretch/>
        </p:blipFill>
        <p:spPr>
          <a:xfrm>
            <a:off x="1398418" y="1674249"/>
            <a:ext cx="3169496" cy="87815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0C9D21F-C070-80DA-0B29-6C45B699D1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4476" b="-1"/>
          <a:stretch/>
        </p:blipFill>
        <p:spPr>
          <a:xfrm>
            <a:off x="1086447" y="2058264"/>
            <a:ext cx="3169496" cy="87815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A9B8320-B9CF-D34B-F5D7-CE018909B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4476" b="-1"/>
          <a:stretch/>
        </p:blipFill>
        <p:spPr>
          <a:xfrm>
            <a:off x="758995" y="2512813"/>
            <a:ext cx="3169496" cy="87815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6509ED7-5459-AC5C-5479-6C0E04B9A1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4476" b="-1"/>
          <a:stretch/>
        </p:blipFill>
        <p:spPr>
          <a:xfrm>
            <a:off x="431543" y="2929555"/>
            <a:ext cx="3169496" cy="87815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2F0FD15-B2D0-74F9-B7CE-47DABB38AA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-4476" b="-1"/>
          <a:stretch/>
        </p:blipFill>
        <p:spPr>
          <a:xfrm>
            <a:off x="758995" y="2518399"/>
            <a:ext cx="3169496" cy="87815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7516813-9220-735E-C081-F5A5730F7F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-4476" b="-1"/>
          <a:stretch/>
        </p:blipFill>
        <p:spPr>
          <a:xfrm>
            <a:off x="431543" y="2923969"/>
            <a:ext cx="3169496" cy="878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20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65"/>
    </mc:Choice>
    <mc:Fallback xmlns="">
      <p:transition spd="slow" advTm="22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: obere Ecken abgerundet 26">
            <a:extLst>
              <a:ext uri="{FF2B5EF4-FFF2-40B4-BE49-F238E27FC236}">
                <a16:creationId xmlns:a16="http://schemas.microsoft.com/office/drawing/2014/main" id="{F7CD5559-8B65-8BD9-314E-927663BB820F}"/>
              </a:ext>
            </a:extLst>
          </p:cNvPr>
          <p:cNvSpPr/>
          <p:nvPr/>
        </p:nvSpPr>
        <p:spPr>
          <a:xfrm>
            <a:off x="0" y="4173689"/>
            <a:ext cx="11307726" cy="1339014"/>
          </a:xfrm>
          <a:prstGeom prst="round2SameRect">
            <a:avLst>
              <a:gd name="adj1" fmla="val 33400"/>
              <a:gd name="adj2" fmla="val 0"/>
            </a:avLst>
          </a:prstGeom>
          <a:solidFill>
            <a:srgbClr val="B9F3E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2000" rIns="36000" rtlCol="0" anchor="b" anchorCtr="0"/>
          <a:lstStyle/>
          <a:p>
            <a:r>
              <a:rPr lang="de-DE" sz="2400" dirty="0">
                <a:solidFill>
                  <a:schemeClr val="tx1"/>
                </a:solidFill>
              </a:rPr>
              <a:t>Bedarf nach neuartigen Anti-VEGF-Wirkstoffen für nAMD-Patienten mit bisheriger Anti-VEGF-Therapieresistenz</a:t>
            </a:r>
          </a:p>
          <a:p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3A239AED-46CA-652A-7481-68B391FA9EBF}"/>
              </a:ext>
            </a:extLst>
          </p:cNvPr>
          <p:cNvSpPr/>
          <p:nvPr/>
        </p:nvSpPr>
        <p:spPr>
          <a:xfrm>
            <a:off x="1" y="4173052"/>
            <a:ext cx="1051041" cy="1339651"/>
          </a:xfrm>
          <a:custGeom>
            <a:avLst/>
            <a:gdLst>
              <a:gd name="connsiteX0" fmla="*/ 701471 w 1051041"/>
              <a:gd name="connsiteY0" fmla="*/ 829035 h 829035"/>
              <a:gd name="connsiteX1" fmla="*/ 0 w 1051041"/>
              <a:gd name="connsiteY1" fmla="*/ 829035 h 829035"/>
              <a:gd name="connsiteX2" fmla="*/ 0 w 1051041"/>
              <a:gd name="connsiteY2" fmla="*/ 0 h 829035"/>
              <a:gd name="connsiteX3" fmla="*/ 701471 w 1051041"/>
              <a:gd name="connsiteY3" fmla="*/ 0 h 829035"/>
              <a:gd name="connsiteX4" fmla="*/ 1051042 w 1051041"/>
              <a:gd name="connsiteY4" fmla="*/ 414518 h 829035"/>
              <a:gd name="connsiteX5" fmla="*/ 701471 w 1051041"/>
              <a:gd name="connsiteY5" fmla="*/ 829035 h 829035"/>
              <a:gd name="connsiteX6" fmla="*/ 701471 w 1051041"/>
              <a:gd name="connsiteY6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1041" h="829035">
                <a:moveTo>
                  <a:pt x="701471" y="829035"/>
                </a:moveTo>
                <a:lnTo>
                  <a:pt x="0" y="829035"/>
                </a:lnTo>
                <a:lnTo>
                  <a:pt x="0" y="0"/>
                </a:lnTo>
                <a:lnTo>
                  <a:pt x="701471" y="0"/>
                </a:lnTo>
                <a:lnTo>
                  <a:pt x="1051042" y="414518"/>
                </a:lnTo>
                <a:lnTo>
                  <a:pt x="701471" y="829035"/>
                </a:lnTo>
                <a:lnTo>
                  <a:pt x="701471" y="829035"/>
                </a:lnTo>
                <a:close/>
              </a:path>
            </a:pathLst>
          </a:custGeom>
          <a:solidFill>
            <a:srgbClr val="0061A2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C0F3839B-AFA5-7C6A-A5F3-72549E41BEF4}"/>
              </a:ext>
            </a:extLst>
          </p:cNvPr>
          <p:cNvSpPr/>
          <p:nvPr/>
        </p:nvSpPr>
        <p:spPr>
          <a:xfrm>
            <a:off x="-15787" y="4173052"/>
            <a:ext cx="634971" cy="1339651"/>
          </a:xfrm>
          <a:custGeom>
            <a:avLst/>
            <a:gdLst>
              <a:gd name="connsiteX0" fmla="*/ 285401 w 634971"/>
              <a:gd name="connsiteY0" fmla="*/ 829035 h 829035"/>
              <a:gd name="connsiteX1" fmla="*/ 0 w 634971"/>
              <a:gd name="connsiteY1" fmla="*/ 829035 h 829035"/>
              <a:gd name="connsiteX2" fmla="*/ 0 w 634971"/>
              <a:gd name="connsiteY2" fmla="*/ 0 h 829035"/>
              <a:gd name="connsiteX3" fmla="*/ 285401 w 634971"/>
              <a:gd name="connsiteY3" fmla="*/ 0 h 829035"/>
              <a:gd name="connsiteX4" fmla="*/ 634972 w 634971"/>
              <a:gd name="connsiteY4" fmla="*/ 414518 h 829035"/>
              <a:gd name="connsiteX5" fmla="*/ 285401 w 634971"/>
              <a:gd name="connsiteY5" fmla="*/ 829035 h 829035"/>
              <a:gd name="connsiteX6" fmla="*/ 285401 w 634971"/>
              <a:gd name="connsiteY6" fmla="*/ 829035 h 829035"/>
              <a:gd name="connsiteX7" fmla="*/ 285401 w 634971"/>
              <a:gd name="connsiteY7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971" h="829035">
                <a:moveTo>
                  <a:pt x="285401" y="829035"/>
                </a:moveTo>
                <a:lnTo>
                  <a:pt x="0" y="829035"/>
                </a:lnTo>
                <a:lnTo>
                  <a:pt x="0" y="0"/>
                </a:lnTo>
                <a:lnTo>
                  <a:pt x="285401" y="0"/>
                </a:lnTo>
                <a:lnTo>
                  <a:pt x="634972" y="414518"/>
                </a:lnTo>
                <a:lnTo>
                  <a:pt x="285401" y="829035"/>
                </a:lnTo>
                <a:lnTo>
                  <a:pt x="285401" y="829035"/>
                </a:lnTo>
                <a:lnTo>
                  <a:pt x="285401" y="829035"/>
                </a:lnTo>
                <a:close/>
              </a:path>
            </a:pathLst>
          </a:custGeom>
          <a:solidFill>
            <a:srgbClr val="1B416A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CE23F3F2-FFBB-5004-7A28-9DFB768DBC37}"/>
              </a:ext>
            </a:extLst>
          </p:cNvPr>
          <p:cNvSpPr/>
          <p:nvPr/>
        </p:nvSpPr>
        <p:spPr>
          <a:xfrm>
            <a:off x="4656" y="4173052"/>
            <a:ext cx="839901" cy="1339651"/>
          </a:xfrm>
          <a:custGeom>
            <a:avLst/>
            <a:gdLst>
              <a:gd name="connsiteX0" fmla="*/ 490331 w 839901"/>
              <a:gd name="connsiteY0" fmla="*/ 829035 h 829035"/>
              <a:gd name="connsiteX1" fmla="*/ 0 w 839901"/>
              <a:gd name="connsiteY1" fmla="*/ 829035 h 829035"/>
              <a:gd name="connsiteX2" fmla="*/ 0 w 839901"/>
              <a:gd name="connsiteY2" fmla="*/ 0 h 829035"/>
              <a:gd name="connsiteX3" fmla="*/ 490331 w 839901"/>
              <a:gd name="connsiteY3" fmla="*/ 0 h 829035"/>
              <a:gd name="connsiteX4" fmla="*/ 839902 w 839901"/>
              <a:gd name="connsiteY4" fmla="*/ 414518 h 829035"/>
              <a:gd name="connsiteX5" fmla="*/ 490331 w 839901"/>
              <a:gd name="connsiteY5" fmla="*/ 829035 h 829035"/>
              <a:gd name="connsiteX6" fmla="*/ 490331 w 839901"/>
              <a:gd name="connsiteY6" fmla="*/ 829035 h 829035"/>
              <a:gd name="connsiteX7" fmla="*/ 490331 w 839901"/>
              <a:gd name="connsiteY7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01" h="829035">
                <a:moveTo>
                  <a:pt x="490331" y="829035"/>
                </a:moveTo>
                <a:lnTo>
                  <a:pt x="0" y="829035"/>
                </a:lnTo>
                <a:lnTo>
                  <a:pt x="0" y="0"/>
                </a:lnTo>
                <a:lnTo>
                  <a:pt x="490331" y="0"/>
                </a:lnTo>
                <a:lnTo>
                  <a:pt x="839902" y="414518"/>
                </a:lnTo>
                <a:lnTo>
                  <a:pt x="490331" y="829035"/>
                </a:lnTo>
                <a:lnTo>
                  <a:pt x="490331" y="829035"/>
                </a:lnTo>
                <a:lnTo>
                  <a:pt x="490331" y="829035"/>
                </a:lnTo>
                <a:close/>
              </a:path>
            </a:pathLst>
          </a:custGeom>
          <a:solidFill>
            <a:srgbClr val="0061A2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0E05DA9-13EE-949C-70CC-3E2C553B19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4476" b="-1"/>
          <a:stretch/>
        </p:blipFill>
        <p:spPr>
          <a:xfrm>
            <a:off x="1398418" y="1674249"/>
            <a:ext cx="3169496" cy="87815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370406B-6E2D-BEC5-0AD6-91334F0FFB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4476" b="-1"/>
          <a:stretch/>
        </p:blipFill>
        <p:spPr>
          <a:xfrm>
            <a:off x="1086447" y="2058264"/>
            <a:ext cx="3169496" cy="87815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7596EAD-A295-402B-F529-88E1760ACD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4476" b="-1"/>
          <a:stretch/>
        </p:blipFill>
        <p:spPr>
          <a:xfrm>
            <a:off x="758995" y="2512813"/>
            <a:ext cx="3169496" cy="8781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A9FCF8D-AEFB-7BD8-CEA0-F91960A882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4476" b="-1"/>
          <a:stretch/>
        </p:blipFill>
        <p:spPr>
          <a:xfrm>
            <a:off x="431543" y="2929555"/>
            <a:ext cx="3169496" cy="8781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0EA47E4-CB70-1430-8B0C-E8FAC19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8924924" cy="1065278"/>
          </a:xfrm>
        </p:spPr>
        <p:txBody>
          <a:bodyPr/>
          <a:lstStyle/>
          <a:p>
            <a:r>
              <a:rPr lang="de-DE"/>
              <a:t>Medizinischer Bedarf bei </a:t>
            </a:r>
            <a:r>
              <a:rPr lang="de-DE" err="1"/>
              <a:t>nAMD</a:t>
            </a:r>
            <a:r>
              <a:rPr lang="de-DE"/>
              <a:t>-Patienten mit Anti-VEGF-Therapieresistenz</a:t>
            </a:r>
            <a:br>
              <a:rPr lang="de-DE" b="1"/>
            </a:b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F482C-736A-7344-C589-10B105FC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4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57E426-0005-5094-6449-730139E413B8}"/>
              </a:ext>
            </a:extLst>
          </p:cNvPr>
          <p:cNvSpPr txBox="1">
            <a:spLocks/>
          </p:cNvSpPr>
          <p:nvPr/>
        </p:nvSpPr>
        <p:spPr>
          <a:xfrm>
            <a:off x="604838" y="5708015"/>
            <a:ext cx="8500372" cy="5873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900" b="0" dirty="0">
                <a:solidFill>
                  <a:schemeClr val="tx1"/>
                </a:solidFill>
              </a:rPr>
              <a:t>Anti-VEGF: Anti-vaskulärer endothelialer Wachstumsfaktor; nAMD: neovaskuläre altersbedingte Makuladegeneration; PED: Pigmentepithelabhebung. </a:t>
            </a:r>
          </a:p>
          <a:p>
            <a:pPr>
              <a:spcBef>
                <a:spcPts val="0"/>
              </a:spcBef>
            </a:pPr>
            <a:r>
              <a:rPr lang="de-DE" sz="900" b="0" baseline="30000" dirty="0">
                <a:solidFill>
                  <a:schemeClr val="tx1"/>
                </a:solidFill>
              </a:rPr>
              <a:t>1</a:t>
            </a:r>
            <a:r>
              <a:rPr lang="de-DE" sz="900" b="0" dirty="0">
                <a:solidFill>
                  <a:schemeClr val="tx1"/>
                </a:solidFill>
              </a:rPr>
              <a:t>Schmidt-Erfurth U et al. </a:t>
            </a:r>
            <a:r>
              <a:rPr lang="en-US" sz="900" b="0" dirty="0">
                <a:solidFill>
                  <a:schemeClr val="tx1"/>
                </a:solidFill>
              </a:rPr>
              <a:t>Ophthalmology 2015;</a:t>
            </a:r>
            <a:r>
              <a:rPr lang="fr-FR" sz="900" b="0" dirty="0">
                <a:solidFill>
                  <a:schemeClr val="tx1"/>
                </a:solidFill>
              </a:rPr>
              <a:t>122:822–832, </a:t>
            </a:r>
            <a:r>
              <a:rPr lang="fr-FR" sz="900" b="0" baseline="30000" dirty="0">
                <a:solidFill>
                  <a:schemeClr val="tx1"/>
                </a:solidFill>
              </a:rPr>
              <a:t>2</a:t>
            </a:r>
            <a:r>
              <a:rPr lang="de-DE" sz="900" b="0" dirty="0" err="1">
                <a:solidFill>
                  <a:schemeClr val="tx1"/>
                </a:solidFill>
              </a:rPr>
              <a:t>Coscas</a:t>
            </a:r>
            <a:r>
              <a:rPr lang="de-DE" sz="900" b="0" dirty="0">
                <a:solidFill>
                  <a:schemeClr val="tx1"/>
                </a:solidFill>
              </a:rPr>
              <a:t> F et al. </a:t>
            </a:r>
            <a:r>
              <a:rPr lang="en-US" sz="900" b="0" dirty="0">
                <a:solidFill>
                  <a:schemeClr val="tx1"/>
                </a:solidFill>
              </a:rPr>
              <a:t>Am J </a:t>
            </a:r>
            <a:r>
              <a:rPr lang="en-US" sz="900" b="0" dirty="0" err="1">
                <a:solidFill>
                  <a:schemeClr val="tx1"/>
                </a:solidFill>
              </a:rPr>
              <a:t>Ophthalmol</a:t>
            </a:r>
            <a:r>
              <a:rPr lang="en-US" sz="900" b="0" dirty="0">
                <a:solidFill>
                  <a:schemeClr val="tx1"/>
                </a:solidFill>
              </a:rPr>
              <a:t> 2007;</a:t>
            </a:r>
            <a:r>
              <a:rPr lang="de-DE" sz="900" b="0" dirty="0">
                <a:solidFill>
                  <a:schemeClr val="tx1"/>
                </a:solidFill>
              </a:rPr>
              <a:t>144:592–599</a:t>
            </a:r>
          </a:p>
          <a:p>
            <a:pPr>
              <a:spcBef>
                <a:spcPts val="0"/>
              </a:spcBef>
            </a:pPr>
            <a:endParaRPr lang="de-DE" sz="900" b="0" dirty="0">
              <a:solidFill>
                <a:prstClr val="black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2F9243A-0ED0-8A7F-34AC-113F74952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9826" t="-4476" b="-1"/>
          <a:stretch/>
        </p:blipFill>
        <p:spPr>
          <a:xfrm>
            <a:off x="3928490" y="1673750"/>
            <a:ext cx="639423" cy="87815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5C857F1-E2F8-12E6-2F57-8C3AAE2DDDC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-4476" b="-1"/>
          <a:stretch/>
        </p:blipFill>
        <p:spPr>
          <a:xfrm>
            <a:off x="1086447" y="2068148"/>
            <a:ext cx="3169496" cy="878157"/>
          </a:xfrm>
          <a:prstGeom prst="rect">
            <a:avLst/>
          </a:prstGeom>
        </p:spPr>
      </p:pic>
      <p:sp>
        <p:nvSpPr>
          <p:cNvPr id="12" name="Rechteck: diagonal liegende Ecken abgerundet 11">
            <a:extLst>
              <a:ext uri="{FF2B5EF4-FFF2-40B4-BE49-F238E27FC236}">
                <a16:creationId xmlns:a16="http://schemas.microsoft.com/office/drawing/2014/main" id="{881ABE90-DA10-A023-B499-9EBE7EE83214}"/>
              </a:ext>
            </a:extLst>
          </p:cNvPr>
          <p:cNvSpPr/>
          <p:nvPr/>
        </p:nvSpPr>
        <p:spPr>
          <a:xfrm>
            <a:off x="4773926" y="1651406"/>
            <a:ext cx="5570224" cy="2262158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/>
                </a:solidFill>
              </a:rPr>
              <a:t>Die Inzidenz von PED bei nAMD liegt zwischen </a:t>
            </a:r>
            <a:r>
              <a:rPr lang="de-DE" sz="2200" b="1" dirty="0">
                <a:solidFill>
                  <a:schemeClr val="tx1"/>
                </a:solidFill>
              </a:rPr>
              <a:t>63 – 80 %</a:t>
            </a:r>
            <a:r>
              <a:rPr lang="de-DE" sz="2200" baseline="30000" dirty="0">
                <a:solidFill>
                  <a:schemeClr val="tx1"/>
                </a:solidFill>
              </a:rPr>
              <a:t>1,2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/>
                </a:solidFill>
              </a:rPr>
              <a:t>PED ist oft </a:t>
            </a:r>
            <a:r>
              <a:rPr lang="de-DE" sz="2200" b="1" dirty="0">
                <a:solidFill>
                  <a:schemeClr val="tx1"/>
                </a:solidFill>
              </a:rPr>
              <a:t>schwer therapierbar </a:t>
            </a:r>
            <a:r>
              <a:rPr lang="de-DE" sz="2200" dirty="0">
                <a:solidFill>
                  <a:schemeClr val="tx1"/>
                </a:solidFill>
              </a:rPr>
              <a:t>und kann zu </a:t>
            </a:r>
            <a:r>
              <a:rPr lang="de-DE" sz="2200" b="1" dirty="0">
                <a:solidFill>
                  <a:schemeClr val="tx1"/>
                </a:solidFill>
              </a:rPr>
              <a:t>erheblichen Sehbeeinträchtigungen </a:t>
            </a:r>
            <a:r>
              <a:rPr lang="de-DE" sz="2200" dirty="0">
                <a:solidFill>
                  <a:schemeClr val="tx1"/>
                </a:solidFill>
              </a:rPr>
              <a:t>führen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200" dirty="0">
              <a:solidFill>
                <a:schemeClr val="tx1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46B5E4C-6607-FAAD-DADC-D5C39FD195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-4476" r="49267" b="-1"/>
          <a:stretch/>
        </p:blipFill>
        <p:spPr>
          <a:xfrm>
            <a:off x="1086447" y="2059525"/>
            <a:ext cx="1607985" cy="87815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AA57F90-313A-32AA-8052-5CA9EB29288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-4476" b="-1"/>
          <a:stretch/>
        </p:blipFill>
        <p:spPr>
          <a:xfrm>
            <a:off x="758995" y="2518399"/>
            <a:ext cx="3169496" cy="87815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8975C84-B0BB-AD39-E598-482E62049A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-4476" b="-1"/>
          <a:stretch/>
        </p:blipFill>
        <p:spPr>
          <a:xfrm>
            <a:off x="431543" y="2923969"/>
            <a:ext cx="3169496" cy="878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6349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2965">
        <p159:morph option="byObject"/>
      </p:transition>
    </mc:Choice>
    <mc:Fallback xmlns="">
      <p:transition spd="slow" advTm="22965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: obere Ecken abgerundet 26">
            <a:extLst>
              <a:ext uri="{FF2B5EF4-FFF2-40B4-BE49-F238E27FC236}">
                <a16:creationId xmlns:a16="http://schemas.microsoft.com/office/drawing/2014/main" id="{F7CD5559-8B65-8BD9-314E-927663BB820F}"/>
              </a:ext>
            </a:extLst>
          </p:cNvPr>
          <p:cNvSpPr/>
          <p:nvPr/>
        </p:nvSpPr>
        <p:spPr>
          <a:xfrm>
            <a:off x="0" y="4331028"/>
            <a:ext cx="10218420" cy="1065278"/>
          </a:xfrm>
          <a:prstGeom prst="round2SameRect">
            <a:avLst>
              <a:gd name="adj1" fmla="val 33400"/>
              <a:gd name="adj2" fmla="val 0"/>
            </a:avLst>
          </a:prstGeom>
          <a:solidFill>
            <a:srgbClr val="B9F3E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2000" rIns="36000" rtlCol="0" anchor="b" anchorCtr="0"/>
          <a:lstStyle/>
          <a:p>
            <a:r>
              <a:rPr lang="de-DE" sz="2000" b="1" kern="100" dirty="0">
                <a:solidFill>
                  <a:srgbClr val="002068"/>
                </a:solidFill>
                <a:cs typeface="Times New Roman"/>
              </a:rPr>
              <a:t>BLUE SKY</a:t>
            </a:r>
            <a:r>
              <a:rPr lang="de-DE" sz="2000" b="1" kern="100" dirty="0">
                <a:solidFill>
                  <a:srgbClr val="023761"/>
                </a:solidFill>
                <a:cs typeface="Times New Roman"/>
              </a:rPr>
              <a:t> </a:t>
            </a:r>
            <a:r>
              <a:rPr lang="de-DE" sz="2000" kern="100" dirty="0">
                <a:solidFill>
                  <a:srgbClr val="000000"/>
                </a:solidFill>
                <a:cs typeface="Times New Roman"/>
              </a:rPr>
              <a:t>ist die </a:t>
            </a:r>
            <a:r>
              <a:rPr lang="de-DE" sz="2000" u="sng" kern="100" dirty="0">
                <a:solidFill>
                  <a:srgbClr val="000000"/>
                </a:solidFill>
                <a:cs typeface="Times New Roman"/>
              </a:rPr>
              <a:t>erste</a:t>
            </a:r>
            <a:r>
              <a:rPr lang="de-DE" sz="2000" kern="100" dirty="0">
                <a:solidFill>
                  <a:srgbClr val="000000"/>
                </a:solidFill>
                <a:cs typeface="Times New Roman"/>
              </a:rPr>
              <a:t> klinische Studie, welche die Wirksamkeit und Sicherheit </a:t>
            </a:r>
            <a:r>
              <a:rPr lang="de-DE" sz="2000" b="1" kern="100" dirty="0" err="1">
                <a:solidFill>
                  <a:srgbClr val="002068"/>
                </a:solidFill>
                <a:cs typeface="Times New Roman"/>
              </a:rPr>
              <a:t>Brolucizumab</a:t>
            </a:r>
            <a:r>
              <a:rPr lang="de-DE" sz="2000" b="1" kern="100" dirty="0">
                <a:solidFill>
                  <a:srgbClr val="002068"/>
                </a:solidFill>
                <a:cs typeface="Times New Roman"/>
              </a:rPr>
              <a:t> in der klinischen Praxis in Deutschland </a:t>
            </a:r>
            <a:r>
              <a:rPr lang="de-DE" sz="2000" kern="100" dirty="0">
                <a:solidFill>
                  <a:srgbClr val="000000"/>
                </a:solidFill>
                <a:cs typeface="Times New Roman"/>
              </a:rPr>
              <a:t>untersucht.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3A239AED-46CA-652A-7481-68B391FA9EBF}"/>
              </a:ext>
            </a:extLst>
          </p:cNvPr>
          <p:cNvSpPr/>
          <p:nvPr/>
        </p:nvSpPr>
        <p:spPr>
          <a:xfrm>
            <a:off x="1" y="4331027"/>
            <a:ext cx="1051041" cy="1065279"/>
          </a:xfrm>
          <a:custGeom>
            <a:avLst/>
            <a:gdLst>
              <a:gd name="connsiteX0" fmla="*/ 701471 w 1051041"/>
              <a:gd name="connsiteY0" fmla="*/ 829035 h 829035"/>
              <a:gd name="connsiteX1" fmla="*/ 0 w 1051041"/>
              <a:gd name="connsiteY1" fmla="*/ 829035 h 829035"/>
              <a:gd name="connsiteX2" fmla="*/ 0 w 1051041"/>
              <a:gd name="connsiteY2" fmla="*/ 0 h 829035"/>
              <a:gd name="connsiteX3" fmla="*/ 701471 w 1051041"/>
              <a:gd name="connsiteY3" fmla="*/ 0 h 829035"/>
              <a:gd name="connsiteX4" fmla="*/ 1051042 w 1051041"/>
              <a:gd name="connsiteY4" fmla="*/ 414518 h 829035"/>
              <a:gd name="connsiteX5" fmla="*/ 701471 w 1051041"/>
              <a:gd name="connsiteY5" fmla="*/ 829035 h 829035"/>
              <a:gd name="connsiteX6" fmla="*/ 701471 w 1051041"/>
              <a:gd name="connsiteY6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1041" h="829035">
                <a:moveTo>
                  <a:pt x="701471" y="829035"/>
                </a:moveTo>
                <a:lnTo>
                  <a:pt x="0" y="829035"/>
                </a:lnTo>
                <a:lnTo>
                  <a:pt x="0" y="0"/>
                </a:lnTo>
                <a:lnTo>
                  <a:pt x="701471" y="0"/>
                </a:lnTo>
                <a:lnTo>
                  <a:pt x="1051042" y="414518"/>
                </a:lnTo>
                <a:lnTo>
                  <a:pt x="701471" y="829035"/>
                </a:lnTo>
                <a:lnTo>
                  <a:pt x="701471" y="829035"/>
                </a:lnTo>
                <a:close/>
              </a:path>
            </a:pathLst>
          </a:custGeom>
          <a:solidFill>
            <a:srgbClr val="0061A2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C0F3839B-AFA5-7C6A-A5F3-72549E41BEF4}"/>
              </a:ext>
            </a:extLst>
          </p:cNvPr>
          <p:cNvSpPr/>
          <p:nvPr/>
        </p:nvSpPr>
        <p:spPr>
          <a:xfrm>
            <a:off x="-15787" y="4331027"/>
            <a:ext cx="634971" cy="1065279"/>
          </a:xfrm>
          <a:custGeom>
            <a:avLst/>
            <a:gdLst>
              <a:gd name="connsiteX0" fmla="*/ 285401 w 634971"/>
              <a:gd name="connsiteY0" fmla="*/ 829035 h 829035"/>
              <a:gd name="connsiteX1" fmla="*/ 0 w 634971"/>
              <a:gd name="connsiteY1" fmla="*/ 829035 h 829035"/>
              <a:gd name="connsiteX2" fmla="*/ 0 w 634971"/>
              <a:gd name="connsiteY2" fmla="*/ 0 h 829035"/>
              <a:gd name="connsiteX3" fmla="*/ 285401 w 634971"/>
              <a:gd name="connsiteY3" fmla="*/ 0 h 829035"/>
              <a:gd name="connsiteX4" fmla="*/ 634972 w 634971"/>
              <a:gd name="connsiteY4" fmla="*/ 414518 h 829035"/>
              <a:gd name="connsiteX5" fmla="*/ 285401 w 634971"/>
              <a:gd name="connsiteY5" fmla="*/ 829035 h 829035"/>
              <a:gd name="connsiteX6" fmla="*/ 285401 w 634971"/>
              <a:gd name="connsiteY6" fmla="*/ 829035 h 829035"/>
              <a:gd name="connsiteX7" fmla="*/ 285401 w 634971"/>
              <a:gd name="connsiteY7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971" h="829035">
                <a:moveTo>
                  <a:pt x="285401" y="829035"/>
                </a:moveTo>
                <a:lnTo>
                  <a:pt x="0" y="829035"/>
                </a:lnTo>
                <a:lnTo>
                  <a:pt x="0" y="0"/>
                </a:lnTo>
                <a:lnTo>
                  <a:pt x="285401" y="0"/>
                </a:lnTo>
                <a:lnTo>
                  <a:pt x="634972" y="414518"/>
                </a:lnTo>
                <a:lnTo>
                  <a:pt x="285401" y="829035"/>
                </a:lnTo>
                <a:lnTo>
                  <a:pt x="285401" y="829035"/>
                </a:lnTo>
                <a:lnTo>
                  <a:pt x="285401" y="829035"/>
                </a:lnTo>
                <a:close/>
              </a:path>
            </a:pathLst>
          </a:custGeom>
          <a:solidFill>
            <a:srgbClr val="1B416A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CE23F3F2-FFBB-5004-7A28-9DFB768DBC37}"/>
              </a:ext>
            </a:extLst>
          </p:cNvPr>
          <p:cNvSpPr/>
          <p:nvPr/>
        </p:nvSpPr>
        <p:spPr>
          <a:xfrm>
            <a:off x="4656" y="4331027"/>
            <a:ext cx="839901" cy="1065279"/>
          </a:xfrm>
          <a:custGeom>
            <a:avLst/>
            <a:gdLst>
              <a:gd name="connsiteX0" fmla="*/ 490331 w 839901"/>
              <a:gd name="connsiteY0" fmla="*/ 829035 h 829035"/>
              <a:gd name="connsiteX1" fmla="*/ 0 w 839901"/>
              <a:gd name="connsiteY1" fmla="*/ 829035 h 829035"/>
              <a:gd name="connsiteX2" fmla="*/ 0 w 839901"/>
              <a:gd name="connsiteY2" fmla="*/ 0 h 829035"/>
              <a:gd name="connsiteX3" fmla="*/ 490331 w 839901"/>
              <a:gd name="connsiteY3" fmla="*/ 0 h 829035"/>
              <a:gd name="connsiteX4" fmla="*/ 839902 w 839901"/>
              <a:gd name="connsiteY4" fmla="*/ 414518 h 829035"/>
              <a:gd name="connsiteX5" fmla="*/ 490331 w 839901"/>
              <a:gd name="connsiteY5" fmla="*/ 829035 h 829035"/>
              <a:gd name="connsiteX6" fmla="*/ 490331 w 839901"/>
              <a:gd name="connsiteY6" fmla="*/ 829035 h 829035"/>
              <a:gd name="connsiteX7" fmla="*/ 490331 w 839901"/>
              <a:gd name="connsiteY7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01" h="829035">
                <a:moveTo>
                  <a:pt x="490331" y="829035"/>
                </a:moveTo>
                <a:lnTo>
                  <a:pt x="0" y="829035"/>
                </a:lnTo>
                <a:lnTo>
                  <a:pt x="0" y="0"/>
                </a:lnTo>
                <a:lnTo>
                  <a:pt x="490331" y="0"/>
                </a:lnTo>
                <a:lnTo>
                  <a:pt x="839902" y="414518"/>
                </a:lnTo>
                <a:lnTo>
                  <a:pt x="490331" y="829035"/>
                </a:lnTo>
                <a:lnTo>
                  <a:pt x="490331" y="829035"/>
                </a:lnTo>
                <a:lnTo>
                  <a:pt x="490331" y="829035"/>
                </a:lnTo>
                <a:close/>
              </a:path>
            </a:pathLst>
          </a:custGeom>
          <a:solidFill>
            <a:srgbClr val="0061A2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EA47E4-CB70-1430-8B0C-E8FAC19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8924924" cy="1065278"/>
          </a:xfrm>
        </p:spPr>
        <p:txBody>
          <a:bodyPr/>
          <a:lstStyle/>
          <a:p>
            <a:r>
              <a:rPr lang="de-DE" dirty="0"/>
              <a:t>BLUE SKY: Wirksamkeit und Sicherheit von </a:t>
            </a:r>
            <a:r>
              <a:rPr lang="de-DE" dirty="0" err="1"/>
              <a:t>Brolucizumab</a:t>
            </a:r>
            <a:r>
              <a:rPr lang="de-DE" dirty="0"/>
              <a:t> in der klinischen Praxis</a:t>
            </a:r>
            <a:br>
              <a:rPr lang="de-DE" b="1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F482C-736A-7344-C589-10B105FC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5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57E426-0005-5094-6449-730139E413B8}"/>
              </a:ext>
            </a:extLst>
          </p:cNvPr>
          <p:cNvSpPr txBox="1">
            <a:spLocks/>
          </p:cNvSpPr>
          <p:nvPr/>
        </p:nvSpPr>
        <p:spPr>
          <a:xfrm>
            <a:off x="604838" y="5708015"/>
            <a:ext cx="10413682" cy="5873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900" b="0" dirty="0">
                <a:solidFill>
                  <a:schemeClr val="tx1"/>
                </a:solidFill>
              </a:rPr>
              <a:t>AMD: altersbedingte Makuladegeneration; Anti-VEGF: Anti-vaskulärer endothelialer Wachstumsfaktor; nAMD: neovaskuläre altersbedingte Makuladegeneration; PED: Pigmentepithelabhebung.</a:t>
            </a:r>
          </a:p>
          <a:p>
            <a:pPr>
              <a:spcBef>
                <a:spcPts val="0"/>
              </a:spcBef>
            </a:pPr>
            <a:r>
              <a:rPr lang="de-DE" sz="900" b="0" baseline="30000" dirty="0">
                <a:solidFill>
                  <a:schemeClr val="tx1"/>
                </a:solidFill>
              </a:rPr>
              <a:t>1</a:t>
            </a:r>
            <a:r>
              <a:rPr lang="de-DE" sz="900" b="0" dirty="0">
                <a:solidFill>
                  <a:schemeClr val="tx1"/>
                </a:solidFill>
              </a:rPr>
              <a:t>Dugel et al. </a:t>
            </a:r>
            <a:r>
              <a:rPr lang="de-DE" sz="900" b="0" dirty="0" err="1">
                <a:solidFill>
                  <a:schemeClr val="tx1"/>
                </a:solidFill>
              </a:rPr>
              <a:t>Ophthalmology</a:t>
            </a:r>
            <a:r>
              <a:rPr lang="de-DE" sz="900" b="0" dirty="0">
                <a:solidFill>
                  <a:schemeClr val="tx1"/>
                </a:solidFill>
              </a:rPr>
              <a:t>, 2021;128(1),89-99.</a:t>
            </a:r>
            <a:r>
              <a:rPr lang="de-DE" sz="900" b="0" baseline="30000" dirty="0">
                <a:solidFill>
                  <a:schemeClr val="tx1"/>
                </a:solidFill>
              </a:rPr>
              <a:t> </a:t>
            </a:r>
            <a:endParaRPr lang="de-DE" sz="900" b="0" dirty="0">
              <a:solidFill>
                <a:schemeClr val="tx1"/>
              </a:solidFill>
            </a:endParaRP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3A02DAF-1F5F-C4DA-20A7-9B40C9647505}"/>
              </a:ext>
            </a:extLst>
          </p:cNvPr>
          <p:cNvGrpSpPr/>
          <p:nvPr/>
        </p:nvGrpSpPr>
        <p:grpSpPr>
          <a:xfrm>
            <a:off x="-3794957" y="2492250"/>
            <a:ext cx="4831065" cy="540000"/>
            <a:chOff x="-3794957" y="2703751"/>
            <a:chExt cx="4831065" cy="540000"/>
          </a:xfrm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7EC535BB-DE69-653E-A4B2-B8FC06F5F034}"/>
                </a:ext>
              </a:extLst>
            </p:cNvPr>
            <p:cNvSpPr/>
            <p:nvPr/>
          </p:nvSpPr>
          <p:spPr>
            <a:xfrm>
              <a:off x="-3588644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9D36563-194C-182B-A827-B05F86E0289B}"/>
                </a:ext>
              </a:extLst>
            </p:cNvPr>
            <p:cNvSpPr/>
            <p:nvPr/>
          </p:nvSpPr>
          <p:spPr>
            <a:xfrm>
              <a:off x="-3382331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74087 w 4418439"/>
                <a:gd name="connsiteY1" fmla="*/ 879469 h 879469"/>
                <a:gd name="connsiteX2" fmla="*/ 0 w 4418439"/>
                <a:gd name="connsiteY2" fmla="*/ 767788 h 879469"/>
                <a:gd name="connsiteX3" fmla="*/ 0 w 4418439"/>
                <a:gd name="connsiteY3" fmla="*/ 111681 h 879469"/>
                <a:gd name="connsiteX4" fmla="*/ 74087 w 4418439"/>
                <a:gd name="connsiteY4" fmla="*/ 0 h 879469"/>
                <a:gd name="connsiteX5" fmla="*/ 4075195 w 4418439"/>
                <a:gd name="connsiteY5" fmla="*/ 0 h 879469"/>
                <a:gd name="connsiteX6" fmla="*/ 4418440 w 4418439"/>
                <a:gd name="connsiteY6" fmla="*/ 439735 h 879469"/>
                <a:gd name="connsiteX7" fmla="*/ 4075195 w 4418439"/>
                <a:gd name="connsiteY7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74087" y="879469"/>
                  </a:lnTo>
                  <a:cubicBezTo>
                    <a:pt x="33197" y="879469"/>
                    <a:pt x="0" y="829427"/>
                    <a:pt x="0" y="767788"/>
                  </a:cubicBezTo>
                  <a:lnTo>
                    <a:pt x="0" y="111681"/>
                  </a:lnTo>
                  <a:cubicBezTo>
                    <a:pt x="0" y="50042"/>
                    <a:pt x="33197" y="0"/>
                    <a:pt x="74087" y="0"/>
                  </a:cubicBezTo>
                  <a:lnTo>
                    <a:pt x="4075195" y="0"/>
                  </a:lnTo>
                  <a:lnTo>
                    <a:pt x="4418440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56B38112-6162-D3BF-FBD0-3831353D035F}"/>
                </a:ext>
              </a:extLst>
            </p:cNvPr>
            <p:cNvSpPr/>
            <p:nvPr/>
          </p:nvSpPr>
          <p:spPr>
            <a:xfrm>
              <a:off x="-3794957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A6758202-4E73-0933-F8BC-A951F48A16EA}"/>
              </a:ext>
            </a:extLst>
          </p:cNvPr>
          <p:cNvGrpSpPr/>
          <p:nvPr/>
        </p:nvGrpSpPr>
        <p:grpSpPr>
          <a:xfrm>
            <a:off x="-3794957" y="3454230"/>
            <a:ext cx="4831065" cy="540000"/>
            <a:chOff x="-3794957" y="2703751"/>
            <a:chExt cx="4831065" cy="540000"/>
          </a:xfrm>
        </p:grpSpPr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11361FA0-1E2C-9EF9-1C75-D0F05ED92FBC}"/>
                </a:ext>
              </a:extLst>
            </p:cNvPr>
            <p:cNvSpPr/>
            <p:nvPr/>
          </p:nvSpPr>
          <p:spPr>
            <a:xfrm>
              <a:off x="-3588644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B344BF49-566F-2B4F-2B15-C0C74619152D}"/>
                </a:ext>
              </a:extLst>
            </p:cNvPr>
            <p:cNvSpPr/>
            <p:nvPr/>
          </p:nvSpPr>
          <p:spPr>
            <a:xfrm>
              <a:off x="-3382331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74087 w 4418439"/>
                <a:gd name="connsiteY1" fmla="*/ 879469 h 879469"/>
                <a:gd name="connsiteX2" fmla="*/ 0 w 4418439"/>
                <a:gd name="connsiteY2" fmla="*/ 767788 h 879469"/>
                <a:gd name="connsiteX3" fmla="*/ 0 w 4418439"/>
                <a:gd name="connsiteY3" fmla="*/ 111681 h 879469"/>
                <a:gd name="connsiteX4" fmla="*/ 74087 w 4418439"/>
                <a:gd name="connsiteY4" fmla="*/ 0 h 879469"/>
                <a:gd name="connsiteX5" fmla="*/ 4075195 w 4418439"/>
                <a:gd name="connsiteY5" fmla="*/ 0 h 879469"/>
                <a:gd name="connsiteX6" fmla="*/ 4418440 w 4418439"/>
                <a:gd name="connsiteY6" fmla="*/ 439735 h 879469"/>
                <a:gd name="connsiteX7" fmla="*/ 4075195 w 4418439"/>
                <a:gd name="connsiteY7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74087" y="879469"/>
                  </a:lnTo>
                  <a:cubicBezTo>
                    <a:pt x="33197" y="879469"/>
                    <a:pt x="0" y="829427"/>
                    <a:pt x="0" y="767788"/>
                  </a:cubicBezTo>
                  <a:lnTo>
                    <a:pt x="0" y="111681"/>
                  </a:lnTo>
                  <a:cubicBezTo>
                    <a:pt x="0" y="50042"/>
                    <a:pt x="33197" y="0"/>
                    <a:pt x="74087" y="0"/>
                  </a:cubicBezTo>
                  <a:lnTo>
                    <a:pt x="4075195" y="0"/>
                  </a:lnTo>
                  <a:lnTo>
                    <a:pt x="4418440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C92D0E3C-6643-A72E-B395-B07725327651}"/>
                </a:ext>
              </a:extLst>
            </p:cNvPr>
            <p:cNvSpPr/>
            <p:nvPr/>
          </p:nvSpPr>
          <p:spPr>
            <a:xfrm>
              <a:off x="-3794957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2" name="Textfeld 101">
            <a:extLst>
              <a:ext uri="{FF2B5EF4-FFF2-40B4-BE49-F238E27FC236}">
                <a16:creationId xmlns:a16="http://schemas.microsoft.com/office/drawing/2014/main" id="{82056E0E-8F08-F3C6-2C2B-A09F18D5ABDD}"/>
              </a:ext>
            </a:extLst>
          </p:cNvPr>
          <p:cNvSpPr txBox="1"/>
          <p:nvPr/>
        </p:nvSpPr>
        <p:spPr>
          <a:xfrm>
            <a:off x="1242420" y="3266754"/>
            <a:ext cx="93676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Zulassung von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Brolucizumab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Deutschland: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2020 für die Behandlung von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nAMD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2022 Zulassungserweiterung für das diabetische Makulaödem </a:t>
            </a:r>
            <a:endParaRPr lang="de-DE" sz="1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548B42B-3496-6A0F-D588-834109B6321A}"/>
              </a:ext>
            </a:extLst>
          </p:cNvPr>
          <p:cNvSpPr txBox="1"/>
          <p:nvPr/>
        </p:nvSpPr>
        <p:spPr>
          <a:xfrm>
            <a:off x="1242420" y="2436589"/>
            <a:ext cx="9633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Visusverbesserung</a:t>
            </a:r>
            <a:r>
              <a:rPr lang="de-DE" dirty="0"/>
              <a:t> bei nAMD durch die Wiederherstellung der normalen Netzhautarchitektur und -funktion infolge der Flüssigkeitsreduktion.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CFC2E5-D73E-7953-FEEE-AFB2BA8C2A95}"/>
              </a:ext>
            </a:extLst>
          </p:cNvPr>
          <p:cNvSpPr txBox="1"/>
          <p:nvPr/>
        </p:nvSpPr>
        <p:spPr>
          <a:xfrm>
            <a:off x="1242420" y="1461594"/>
            <a:ext cx="9684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Effektive Flüssigkeitsreduktion von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Brolucizumab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bei therapienaiven Patienten in den Zulassungsstudien HAWK und HARRIER 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bestätigt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de-DE" altLang="de-DE" baseline="30000" dirty="0">
                <a:latin typeface="Arial" panose="020B0604020202020204" pitchFamily="34" charset="0"/>
              </a:rPr>
              <a:t>1</a:t>
            </a:r>
            <a:endParaRPr kumimoji="0" lang="de-DE" altLang="de-DE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62DAA06-895F-79AA-A77F-AD18FC36A067}"/>
              </a:ext>
            </a:extLst>
          </p:cNvPr>
          <p:cNvGrpSpPr/>
          <p:nvPr/>
        </p:nvGrpSpPr>
        <p:grpSpPr>
          <a:xfrm>
            <a:off x="-3794958" y="1511559"/>
            <a:ext cx="4831065" cy="540000"/>
            <a:chOff x="-3794957" y="2703751"/>
            <a:chExt cx="4831065" cy="540000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E8AE3020-3DE2-17D3-51AF-F0F60703CFEF}"/>
                </a:ext>
              </a:extLst>
            </p:cNvPr>
            <p:cNvSpPr/>
            <p:nvPr/>
          </p:nvSpPr>
          <p:spPr>
            <a:xfrm>
              <a:off x="-3588644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92A10C0-2608-60F9-B441-EC60C51CAAFA}"/>
                </a:ext>
              </a:extLst>
            </p:cNvPr>
            <p:cNvSpPr/>
            <p:nvPr/>
          </p:nvSpPr>
          <p:spPr>
            <a:xfrm>
              <a:off x="-3382331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74087 w 4418439"/>
                <a:gd name="connsiteY1" fmla="*/ 879469 h 879469"/>
                <a:gd name="connsiteX2" fmla="*/ 0 w 4418439"/>
                <a:gd name="connsiteY2" fmla="*/ 767788 h 879469"/>
                <a:gd name="connsiteX3" fmla="*/ 0 w 4418439"/>
                <a:gd name="connsiteY3" fmla="*/ 111681 h 879469"/>
                <a:gd name="connsiteX4" fmla="*/ 74087 w 4418439"/>
                <a:gd name="connsiteY4" fmla="*/ 0 h 879469"/>
                <a:gd name="connsiteX5" fmla="*/ 4075195 w 4418439"/>
                <a:gd name="connsiteY5" fmla="*/ 0 h 879469"/>
                <a:gd name="connsiteX6" fmla="*/ 4418440 w 4418439"/>
                <a:gd name="connsiteY6" fmla="*/ 439735 h 879469"/>
                <a:gd name="connsiteX7" fmla="*/ 4075195 w 4418439"/>
                <a:gd name="connsiteY7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74087" y="879469"/>
                  </a:lnTo>
                  <a:cubicBezTo>
                    <a:pt x="33197" y="879469"/>
                    <a:pt x="0" y="829427"/>
                    <a:pt x="0" y="767788"/>
                  </a:cubicBezTo>
                  <a:lnTo>
                    <a:pt x="0" y="111681"/>
                  </a:lnTo>
                  <a:cubicBezTo>
                    <a:pt x="0" y="50042"/>
                    <a:pt x="33197" y="0"/>
                    <a:pt x="74087" y="0"/>
                  </a:cubicBezTo>
                  <a:lnTo>
                    <a:pt x="4075195" y="0"/>
                  </a:lnTo>
                  <a:lnTo>
                    <a:pt x="4418440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1F14D22E-877E-CF1C-3D59-E92CB49221C1}"/>
                </a:ext>
              </a:extLst>
            </p:cNvPr>
            <p:cNvSpPr/>
            <p:nvPr/>
          </p:nvSpPr>
          <p:spPr>
            <a:xfrm>
              <a:off x="-3794957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6300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65"/>
    </mc:Choice>
    <mc:Fallback xmlns="">
      <p:transition spd="slow" advTm="22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DE7BCBF2-607C-F77D-908B-F23F1B287369}"/>
              </a:ext>
            </a:extLst>
          </p:cNvPr>
          <p:cNvCxnSpPr>
            <a:cxnSpLocks/>
          </p:cNvCxnSpPr>
          <p:nvPr/>
        </p:nvCxnSpPr>
        <p:spPr bwMode="auto">
          <a:xfrm>
            <a:off x="2150571" y="1690595"/>
            <a:ext cx="0" cy="10814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" name="TextBox 2">
            <a:extLst>
              <a:ext uri="{FF2B5EF4-FFF2-40B4-BE49-F238E27FC236}">
                <a16:creationId xmlns:a16="http://schemas.microsoft.com/office/drawing/2014/main" id="{8D229789-D94E-C6E7-769A-A32CBB498EB0}"/>
              </a:ext>
            </a:extLst>
          </p:cNvPr>
          <p:cNvSpPr txBox="1"/>
          <p:nvPr/>
        </p:nvSpPr>
        <p:spPr>
          <a:xfrm>
            <a:off x="2393051" y="3519611"/>
            <a:ext cx="3197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400" b="1" dirty="0" err="1">
                <a:latin typeface="Arial"/>
              </a:rPr>
              <a:t>Ophtalmologische</a:t>
            </a:r>
            <a:r>
              <a:rPr lang="en-US" sz="1400" b="1" dirty="0">
                <a:latin typeface="Arial"/>
              </a:rPr>
              <a:t> </a:t>
            </a:r>
            <a:r>
              <a:rPr lang="en-US" sz="1400" b="1" dirty="0" err="1">
                <a:latin typeface="Arial"/>
              </a:rPr>
              <a:t>Untersuchung</a:t>
            </a:r>
            <a:endParaRPr lang="en-US" sz="1400" b="1" dirty="0">
              <a:latin typeface="Arial"/>
            </a:endParaRPr>
          </a:p>
        </p:txBody>
      </p:sp>
      <p:sp>
        <p:nvSpPr>
          <p:cNvPr id="31" name="TextBox 52">
            <a:extLst>
              <a:ext uri="{FF2B5EF4-FFF2-40B4-BE49-F238E27FC236}">
                <a16:creationId xmlns:a16="http://schemas.microsoft.com/office/drawing/2014/main" id="{C05E233B-1565-06BA-4A2F-34E2487C823E}"/>
              </a:ext>
            </a:extLst>
          </p:cNvPr>
          <p:cNvSpPr txBox="1"/>
          <p:nvPr/>
        </p:nvSpPr>
        <p:spPr>
          <a:xfrm>
            <a:off x="6078802" y="3519611"/>
            <a:ext cx="3457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Injektion</a:t>
            </a:r>
            <a:r>
              <a:rPr lang="en-US" sz="1400" b="1" dirty="0"/>
              <a:t> Brolucizumab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EA47E4-CB70-1430-8B0C-E8FAC19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" y="311086"/>
            <a:ext cx="10982326" cy="1065278"/>
          </a:xfrm>
        </p:spPr>
        <p:txBody>
          <a:bodyPr/>
          <a:lstStyle/>
          <a:p>
            <a:r>
              <a:rPr lang="de-DE" dirty="0"/>
              <a:t>Studiendesign: Untersuchung der Wirksamkeit und Sicherheit von </a:t>
            </a:r>
            <a:r>
              <a:rPr lang="de-DE" dirty="0" err="1"/>
              <a:t>Brolucizumab</a:t>
            </a:r>
            <a:r>
              <a:rPr lang="de-DE" dirty="0"/>
              <a:t> in der klinischen Praxis</a:t>
            </a:r>
            <a:r>
              <a:rPr lang="de-DE" baseline="30000" dirty="0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F482C-736A-7344-C589-10B105FC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6</a:t>
            </a:fld>
            <a:endParaRPr lang="en-GB"/>
          </a:p>
        </p:txBody>
      </p:sp>
      <p:pic>
        <p:nvPicPr>
          <p:cNvPr id="16" name="Graphic 54" descr="Eye">
            <a:extLst>
              <a:ext uri="{FF2B5EF4-FFF2-40B4-BE49-F238E27FC236}">
                <a16:creationId xmlns:a16="http://schemas.microsoft.com/office/drawing/2014/main" id="{38A17CAD-49E1-0AAD-BFC4-41A77482CB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7635" y="3466880"/>
            <a:ext cx="440368" cy="440368"/>
          </a:xfrm>
          <a:prstGeom prst="rect">
            <a:avLst/>
          </a:prstGeom>
        </p:spPr>
      </p:pic>
      <p:pic>
        <p:nvPicPr>
          <p:cNvPr id="30" name="Graphic 14" descr="Needle">
            <a:extLst>
              <a:ext uri="{FF2B5EF4-FFF2-40B4-BE49-F238E27FC236}">
                <a16:creationId xmlns:a16="http://schemas.microsoft.com/office/drawing/2014/main" id="{6DC618DE-6699-D66A-D14D-696D9021D4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900000">
            <a:off x="5846200" y="3508861"/>
            <a:ext cx="389097" cy="388631"/>
          </a:xfrm>
          <a:prstGeom prst="rect">
            <a:avLst/>
          </a:prstGeom>
          <a:noFill/>
        </p:spPr>
      </p:pic>
      <p:sp>
        <p:nvSpPr>
          <p:cNvPr id="32" name="Rectangle: Rounded Corners 56">
            <a:extLst>
              <a:ext uri="{FF2B5EF4-FFF2-40B4-BE49-F238E27FC236}">
                <a16:creationId xmlns:a16="http://schemas.microsoft.com/office/drawing/2014/main" id="{33D8961E-4794-643B-F224-AB98670DE966}"/>
              </a:ext>
            </a:extLst>
          </p:cNvPr>
          <p:cNvSpPr/>
          <p:nvPr/>
        </p:nvSpPr>
        <p:spPr>
          <a:xfrm>
            <a:off x="604837" y="4096887"/>
            <a:ext cx="4656838" cy="1695712"/>
          </a:xfrm>
          <a:prstGeom prst="roundRect">
            <a:avLst/>
          </a:prstGeom>
          <a:solidFill>
            <a:srgbClr val="EBEBEB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80116112-8537-20F2-9D5C-8B55E2AF1482}"/>
              </a:ext>
            </a:extLst>
          </p:cNvPr>
          <p:cNvSpPr txBox="1">
            <a:spLocks/>
          </p:cNvSpPr>
          <p:nvPr/>
        </p:nvSpPr>
        <p:spPr>
          <a:xfrm>
            <a:off x="613727" y="6078669"/>
            <a:ext cx="8917296" cy="5873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nAMD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neovaskuläre, altersbedingte  Makuladegeneration; Anti-VEGF: Anti-vaskulärer, endothelialer Wachstumsfaktor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de-DE" sz="9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Faatz et al. </a:t>
            </a:r>
            <a:r>
              <a:rPr kumimoji="0" lang="de-DE" sz="900" b="0" i="1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Ophthalmologie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2023;120(3):294-300.</a:t>
            </a:r>
            <a:r>
              <a:rPr kumimoji="0" lang="de-DE" sz="9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Fachinformation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Beovu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900" b="0" dirty="0">
                <a:solidFill>
                  <a:schemeClr val="tx1"/>
                </a:solidFill>
              </a:rPr>
              <a:t>Referenz Grafik: Data on </a:t>
            </a:r>
            <a:r>
              <a:rPr lang="de-DE" sz="900" b="0" dirty="0" err="1">
                <a:solidFill>
                  <a:schemeClr val="tx1"/>
                </a:solidFill>
              </a:rPr>
              <a:t>file</a:t>
            </a:r>
            <a:r>
              <a:rPr lang="de-DE" sz="900" b="0" dirty="0">
                <a:solidFill>
                  <a:schemeClr val="tx1"/>
                </a:solidFill>
              </a:rPr>
              <a:t>. Novartis; 2024; Novartis Pharma GmbH, Nürnberg, www.novartis.de, infoservice.novartis@novartis.com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93865A3F-0A69-B474-E64B-9209967E36E3}"/>
              </a:ext>
            </a:extLst>
          </p:cNvPr>
          <p:cNvSpPr txBox="1"/>
          <p:nvPr/>
        </p:nvSpPr>
        <p:spPr>
          <a:xfrm>
            <a:off x="671835" y="4188926"/>
            <a:ext cx="448366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1400" b="1" dirty="0" err="1">
                <a:solidFill>
                  <a:schemeClr val="tx1"/>
                </a:solidFill>
              </a:rPr>
              <a:t>Haupteinschlusskriterien</a:t>
            </a:r>
            <a:r>
              <a:rPr lang="en-US" sz="1400" b="1" dirty="0">
                <a:solidFill>
                  <a:schemeClr val="tx1"/>
                </a:solidFill>
              </a:rPr>
              <a:t>:</a:t>
            </a:r>
          </a:p>
          <a:p>
            <a:pPr marL="646112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nAMD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-Patienten ≥18 Jahre</a:t>
            </a:r>
          </a:p>
          <a:p>
            <a:pPr marL="646112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Behandlungsnaiv oder anti-VEGF vorbehandelt (≤3 Jahre)</a:t>
            </a:r>
          </a:p>
          <a:p>
            <a:pPr marL="646112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Behandlungsentscheidung für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Brolucizumab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646112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Intra- und/oder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subretinale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Flüssigkeit im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subfovealen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Sehfeld</a:t>
            </a:r>
          </a:p>
        </p:txBody>
      </p:sp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3FD994E1-3BD6-D3BE-DDC9-5554382C60CE}"/>
              </a:ext>
            </a:extLst>
          </p:cNvPr>
          <p:cNvSpPr/>
          <p:nvPr/>
        </p:nvSpPr>
        <p:spPr>
          <a:xfrm>
            <a:off x="8328868" y="1240512"/>
            <a:ext cx="1914040" cy="351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Ende der </a:t>
            </a:r>
            <a:r>
              <a:rPr lang="en-US" sz="1200" b="1" dirty="0" err="1">
                <a:solidFill>
                  <a:schemeClr val="tx1"/>
                </a:solidFill>
              </a:rPr>
              <a:t>Beobachtung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B1A3B32D-9023-20C8-3B90-62E7E17EAFCB}"/>
              </a:ext>
            </a:extLst>
          </p:cNvPr>
          <p:cNvSpPr/>
          <p:nvPr/>
        </p:nvSpPr>
        <p:spPr>
          <a:xfrm>
            <a:off x="1272148" y="1240512"/>
            <a:ext cx="1899516" cy="351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Baseline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n = 430 </a:t>
            </a:r>
            <a:r>
              <a:rPr lang="en-US" sz="1200" b="1" dirty="0" err="1">
                <a:solidFill>
                  <a:schemeClr val="tx1"/>
                </a:solidFill>
              </a:rPr>
              <a:t>Patienten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1A45621A-CF82-926D-82F5-ADB7D8DA14CB}"/>
              </a:ext>
            </a:extLst>
          </p:cNvPr>
          <p:cNvSpPr/>
          <p:nvPr/>
        </p:nvSpPr>
        <p:spPr>
          <a:xfrm>
            <a:off x="4139326" y="1264185"/>
            <a:ext cx="1781829" cy="351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Arrow: Pentagon 39">
            <a:extLst>
              <a:ext uri="{FF2B5EF4-FFF2-40B4-BE49-F238E27FC236}">
                <a16:creationId xmlns:a16="http://schemas.microsoft.com/office/drawing/2014/main" id="{D6228182-F7BF-4F31-3A67-921AC1111D5D}"/>
              </a:ext>
            </a:extLst>
          </p:cNvPr>
          <p:cNvSpPr/>
          <p:nvPr/>
        </p:nvSpPr>
        <p:spPr>
          <a:xfrm>
            <a:off x="2147409" y="2459463"/>
            <a:ext cx="1597922" cy="44830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1" name="Rectangle: Rounded Corners 31">
            <a:extLst>
              <a:ext uri="{FF2B5EF4-FFF2-40B4-BE49-F238E27FC236}">
                <a16:creationId xmlns:a16="http://schemas.microsoft.com/office/drawing/2014/main" id="{C9E43B38-A8DB-7D39-0CA3-05967B2DFF83}"/>
              </a:ext>
            </a:extLst>
          </p:cNvPr>
          <p:cNvSpPr/>
          <p:nvPr/>
        </p:nvSpPr>
        <p:spPr>
          <a:xfrm>
            <a:off x="2132497" y="3008672"/>
            <a:ext cx="1556844" cy="4483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488B">
                  <a:shade val="30000"/>
                  <a:satMod val="115000"/>
                </a:srgbClr>
              </a:gs>
              <a:gs pos="50000">
                <a:srgbClr val="00488B">
                  <a:shade val="67500"/>
                  <a:satMod val="115000"/>
                </a:srgbClr>
              </a:gs>
              <a:gs pos="100000">
                <a:srgbClr val="00488B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Brolucizumab Aufdosierung</a:t>
            </a:r>
            <a:r>
              <a:rPr lang="en-US" sz="1200" b="1" baseline="30000" dirty="0">
                <a:solidFill>
                  <a:schemeClr val="bg1"/>
                </a:solidFill>
              </a:rPr>
              <a:t>2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" name="Rectangle: Rounded Corners 32">
            <a:extLst>
              <a:ext uri="{FF2B5EF4-FFF2-40B4-BE49-F238E27FC236}">
                <a16:creationId xmlns:a16="http://schemas.microsoft.com/office/drawing/2014/main" id="{BB8F60C4-6A97-7B98-62D3-D4EC4ABE0C42}"/>
              </a:ext>
            </a:extLst>
          </p:cNvPr>
          <p:cNvSpPr/>
          <p:nvPr/>
        </p:nvSpPr>
        <p:spPr>
          <a:xfrm>
            <a:off x="3745331" y="3008672"/>
            <a:ext cx="5790541" cy="4483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488B">
                  <a:shade val="30000"/>
                  <a:satMod val="115000"/>
                </a:srgbClr>
              </a:gs>
              <a:gs pos="50000">
                <a:srgbClr val="00488B">
                  <a:shade val="67500"/>
                  <a:satMod val="115000"/>
                </a:srgbClr>
              </a:gs>
              <a:gs pos="100000">
                <a:srgbClr val="00488B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Erhaltungsphase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gemäß</a:t>
            </a:r>
            <a:r>
              <a:rPr lang="en-US" sz="1200" b="1" dirty="0">
                <a:solidFill>
                  <a:schemeClr val="bg1"/>
                </a:solidFill>
              </a:rPr>
              <a:t> Fachinformation</a:t>
            </a:r>
            <a:r>
              <a:rPr lang="en-US" sz="1200" b="1" baseline="30000" dirty="0">
                <a:solidFill>
                  <a:schemeClr val="bg1"/>
                </a:solidFill>
              </a:rPr>
              <a:t>2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(Daten-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Cut-Off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14.08.2023)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Arrow: Chevron 5">
            <a:extLst>
              <a:ext uri="{FF2B5EF4-FFF2-40B4-BE49-F238E27FC236}">
                <a16:creationId xmlns:a16="http://schemas.microsoft.com/office/drawing/2014/main" id="{B5BA142B-ED7E-A22E-FED8-38B7C1D9EBE4}"/>
              </a:ext>
            </a:extLst>
          </p:cNvPr>
          <p:cNvSpPr/>
          <p:nvPr/>
        </p:nvSpPr>
        <p:spPr>
          <a:xfrm>
            <a:off x="3583523" y="2456883"/>
            <a:ext cx="6028557" cy="4483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82">
            <a:extLst>
              <a:ext uri="{FF2B5EF4-FFF2-40B4-BE49-F238E27FC236}">
                <a16:creationId xmlns:a16="http://schemas.microsoft.com/office/drawing/2014/main" id="{2F24996C-BDC8-90B4-0941-32D54E8FAE0F}"/>
              </a:ext>
            </a:extLst>
          </p:cNvPr>
          <p:cNvSpPr/>
          <p:nvPr/>
        </p:nvSpPr>
        <p:spPr>
          <a:xfrm>
            <a:off x="4921383" y="2092991"/>
            <a:ext cx="306894" cy="321766"/>
          </a:xfrm>
          <a:prstGeom prst="rect">
            <a:avLst/>
          </a:prstGeom>
          <a:noFill/>
          <a:ln w="19050">
            <a:solidFill>
              <a:srgbClr val="00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6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7" name="Rectangle 83">
            <a:extLst>
              <a:ext uri="{FF2B5EF4-FFF2-40B4-BE49-F238E27FC236}">
                <a16:creationId xmlns:a16="http://schemas.microsoft.com/office/drawing/2014/main" id="{C94F3B29-D60B-9B9B-993D-72D5659A8EB4}"/>
              </a:ext>
            </a:extLst>
          </p:cNvPr>
          <p:cNvSpPr/>
          <p:nvPr/>
        </p:nvSpPr>
        <p:spPr>
          <a:xfrm>
            <a:off x="6006236" y="2092991"/>
            <a:ext cx="284332" cy="32176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28" name="Graphic 54" descr="Eye">
            <a:extLst>
              <a:ext uri="{FF2B5EF4-FFF2-40B4-BE49-F238E27FC236}">
                <a16:creationId xmlns:a16="http://schemas.microsoft.com/office/drawing/2014/main" id="{7F4B5F5C-C469-E135-0589-4E323B3FBB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0197" y="2521045"/>
            <a:ext cx="341198" cy="336225"/>
          </a:xfrm>
          <a:prstGeom prst="rect">
            <a:avLst/>
          </a:prstGeom>
        </p:spPr>
      </p:pic>
      <p:sp>
        <p:nvSpPr>
          <p:cNvPr id="29" name="TextBox 6">
            <a:extLst>
              <a:ext uri="{FF2B5EF4-FFF2-40B4-BE49-F238E27FC236}">
                <a16:creationId xmlns:a16="http://schemas.microsoft.com/office/drawing/2014/main" id="{2B61790D-EFBB-3F98-55BD-71ED452012F8}"/>
              </a:ext>
            </a:extLst>
          </p:cNvPr>
          <p:cNvSpPr txBox="1"/>
          <p:nvPr/>
        </p:nvSpPr>
        <p:spPr>
          <a:xfrm>
            <a:off x="2236744" y="2095571"/>
            <a:ext cx="85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Monat</a:t>
            </a:r>
          </a:p>
        </p:txBody>
      </p:sp>
      <p:pic>
        <p:nvPicPr>
          <p:cNvPr id="36" name="Graphic 14" descr="Needle">
            <a:extLst>
              <a:ext uri="{FF2B5EF4-FFF2-40B4-BE49-F238E27FC236}">
                <a16:creationId xmlns:a16="http://schemas.microsoft.com/office/drawing/2014/main" id="{1DB96418-8606-2699-E216-8D943CB23A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900000">
            <a:off x="2404329" y="2520504"/>
            <a:ext cx="341607" cy="336225"/>
          </a:xfrm>
          <a:prstGeom prst="rect">
            <a:avLst/>
          </a:prstGeom>
          <a:noFill/>
        </p:spPr>
      </p:pic>
      <p:pic>
        <p:nvPicPr>
          <p:cNvPr id="38" name="Graphic 14" descr="Needle">
            <a:extLst>
              <a:ext uri="{FF2B5EF4-FFF2-40B4-BE49-F238E27FC236}">
                <a16:creationId xmlns:a16="http://schemas.microsoft.com/office/drawing/2014/main" id="{C151CA51-A449-FDC2-9500-927AD62880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900000">
            <a:off x="3182707" y="2515835"/>
            <a:ext cx="341607" cy="336225"/>
          </a:xfrm>
          <a:prstGeom prst="rect">
            <a:avLst/>
          </a:prstGeom>
          <a:noFill/>
        </p:spPr>
      </p:pic>
      <p:pic>
        <p:nvPicPr>
          <p:cNvPr id="40" name="Graphic 14" descr="Needle">
            <a:extLst>
              <a:ext uri="{FF2B5EF4-FFF2-40B4-BE49-F238E27FC236}">
                <a16:creationId xmlns:a16="http://schemas.microsoft.com/office/drawing/2014/main" id="{AEA7F727-9F52-503D-C568-5FDB0DA2E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900000">
            <a:off x="2788699" y="2506495"/>
            <a:ext cx="341607" cy="336225"/>
          </a:xfrm>
          <a:prstGeom prst="rect">
            <a:avLst/>
          </a:prstGeom>
          <a:noFill/>
        </p:spPr>
      </p:pic>
      <p:sp>
        <p:nvSpPr>
          <p:cNvPr id="42" name="Ellipse 41">
            <a:extLst>
              <a:ext uri="{FF2B5EF4-FFF2-40B4-BE49-F238E27FC236}">
                <a16:creationId xmlns:a16="http://schemas.microsoft.com/office/drawing/2014/main" id="{267C70D0-01D0-B0D0-5776-02223D9CEDBF}"/>
              </a:ext>
            </a:extLst>
          </p:cNvPr>
          <p:cNvSpPr/>
          <p:nvPr/>
        </p:nvSpPr>
        <p:spPr>
          <a:xfrm>
            <a:off x="2096266" y="1661054"/>
            <a:ext cx="112494" cy="110854"/>
          </a:xfrm>
          <a:prstGeom prst="ellipse">
            <a:avLst/>
          </a:prstGeom>
          <a:solidFill>
            <a:srgbClr val="002068"/>
          </a:solidFill>
          <a:ln>
            <a:solidFill>
              <a:srgbClr val="0020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46" name="Rectangle 74">
            <a:extLst>
              <a:ext uri="{FF2B5EF4-FFF2-40B4-BE49-F238E27FC236}">
                <a16:creationId xmlns:a16="http://schemas.microsoft.com/office/drawing/2014/main" id="{3FB9B285-D2A1-9C55-76A9-85E2C39D7D99}"/>
              </a:ext>
            </a:extLst>
          </p:cNvPr>
          <p:cNvSpPr/>
          <p:nvPr/>
        </p:nvSpPr>
        <p:spPr>
          <a:xfrm>
            <a:off x="8983222" y="2095571"/>
            <a:ext cx="337270" cy="321766"/>
          </a:xfrm>
          <a:prstGeom prst="rect">
            <a:avLst/>
          </a:prstGeom>
          <a:noFill/>
          <a:ln w="19050">
            <a:solidFill>
              <a:srgbClr val="00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just"/>
            <a:r>
              <a:rPr lang="de-DE" sz="1200" b="1" dirty="0">
                <a:solidFill>
                  <a:schemeClr val="tx1"/>
                </a:solidFill>
              </a:rPr>
              <a:t>24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14741377-C4EA-E093-1970-2745F9FE42A0}"/>
              </a:ext>
            </a:extLst>
          </p:cNvPr>
          <p:cNvSpPr/>
          <p:nvPr/>
        </p:nvSpPr>
        <p:spPr>
          <a:xfrm>
            <a:off x="9266311" y="1662861"/>
            <a:ext cx="112494" cy="110854"/>
          </a:xfrm>
          <a:prstGeom prst="ellipse">
            <a:avLst/>
          </a:prstGeom>
          <a:solidFill>
            <a:srgbClr val="002068"/>
          </a:solidFill>
          <a:ln>
            <a:solidFill>
              <a:srgbClr val="0020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FFFFFF"/>
              </a:solidFill>
            </a:endParaRPr>
          </a:p>
        </p:txBody>
      </p: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8A6698C9-C307-20DE-9E1F-8358D6ABE532}"/>
              </a:ext>
            </a:extLst>
          </p:cNvPr>
          <p:cNvCxnSpPr>
            <a:cxnSpLocks/>
          </p:cNvCxnSpPr>
          <p:nvPr/>
        </p:nvCxnSpPr>
        <p:spPr bwMode="auto">
          <a:xfrm>
            <a:off x="9320617" y="1692402"/>
            <a:ext cx="0" cy="6112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51" name="Graphic 54" descr="Eye">
            <a:extLst>
              <a:ext uri="{FF2B5EF4-FFF2-40B4-BE49-F238E27FC236}">
                <a16:creationId xmlns:a16="http://schemas.microsoft.com/office/drawing/2014/main" id="{A61FB1B5-0597-F259-FCA9-C45C66FC3C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28508" y="2521045"/>
            <a:ext cx="341198" cy="336225"/>
          </a:xfrm>
          <a:prstGeom prst="rect">
            <a:avLst/>
          </a:prstGeom>
        </p:spPr>
      </p:pic>
      <p:sp>
        <p:nvSpPr>
          <p:cNvPr id="19" name="Rectangle 82">
            <a:extLst>
              <a:ext uri="{FF2B5EF4-FFF2-40B4-BE49-F238E27FC236}">
                <a16:creationId xmlns:a16="http://schemas.microsoft.com/office/drawing/2014/main" id="{516E240A-FBAD-6486-F921-11043FCEEB72}"/>
              </a:ext>
            </a:extLst>
          </p:cNvPr>
          <p:cNvSpPr/>
          <p:nvPr/>
        </p:nvSpPr>
        <p:spPr>
          <a:xfrm>
            <a:off x="3836530" y="2092991"/>
            <a:ext cx="306894" cy="321766"/>
          </a:xfrm>
          <a:prstGeom prst="rect">
            <a:avLst/>
          </a:prstGeom>
          <a:noFill/>
          <a:ln w="19050">
            <a:solidFill>
              <a:srgbClr val="00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3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1" name="Rectangle 82">
            <a:extLst>
              <a:ext uri="{FF2B5EF4-FFF2-40B4-BE49-F238E27FC236}">
                <a16:creationId xmlns:a16="http://schemas.microsoft.com/office/drawing/2014/main" id="{6B5EC4E1-B70B-B92E-063B-1645F342B467}"/>
              </a:ext>
            </a:extLst>
          </p:cNvPr>
          <p:cNvSpPr/>
          <p:nvPr/>
        </p:nvSpPr>
        <p:spPr>
          <a:xfrm>
            <a:off x="7068526" y="2096548"/>
            <a:ext cx="337270" cy="321766"/>
          </a:xfrm>
          <a:prstGeom prst="rect">
            <a:avLst/>
          </a:prstGeom>
          <a:noFill/>
          <a:ln w="19050">
            <a:solidFill>
              <a:srgbClr val="00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12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2" name="Rectangle: Rounded Corners 12">
            <a:extLst>
              <a:ext uri="{FF2B5EF4-FFF2-40B4-BE49-F238E27FC236}">
                <a16:creationId xmlns:a16="http://schemas.microsoft.com/office/drawing/2014/main" id="{28FF82E8-12A9-90D9-2C16-93F487EE6FE7}"/>
              </a:ext>
            </a:extLst>
          </p:cNvPr>
          <p:cNvSpPr/>
          <p:nvPr/>
        </p:nvSpPr>
        <p:spPr>
          <a:xfrm>
            <a:off x="6668616" y="1240512"/>
            <a:ext cx="1518793" cy="351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 = 268 </a:t>
            </a:r>
            <a:r>
              <a:rPr lang="en-US" sz="1200" b="1" dirty="0" err="1">
                <a:solidFill>
                  <a:schemeClr val="tx1"/>
                </a:solidFill>
              </a:rPr>
              <a:t>Patienten</a:t>
            </a:r>
            <a:r>
              <a:rPr lang="en-US" sz="1200" b="1" dirty="0">
                <a:solidFill>
                  <a:schemeClr val="tx1"/>
                </a:solidFill>
              </a:rPr>
              <a:t> (62 %)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8F2051E7-4780-C79B-D2C6-C0ED79565720}"/>
              </a:ext>
            </a:extLst>
          </p:cNvPr>
          <p:cNvSpPr/>
          <p:nvPr/>
        </p:nvSpPr>
        <p:spPr>
          <a:xfrm>
            <a:off x="7351496" y="1662031"/>
            <a:ext cx="112494" cy="110854"/>
          </a:xfrm>
          <a:prstGeom prst="ellipse">
            <a:avLst/>
          </a:prstGeom>
          <a:solidFill>
            <a:srgbClr val="002068"/>
          </a:solidFill>
          <a:ln>
            <a:solidFill>
              <a:srgbClr val="0020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FFFFFF"/>
              </a:solidFill>
            </a:endParaRPr>
          </a:p>
        </p:txBody>
      </p: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AD3D250A-9CC7-D94E-3029-B92A2FD64346}"/>
              </a:ext>
            </a:extLst>
          </p:cNvPr>
          <p:cNvCxnSpPr>
            <a:cxnSpLocks/>
          </p:cNvCxnSpPr>
          <p:nvPr/>
        </p:nvCxnSpPr>
        <p:spPr bwMode="auto">
          <a:xfrm>
            <a:off x="7405801" y="1691572"/>
            <a:ext cx="0" cy="6112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76" name="Graphic 54" descr="Eye">
            <a:extLst>
              <a:ext uri="{FF2B5EF4-FFF2-40B4-BE49-F238E27FC236}">
                <a16:creationId xmlns:a16="http://schemas.microsoft.com/office/drawing/2014/main" id="{9B84F52E-2C12-3D78-B862-B18BC0D0E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1934" y="2521045"/>
            <a:ext cx="341198" cy="336225"/>
          </a:xfrm>
          <a:prstGeom prst="rect">
            <a:avLst/>
          </a:prstGeom>
        </p:spPr>
      </p:pic>
      <p:pic>
        <p:nvPicPr>
          <p:cNvPr id="77" name="Graphic 54" descr="Eye">
            <a:extLst>
              <a:ext uri="{FF2B5EF4-FFF2-40B4-BE49-F238E27FC236}">
                <a16:creationId xmlns:a16="http://schemas.microsoft.com/office/drawing/2014/main" id="{D028447F-E773-E94F-C2FB-5BE9C49565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0249" y="2521045"/>
            <a:ext cx="341198" cy="336225"/>
          </a:xfrm>
          <a:prstGeom prst="rect">
            <a:avLst/>
          </a:prstGeom>
        </p:spPr>
      </p:pic>
      <p:pic>
        <p:nvPicPr>
          <p:cNvPr id="78" name="Graphic 54" descr="Eye">
            <a:extLst>
              <a:ext uri="{FF2B5EF4-FFF2-40B4-BE49-F238E27FC236}">
                <a16:creationId xmlns:a16="http://schemas.microsoft.com/office/drawing/2014/main" id="{6BBC0496-B212-07E7-06B3-462AAAD87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0366" y="2521045"/>
            <a:ext cx="341198" cy="336225"/>
          </a:xfrm>
          <a:prstGeom prst="rect">
            <a:avLst/>
          </a:prstGeom>
        </p:spPr>
      </p:pic>
      <p:pic>
        <p:nvPicPr>
          <p:cNvPr id="79" name="Graphic 54" descr="Eye">
            <a:extLst>
              <a:ext uri="{FF2B5EF4-FFF2-40B4-BE49-F238E27FC236}">
                <a16:creationId xmlns:a16="http://schemas.microsoft.com/office/drawing/2014/main" id="{C8DD5590-D876-D0FF-BBF8-71A0DD4A1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75426" y="2521045"/>
            <a:ext cx="341198" cy="336225"/>
          </a:xfrm>
          <a:prstGeom prst="rect">
            <a:avLst/>
          </a:prstGeom>
        </p:spPr>
      </p:pic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78EDD77F-89D1-16CD-DF63-7148E3D62BCF}"/>
              </a:ext>
            </a:extLst>
          </p:cNvPr>
          <p:cNvGrpSpPr/>
          <p:nvPr/>
        </p:nvGrpSpPr>
        <p:grpSpPr>
          <a:xfrm>
            <a:off x="5463152" y="4096887"/>
            <a:ext cx="3857339" cy="2123364"/>
            <a:chOff x="5463152" y="4096887"/>
            <a:chExt cx="3857339" cy="212336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B232E80-501F-12A9-5DE3-6EF89E751E40}"/>
                </a:ext>
              </a:extLst>
            </p:cNvPr>
            <p:cNvSpPr/>
            <p:nvPr/>
          </p:nvSpPr>
          <p:spPr>
            <a:xfrm>
              <a:off x="5463152" y="4096887"/>
              <a:ext cx="3857339" cy="1861953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400" dirty="0">
                <a:solidFill>
                  <a:srgbClr val="000000"/>
                </a:solidFill>
              </a:endParaRPr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29690693-36F3-98F5-E9F3-D4D438A6866A}"/>
                </a:ext>
              </a:extLst>
            </p:cNvPr>
            <p:cNvSpPr txBox="1"/>
            <p:nvPr/>
          </p:nvSpPr>
          <p:spPr>
            <a:xfrm>
              <a:off x="5571679" y="4188926"/>
              <a:ext cx="3694632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400" b="1" dirty="0">
                  <a:solidFill>
                    <a:schemeClr val="tx1"/>
                  </a:solidFill>
                </a:rPr>
                <a:t>Primärer Endpunkt: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tabLst>
                  <a:tab pos="1974850" algn="l"/>
                </a:tabLst>
                <a:defRPr/>
              </a:pPr>
              <a:r>
                <a:rPr lang="de-DE" sz="1400" dirty="0">
                  <a:solidFill>
                    <a:srgbClr val="000000"/>
                  </a:solidFill>
                </a:rPr>
                <a:t>Evaluation der Flüssigkeitsreduktion nach Behandlungsbeginn mit </a:t>
              </a:r>
              <a:r>
                <a:rPr lang="de-DE" sz="1400" dirty="0" err="1">
                  <a:solidFill>
                    <a:srgbClr val="000000"/>
                  </a:solidFill>
                </a:rPr>
                <a:t>Brolucizumab</a:t>
              </a:r>
              <a:endParaRPr lang="de-DE" sz="1400" dirty="0">
                <a:solidFill>
                  <a:srgbClr val="000000"/>
                </a:solidFill>
              </a:endParaRPr>
            </a:p>
            <a:p>
              <a:pPr lvl="0">
                <a:tabLst>
                  <a:tab pos="1974850" algn="l"/>
                </a:tabLst>
                <a:defRPr/>
              </a:pPr>
              <a:r>
                <a:rPr lang="de-DE" sz="1400" b="1" dirty="0">
                  <a:solidFill>
                    <a:srgbClr val="000000"/>
                  </a:solidFill>
                </a:rPr>
                <a:t>Sekundäre Endpunkte (u. a.)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tabLst>
                  <a:tab pos="180975" algn="l"/>
                </a:tabLst>
                <a:defRPr/>
              </a:pPr>
              <a:r>
                <a:rPr lang="de-DE" sz="1400" dirty="0" err="1">
                  <a:solidFill>
                    <a:srgbClr val="000000"/>
                  </a:solidFill>
                </a:rPr>
                <a:t>Visusverlauf</a:t>
              </a:r>
              <a:endParaRPr lang="de-DE" sz="1400" dirty="0">
                <a:solidFill>
                  <a:srgbClr val="000000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  <a:tabLst>
                  <a:tab pos="180975" algn="l"/>
                </a:tabLst>
                <a:defRPr/>
              </a:pPr>
              <a:r>
                <a:rPr lang="de-DE" sz="1400" dirty="0">
                  <a:solidFill>
                    <a:srgbClr val="000000"/>
                  </a:solidFill>
                </a:rPr>
                <a:t>Pigmentepithelabhebung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tabLst>
                  <a:tab pos="180975" algn="l"/>
                </a:tabLst>
                <a:defRPr/>
              </a:pPr>
              <a:r>
                <a:rPr lang="de-DE" sz="1400" dirty="0">
                  <a:solidFill>
                    <a:srgbClr val="000000"/>
                  </a:solidFill>
                </a:rPr>
                <a:t>Sicherheit</a:t>
              </a:r>
            </a:p>
            <a:p>
              <a:pPr lvl="0">
                <a:tabLst>
                  <a:tab pos="1974850" algn="l"/>
                </a:tabLst>
                <a:defRPr/>
              </a:pPr>
              <a:endParaRPr lang="de-DE" sz="14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84" name="Graphic 14" descr="Needle">
            <a:extLst>
              <a:ext uri="{FF2B5EF4-FFF2-40B4-BE49-F238E27FC236}">
                <a16:creationId xmlns:a16="http://schemas.microsoft.com/office/drawing/2014/main" id="{CB1EB0CA-D02E-92B5-0487-DD1B0F242C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900000">
            <a:off x="4046308" y="2506482"/>
            <a:ext cx="341607" cy="336225"/>
          </a:xfrm>
          <a:prstGeom prst="rect">
            <a:avLst/>
          </a:prstGeom>
          <a:noFill/>
        </p:spPr>
      </p:pic>
      <p:pic>
        <p:nvPicPr>
          <p:cNvPr id="85" name="Graphic 14" descr="Needle">
            <a:extLst>
              <a:ext uri="{FF2B5EF4-FFF2-40B4-BE49-F238E27FC236}">
                <a16:creationId xmlns:a16="http://schemas.microsoft.com/office/drawing/2014/main" id="{809CFEDE-67EF-9E25-5B60-B0F574633A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900000">
            <a:off x="5131344" y="2506482"/>
            <a:ext cx="341607" cy="336225"/>
          </a:xfrm>
          <a:prstGeom prst="rect">
            <a:avLst/>
          </a:prstGeom>
          <a:noFill/>
        </p:spPr>
      </p:pic>
      <p:pic>
        <p:nvPicPr>
          <p:cNvPr id="86" name="Graphic 14" descr="Needle">
            <a:extLst>
              <a:ext uri="{FF2B5EF4-FFF2-40B4-BE49-F238E27FC236}">
                <a16:creationId xmlns:a16="http://schemas.microsoft.com/office/drawing/2014/main" id="{689B4FF8-CB76-CF15-2837-A48B18258D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900000">
            <a:off x="6216380" y="2506482"/>
            <a:ext cx="341607" cy="336225"/>
          </a:xfrm>
          <a:prstGeom prst="rect">
            <a:avLst/>
          </a:prstGeom>
          <a:noFill/>
        </p:spPr>
      </p:pic>
      <p:pic>
        <p:nvPicPr>
          <p:cNvPr id="87" name="Graphic 14" descr="Needle">
            <a:extLst>
              <a:ext uri="{FF2B5EF4-FFF2-40B4-BE49-F238E27FC236}">
                <a16:creationId xmlns:a16="http://schemas.microsoft.com/office/drawing/2014/main" id="{4D32AB02-8770-588C-65A3-7A0F397710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900000">
            <a:off x="7301415" y="2506482"/>
            <a:ext cx="341607" cy="336225"/>
          </a:xfrm>
          <a:prstGeom prst="rect">
            <a:avLst/>
          </a:prstGeom>
          <a:noFill/>
        </p:spPr>
      </p:pic>
      <p:pic>
        <p:nvPicPr>
          <p:cNvPr id="89" name="Graphic 14" descr="Needle">
            <a:extLst>
              <a:ext uri="{FF2B5EF4-FFF2-40B4-BE49-F238E27FC236}">
                <a16:creationId xmlns:a16="http://schemas.microsoft.com/office/drawing/2014/main" id="{1314A0FD-79C6-F1AF-8228-2243D9B1A5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900000">
            <a:off x="7775546" y="2508019"/>
            <a:ext cx="341607" cy="336225"/>
          </a:xfrm>
          <a:prstGeom prst="rect">
            <a:avLst/>
          </a:prstGeom>
          <a:noFill/>
        </p:spPr>
      </p:pic>
      <p:pic>
        <p:nvPicPr>
          <p:cNvPr id="90" name="Graphic 14" descr="Needle">
            <a:extLst>
              <a:ext uri="{FF2B5EF4-FFF2-40B4-BE49-F238E27FC236}">
                <a16:creationId xmlns:a16="http://schemas.microsoft.com/office/drawing/2014/main" id="{954E5D99-1C29-23ED-C4FB-A1A3F4D7B5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900000">
            <a:off x="8249677" y="2519745"/>
            <a:ext cx="341607" cy="336225"/>
          </a:xfrm>
          <a:prstGeom prst="rect">
            <a:avLst/>
          </a:prstGeom>
          <a:noFill/>
        </p:spPr>
      </p:pic>
      <p:pic>
        <p:nvPicPr>
          <p:cNvPr id="91" name="Graphic 14" descr="Needle">
            <a:extLst>
              <a:ext uri="{FF2B5EF4-FFF2-40B4-BE49-F238E27FC236}">
                <a16:creationId xmlns:a16="http://schemas.microsoft.com/office/drawing/2014/main" id="{70DED794-80D3-E38C-AA0F-8F32A77AC0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900000">
            <a:off x="8723809" y="2531470"/>
            <a:ext cx="341607" cy="336225"/>
          </a:xfrm>
          <a:prstGeom prst="rect">
            <a:avLst/>
          </a:prstGeom>
          <a:noFill/>
        </p:spPr>
      </p:pic>
      <p:pic>
        <p:nvPicPr>
          <p:cNvPr id="6" name="Grafik 5" descr="Ein Bild, das Grafiken, Grafikdesign, Screenshot, Schrift enthält.&#10;&#10;Automatisch generierte Beschreibung">
            <a:extLst>
              <a:ext uri="{FF2B5EF4-FFF2-40B4-BE49-F238E27FC236}">
                <a16:creationId xmlns:a16="http://schemas.microsoft.com/office/drawing/2014/main" id="{08421ABE-93B8-67EA-B2CE-7218E524CC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726" y="1493648"/>
            <a:ext cx="1198686" cy="1198686"/>
          </a:xfrm>
          <a:prstGeom prst="rect">
            <a:avLst/>
          </a:prstGeom>
        </p:spPr>
      </p:pic>
      <p:sp>
        <p:nvSpPr>
          <p:cNvPr id="7" name="Textfeld 12">
            <a:extLst>
              <a:ext uri="{FF2B5EF4-FFF2-40B4-BE49-F238E27FC236}">
                <a16:creationId xmlns:a16="http://schemas.microsoft.com/office/drawing/2014/main" id="{3446C612-F4AB-0064-8CA7-15AB4637DA70}"/>
              </a:ext>
            </a:extLst>
          </p:cNvPr>
          <p:cNvSpPr txBox="1"/>
          <p:nvPr/>
        </p:nvSpPr>
        <p:spPr>
          <a:xfrm>
            <a:off x="442079" y="2403235"/>
            <a:ext cx="15419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 Studienzentren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Deutschland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(NCT04543331)</a:t>
            </a:r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94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60"/>
    </mc:Choice>
    <mc:Fallback xmlns="">
      <p:transition spd="slow" advTm="27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DE7BCBF2-607C-F77D-908B-F23F1B287369}"/>
              </a:ext>
            </a:extLst>
          </p:cNvPr>
          <p:cNvCxnSpPr>
            <a:cxnSpLocks/>
          </p:cNvCxnSpPr>
          <p:nvPr/>
        </p:nvCxnSpPr>
        <p:spPr bwMode="auto">
          <a:xfrm>
            <a:off x="2150571" y="1690595"/>
            <a:ext cx="0" cy="10814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" name="TextBox 2">
            <a:extLst>
              <a:ext uri="{FF2B5EF4-FFF2-40B4-BE49-F238E27FC236}">
                <a16:creationId xmlns:a16="http://schemas.microsoft.com/office/drawing/2014/main" id="{8D229789-D94E-C6E7-769A-A32CBB498EB0}"/>
              </a:ext>
            </a:extLst>
          </p:cNvPr>
          <p:cNvSpPr txBox="1"/>
          <p:nvPr/>
        </p:nvSpPr>
        <p:spPr>
          <a:xfrm>
            <a:off x="2393051" y="3519611"/>
            <a:ext cx="3197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400" b="1" dirty="0" err="1">
                <a:latin typeface="Arial"/>
              </a:rPr>
              <a:t>Ophtalmologische</a:t>
            </a:r>
            <a:r>
              <a:rPr lang="en-US" sz="1400" b="1" dirty="0">
                <a:latin typeface="Arial"/>
              </a:rPr>
              <a:t> </a:t>
            </a:r>
            <a:r>
              <a:rPr lang="en-US" sz="1400" b="1" dirty="0" err="1">
                <a:latin typeface="Arial"/>
              </a:rPr>
              <a:t>Untersuchung</a:t>
            </a:r>
            <a:endParaRPr lang="en-US" sz="1400" b="1" dirty="0">
              <a:latin typeface="Arial"/>
            </a:endParaRPr>
          </a:p>
        </p:txBody>
      </p:sp>
      <p:sp>
        <p:nvSpPr>
          <p:cNvPr id="31" name="TextBox 52">
            <a:extLst>
              <a:ext uri="{FF2B5EF4-FFF2-40B4-BE49-F238E27FC236}">
                <a16:creationId xmlns:a16="http://schemas.microsoft.com/office/drawing/2014/main" id="{C05E233B-1565-06BA-4A2F-34E2487C823E}"/>
              </a:ext>
            </a:extLst>
          </p:cNvPr>
          <p:cNvSpPr txBox="1"/>
          <p:nvPr/>
        </p:nvSpPr>
        <p:spPr>
          <a:xfrm>
            <a:off x="6078802" y="3519611"/>
            <a:ext cx="3457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Injektion</a:t>
            </a:r>
            <a:r>
              <a:rPr lang="en-US" sz="1400" b="1" dirty="0"/>
              <a:t> Brolucizumab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EA47E4-CB70-1430-8B0C-E8FAC19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" y="311086"/>
            <a:ext cx="10982326" cy="1065278"/>
          </a:xfrm>
        </p:spPr>
        <p:txBody>
          <a:bodyPr/>
          <a:lstStyle/>
          <a:p>
            <a:r>
              <a:rPr lang="de-DE" dirty="0"/>
              <a:t>Studiendesign: Untersuchung der Wirksamkeit und Sicherheit von </a:t>
            </a:r>
            <a:r>
              <a:rPr lang="de-DE" dirty="0" err="1"/>
              <a:t>Brolucizumab</a:t>
            </a:r>
            <a:r>
              <a:rPr lang="de-DE" dirty="0"/>
              <a:t> in der klinischen Praxis</a:t>
            </a:r>
            <a:r>
              <a:rPr lang="de-DE" baseline="30000" dirty="0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F482C-736A-7344-C589-10B105FC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7</a:t>
            </a:fld>
            <a:endParaRPr lang="en-GB"/>
          </a:p>
        </p:txBody>
      </p:sp>
      <p:pic>
        <p:nvPicPr>
          <p:cNvPr id="16" name="Graphic 54" descr="Eye">
            <a:extLst>
              <a:ext uri="{FF2B5EF4-FFF2-40B4-BE49-F238E27FC236}">
                <a16:creationId xmlns:a16="http://schemas.microsoft.com/office/drawing/2014/main" id="{38A17CAD-49E1-0AAD-BFC4-41A77482CB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7635" y="3466880"/>
            <a:ext cx="440368" cy="440368"/>
          </a:xfrm>
          <a:prstGeom prst="rect">
            <a:avLst/>
          </a:prstGeom>
        </p:spPr>
      </p:pic>
      <p:pic>
        <p:nvPicPr>
          <p:cNvPr id="30" name="Graphic 14" descr="Needle">
            <a:extLst>
              <a:ext uri="{FF2B5EF4-FFF2-40B4-BE49-F238E27FC236}">
                <a16:creationId xmlns:a16="http://schemas.microsoft.com/office/drawing/2014/main" id="{6DC618DE-6699-D66A-D14D-696D9021D4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900000">
            <a:off x="5846200" y="3508861"/>
            <a:ext cx="389097" cy="388631"/>
          </a:xfrm>
          <a:prstGeom prst="rect">
            <a:avLst/>
          </a:prstGeom>
          <a:noFill/>
        </p:spPr>
      </p:pic>
      <p:sp>
        <p:nvSpPr>
          <p:cNvPr id="32" name="Rectangle: Rounded Corners 56">
            <a:extLst>
              <a:ext uri="{FF2B5EF4-FFF2-40B4-BE49-F238E27FC236}">
                <a16:creationId xmlns:a16="http://schemas.microsoft.com/office/drawing/2014/main" id="{33D8961E-4794-643B-F224-AB98670DE966}"/>
              </a:ext>
            </a:extLst>
          </p:cNvPr>
          <p:cNvSpPr/>
          <p:nvPr/>
        </p:nvSpPr>
        <p:spPr>
          <a:xfrm>
            <a:off x="604837" y="4096887"/>
            <a:ext cx="4656838" cy="1695712"/>
          </a:xfrm>
          <a:prstGeom prst="roundRect">
            <a:avLst/>
          </a:prstGeom>
          <a:solidFill>
            <a:srgbClr val="EBEBEB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93865A3F-0A69-B474-E64B-9209967E36E3}"/>
              </a:ext>
            </a:extLst>
          </p:cNvPr>
          <p:cNvSpPr txBox="1"/>
          <p:nvPr/>
        </p:nvSpPr>
        <p:spPr>
          <a:xfrm>
            <a:off x="671835" y="4188926"/>
            <a:ext cx="448366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1400" b="1" dirty="0" err="1">
                <a:solidFill>
                  <a:schemeClr val="tx1"/>
                </a:solidFill>
              </a:rPr>
              <a:t>Haupteinschlusskriterien</a:t>
            </a:r>
            <a:r>
              <a:rPr lang="en-US" sz="1400" b="1" dirty="0">
                <a:solidFill>
                  <a:schemeClr val="tx1"/>
                </a:solidFill>
              </a:rPr>
              <a:t>:</a:t>
            </a:r>
          </a:p>
          <a:p>
            <a:pPr marL="646112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nAMD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-Patienten ≥18 Jahre</a:t>
            </a:r>
          </a:p>
          <a:p>
            <a:pPr marL="646112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Behandlungsnaiv oder anti-VEGF vorbehandelt (≤3 Jahre)</a:t>
            </a:r>
          </a:p>
          <a:p>
            <a:pPr marL="646112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Behandlungsentscheidung für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Brolucizumab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646112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Intra- und/oder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subretinale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Flüssigkeit im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subfovealen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Sehfeld</a:t>
            </a: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B1A3B32D-9023-20C8-3B90-62E7E17EAFCB}"/>
              </a:ext>
            </a:extLst>
          </p:cNvPr>
          <p:cNvSpPr/>
          <p:nvPr/>
        </p:nvSpPr>
        <p:spPr>
          <a:xfrm>
            <a:off x="1272148" y="1240512"/>
            <a:ext cx="1899516" cy="351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Baseline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n = 430 </a:t>
            </a:r>
            <a:r>
              <a:rPr lang="en-US" sz="1200" b="1" dirty="0" err="1">
                <a:solidFill>
                  <a:schemeClr val="tx1"/>
                </a:solidFill>
              </a:rPr>
              <a:t>Patienten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1A45621A-CF82-926D-82F5-ADB7D8DA14CB}"/>
              </a:ext>
            </a:extLst>
          </p:cNvPr>
          <p:cNvSpPr/>
          <p:nvPr/>
        </p:nvSpPr>
        <p:spPr>
          <a:xfrm>
            <a:off x="4139326" y="1264185"/>
            <a:ext cx="1781829" cy="351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Arrow: Pentagon 39">
            <a:extLst>
              <a:ext uri="{FF2B5EF4-FFF2-40B4-BE49-F238E27FC236}">
                <a16:creationId xmlns:a16="http://schemas.microsoft.com/office/drawing/2014/main" id="{D6228182-F7BF-4F31-3A67-921AC1111D5D}"/>
              </a:ext>
            </a:extLst>
          </p:cNvPr>
          <p:cNvSpPr/>
          <p:nvPr/>
        </p:nvSpPr>
        <p:spPr>
          <a:xfrm>
            <a:off x="2147409" y="2459463"/>
            <a:ext cx="1597922" cy="44830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1" name="Rectangle: Rounded Corners 31">
            <a:extLst>
              <a:ext uri="{FF2B5EF4-FFF2-40B4-BE49-F238E27FC236}">
                <a16:creationId xmlns:a16="http://schemas.microsoft.com/office/drawing/2014/main" id="{C9E43B38-A8DB-7D39-0CA3-05967B2DFF83}"/>
              </a:ext>
            </a:extLst>
          </p:cNvPr>
          <p:cNvSpPr/>
          <p:nvPr/>
        </p:nvSpPr>
        <p:spPr>
          <a:xfrm>
            <a:off x="2132497" y="3008672"/>
            <a:ext cx="1556844" cy="4483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488B">
                  <a:shade val="30000"/>
                  <a:satMod val="115000"/>
                </a:srgbClr>
              </a:gs>
              <a:gs pos="50000">
                <a:srgbClr val="00488B">
                  <a:shade val="67500"/>
                  <a:satMod val="115000"/>
                </a:srgbClr>
              </a:gs>
              <a:gs pos="100000">
                <a:srgbClr val="00488B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Brolucizumab Aufdosierung</a:t>
            </a:r>
            <a:r>
              <a:rPr lang="en-US" sz="1200" b="1" baseline="30000" dirty="0">
                <a:solidFill>
                  <a:schemeClr val="bg1"/>
                </a:solidFill>
              </a:rPr>
              <a:t>2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" name="Rectangle: Rounded Corners 32">
            <a:extLst>
              <a:ext uri="{FF2B5EF4-FFF2-40B4-BE49-F238E27FC236}">
                <a16:creationId xmlns:a16="http://schemas.microsoft.com/office/drawing/2014/main" id="{BB8F60C4-6A97-7B98-62D3-D4EC4ABE0C42}"/>
              </a:ext>
            </a:extLst>
          </p:cNvPr>
          <p:cNvSpPr/>
          <p:nvPr/>
        </p:nvSpPr>
        <p:spPr>
          <a:xfrm>
            <a:off x="3745331" y="3008672"/>
            <a:ext cx="5790541" cy="4483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488B">
                  <a:shade val="30000"/>
                  <a:satMod val="115000"/>
                </a:srgbClr>
              </a:gs>
              <a:gs pos="50000">
                <a:srgbClr val="00488B">
                  <a:shade val="67500"/>
                  <a:satMod val="115000"/>
                </a:srgbClr>
              </a:gs>
              <a:gs pos="100000">
                <a:srgbClr val="00488B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Erhaltungsphase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gemäß</a:t>
            </a:r>
            <a:r>
              <a:rPr lang="en-US" sz="1200" b="1" dirty="0">
                <a:solidFill>
                  <a:schemeClr val="bg1"/>
                </a:solidFill>
              </a:rPr>
              <a:t> Fachinformation</a:t>
            </a:r>
            <a:r>
              <a:rPr lang="en-US" sz="1200" b="1" baseline="30000" dirty="0">
                <a:solidFill>
                  <a:schemeClr val="bg1"/>
                </a:solidFill>
              </a:rPr>
              <a:t>2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(Daten-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Cut-Off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14.08.2023)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Arrow: Chevron 5">
            <a:extLst>
              <a:ext uri="{FF2B5EF4-FFF2-40B4-BE49-F238E27FC236}">
                <a16:creationId xmlns:a16="http://schemas.microsoft.com/office/drawing/2014/main" id="{B5BA142B-ED7E-A22E-FED8-38B7C1D9EBE4}"/>
              </a:ext>
            </a:extLst>
          </p:cNvPr>
          <p:cNvSpPr/>
          <p:nvPr/>
        </p:nvSpPr>
        <p:spPr>
          <a:xfrm>
            <a:off x="3583523" y="2456883"/>
            <a:ext cx="6028557" cy="4483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82">
            <a:extLst>
              <a:ext uri="{FF2B5EF4-FFF2-40B4-BE49-F238E27FC236}">
                <a16:creationId xmlns:a16="http://schemas.microsoft.com/office/drawing/2014/main" id="{2F24996C-BDC8-90B4-0941-32D54E8FAE0F}"/>
              </a:ext>
            </a:extLst>
          </p:cNvPr>
          <p:cNvSpPr/>
          <p:nvPr/>
        </p:nvSpPr>
        <p:spPr>
          <a:xfrm>
            <a:off x="4921383" y="2092991"/>
            <a:ext cx="306894" cy="321766"/>
          </a:xfrm>
          <a:prstGeom prst="rect">
            <a:avLst/>
          </a:prstGeom>
          <a:noFill/>
          <a:ln w="19050">
            <a:solidFill>
              <a:srgbClr val="00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6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7" name="Rectangle 83">
            <a:extLst>
              <a:ext uri="{FF2B5EF4-FFF2-40B4-BE49-F238E27FC236}">
                <a16:creationId xmlns:a16="http://schemas.microsoft.com/office/drawing/2014/main" id="{C94F3B29-D60B-9B9B-993D-72D5659A8EB4}"/>
              </a:ext>
            </a:extLst>
          </p:cNvPr>
          <p:cNvSpPr/>
          <p:nvPr/>
        </p:nvSpPr>
        <p:spPr>
          <a:xfrm>
            <a:off x="6006236" y="2092991"/>
            <a:ext cx="284332" cy="32176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28" name="Graphic 54" descr="Eye">
            <a:extLst>
              <a:ext uri="{FF2B5EF4-FFF2-40B4-BE49-F238E27FC236}">
                <a16:creationId xmlns:a16="http://schemas.microsoft.com/office/drawing/2014/main" id="{7F4B5F5C-C469-E135-0589-4E323B3FBB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0197" y="2521045"/>
            <a:ext cx="341198" cy="336225"/>
          </a:xfrm>
          <a:prstGeom prst="rect">
            <a:avLst/>
          </a:prstGeom>
        </p:spPr>
      </p:pic>
      <p:sp>
        <p:nvSpPr>
          <p:cNvPr id="29" name="TextBox 6">
            <a:extLst>
              <a:ext uri="{FF2B5EF4-FFF2-40B4-BE49-F238E27FC236}">
                <a16:creationId xmlns:a16="http://schemas.microsoft.com/office/drawing/2014/main" id="{2B61790D-EFBB-3F98-55BD-71ED452012F8}"/>
              </a:ext>
            </a:extLst>
          </p:cNvPr>
          <p:cNvSpPr txBox="1"/>
          <p:nvPr/>
        </p:nvSpPr>
        <p:spPr>
          <a:xfrm>
            <a:off x="2236744" y="2095571"/>
            <a:ext cx="85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Monat</a:t>
            </a:r>
          </a:p>
        </p:txBody>
      </p:sp>
      <p:pic>
        <p:nvPicPr>
          <p:cNvPr id="36" name="Graphic 14" descr="Needle">
            <a:extLst>
              <a:ext uri="{FF2B5EF4-FFF2-40B4-BE49-F238E27FC236}">
                <a16:creationId xmlns:a16="http://schemas.microsoft.com/office/drawing/2014/main" id="{1DB96418-8606-2699-E216-8D943CB23A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900000">
            <a:off x="2404329" y="2520504"/>
            <a:ext cx="341607" cy="336225"/>
          </a:xfrm>
          <a:prstGeom prst="rect">
            <a:avLst/>
          </a:prstGeom>
          <a:noFill/>
        </p:spPr>
      </p:pic>
      <p:pic>
        <p:nvPicPr>
          <p:cNvPr id="38" name="Graphic 14" descr="Needle">
            <a:extLst>
              <a:ext uri="{FF2B5EF4-FFF2-40B4-BE49-F238E27FC236}">
                <a16:creationId xmlns:a16="http://schemas.microsoft.com/office/drawing/2014/main" id="{C151CA51-A449-FDC2-9500-927AD62880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900000">
            <a:off x="3182707" y="2515835"/>
            <a:ext cx="341607" cy="336225"/>
          </a:xfrm>
          <a:prstGeom prst="rect">
            <a:avLst/>
          </a:prstGeom>
          <a:noFill/>
        </p:spPr>
      </p:pic>
      <p:pic>
        <p:nvPicPr>
          <p:cNvPr id="40" name="Graphic 14" descr="Needle">
            <a:extLst>
              <a:ext uri="{FF2B5EF4-FFF2-40B4-BE49-F238E27FC236}">
                <a16:creationId xmlns:a16="http://schemas.microsoft.com/office/drawing/2014/main" id="{AEA7F727-9F52-503D-C568-5FDB0DA2E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900000">
            <a:off x="2788699" y="2506495"/>
            <a:ext cx="341607" cy="336225"/>
          </a:xfrm>
          <a:prstGeom prst="rect">
            <a:avLst/>
          </a:prstGeom>
          <a:noFill/>
        </p:spPr>
      </p:pic>
      <p:sp>
        <p:nvSpPr>
          <p:cNvPr id="42" name="Ellipse 41">
            <a:extLst>
              <a:ext uri="{FF2B5EF4-FFF2-40B4-BE49-F238E27FC236}">
                <a16:creationId xmlns:a16="http://schemas.microsoft.com/office/drawing/2014/main" id="{267C70D0-01D0-B0D0-5776-02223D9CEDBF}"/>
              </a:ext>
            </a:extLst>
          </p:cNvPr>
          <p:cNvSpPr/>
          <p:nvPr/>
        </p:nvSpPr>
        <p:spPr>
          <a:xfrm>
            <a:off x="2096266" y="1661054"/>
            <a:ext cx="112494" cy="110854"/>
          </a:xfrm>
          <a:prstGeom prst="ellipse">
            <a:avLst/>
          </a:prstGeom>
          <a:solidFill>
            <a:srgbClr val="002068"/>
          </a:solidFill>
          <a:ln>
            <a:solidFill>
              <a:srgbClr val="0020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46" name="Rectangle 74">
            <a:extLst>
              <a:ext uri="{FF2B5EF4-FFF2-40B4-BE49-F238E27FC236}">
                <a16:creationId xmlns:a16="http://schemas.microsoft.com/office/drawing/2014/main" id="{3FB9B285-D2A1-9C55-76A9-85E2C39D7D99}"/>
              </a:ext>
            </a:extLst>
          </p:cNvPr>
          <p:cNvSpPr/>
          <p:nvPr/>
        </p:nvSpPr>
        <p:spPr>
          <a:xfrm>
            <a:off x="8983222" y="2095571"/>
            <a:ext cx="337270" cy="321766"/>
          </a:xfrm>
          <a:prstGeom prst="rect">
            <a:avLst/>
          </a:prstGeom>
          <a:noFill/>
          <a:ln w="19050">
            <a:solidFill>
              <a:srgbClr val="00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just"/>
            <a:r>
              <a:rPr lang="de-DE" sz="1200" b="1" dirty="0">
                <a:solidFill>
                  <a:schemeClr val="tx1"/>
                </a:solidFill>
              </a:rPr>
              <a:t>24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14741377-C4EA-E093-1970-2745F9FE42A0}"/>
              </a:ext>
            </a:extLst>
          </p:cNvPr>
          <p:cNvSpPr/>
          <p:nvPr/>
        </p:nvSpPr>
        <p:spPr>
          <a:xfrm>
            <a:off x="9266311" y="1662861"/>
            <a:ext cx="112494" cy="110854"/>
          </a:xfrm>
          <a:prstGeom prst="ellipse">
            <a:avLst/>
          </a:prstGeom>
          <a:solidFill>
            <a:srgbClr val="002068"/>
          </a:solidFill>
          <a:ln>
            <a:solidFill>
              <a:srgbClr val="0020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FFFFFF"/>
              </a:solidFill>
            </a:endParaRPr>
          </a:p>
        </p:txBody>
      </p: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8A6698C9-C307-20DE-9E1F-8358D6ABE532}"/>
              </a:ext>
            </a:extLst>
          </p:cNvPr>
          <p:cNvCxnSpPr>
            <a:cxnSpLocks/>
          </p:cNvCxnSpPr>
          <p:nvPr/>
        </p:nvCxnSpPr>
        <p:spPr bwMode="auto">
          <a:xfrm>
            <a:off x="9320617" y="1692402"/>
            <a:ext cx="0" cy="6112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51" name="Graphic 54" descr="Eye">
            <a:extLst>
              <a:ext uri="{FF2B5EF4-FFF2-40B4-BE49-F238E27FC236}">
                <a16:creationId xmlns:a16="http://schemas.microsoft.com/office/drawing/2014/main" id="{A61FB1B5-0597-F259-FCA9-C45C66FC3C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28508" y="2521045"/>
            <a:ext cx="341198" cy="336225"/>
          </a:xfrm>
          <a:prstGeom prst="rect">
            <a:avLst/>
          </a:prstGeom>
        </p:spPr>
      </p:pic>
      <p:sp>
        <p:nvSpPr>
          <p:cNvPr id="19" name="Rectangle 82">
            <a:extLst>
              <a:ext uri="{FF2B5EF4-FFF2-40B4-BE49-F238E27FC236}">
                <a16:creationId xmlns:a16="http://schemas.microsoft.com/office/drawing/2014/main" id="{516E240A-FBAD-6486-F921-11043FCEEB72}"/>
              </a:ext>
            </a:extLst>
          </p:cNvPr>
          <p:cNvSpPr/>
          <p:nvPr/>
        </p:nvSpPr>
        <p:spPr>
          <a:xfrm>
            <a:off x="3836530" y="2092991"/>
            <a:ext cx="306894" cy="321766"/>
          </a:xfrm>
          <a:prstGeom prst="rect">
            <a:avLst/>
          </a:prstGeom>
          <a:noFill/>
          <a:ln w="19050">
            <a:solidFill>
              <a:srgbClr val="00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3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8F2051E7-4780-C79B-D2C6-C0ED79565720}"/>
              </a:ext>
            </a:extLst>
          </p:cNvPr>
          <p:cNvSpPr/>
          <p:nvPr/>
        </p:nvSpPr>
        <p:spPr>
          <a:xfrm>
            <a:off x="7351496" y="1662031"/>
            <a:ext cx="112494" cy="110854"/>
          </a:xfrm>
          <a:prstGeom prst="ellipse">
            <a:avLst/>
          </a:prstGeom>
          <a:solidFill>
            <a:srgbClr val="002068"/>
          </a:solidFill>
          <a:ln>
            <a:solidFill>
              <a:srgbClr val="0020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FFFFFF"/>
              </a:solidFill>
            </a:endParaRPr>
          </a:p>
        </p:txBody>
      </p: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AD3D250A-9CC7-D94E-3029-B92A2FD64346}"/>
              </a:ext>
            </a:extLst>
          </p:cNvPr>
          <p:cNvCxnSpPr>
            <a:cxnSpLocks/>
          </p:cNvCxnSpPr>
          <p:nvPr/>
        </p:nvCxnSpPr>
        <p:spPr bwMode="auto">
          <a:xfrm>
            <a:off x="7405801" y="1691572"/>
            <a:ext cx="0" cy="6112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76" name="Graphic 54" descr="Eye">
            <a:extLst>
              <a:ext uri="{FF2B5EF4-FFF2-40B4-BE49-F238E27FC236}">
                <a16:creationId xmlns:a16="http://schemas.microsoft.com/office/drawing/2014/main" id="{9B84F52E-2C12-3D78-B862-B18BC0D0E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1934" y="2521045"/>
            <a:ext cx="341198" cy="336225"/>
          </a:xfrm>
          <a:prstGeom prst="rect">
            <a:avLst/>
          </a:prstGeom>
        </p:spPr>
      </p:pic>
      <p:pic>
        <p:nvPicPr>
          <p:cNvPr id="77" name="Graphic 54" descr="Eye">
            <a:extLst>
              <a:ext uri="{FF2B5EF4-FFF2-40B4-BE49-F238E27FC236}">
                <a16:creationId xmlns:a16="http://schemas.microsoft.com/office/drawing/2014/main" id="{D028447F-E773-E94F-C2FB-5BE9C49565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0249" y="2521045"/>
            <a:ext cx="341198" cy="336225"/>
          </a:xfrm>
          <a:prstGeom prst="rect">
            <a:avLst/>
          </a:prstGeom>
        </p:spPr>
      </p:pic>
      <p:pic>
        <p:nvPicPr>
          <p:cNvPr id="78" name="Graphic 54" descr="Eye">
            <a:extLst>
              <a:ext uri="{FF2B5EF4-FFF2-40B4-BE49-F238E27FC236}">
                <a16:creationId xmlns:a16="http://schemas.microsoft.com/office/drawing/2014/main" id="{6BBC0496-B212-07E7-06B3-462AAAD87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0366" y="2521045"/>
            <a:ext cx="341198" cy="336225"/>
          </a:xfrm>
          <a:prstGeom prst="rect">
            <a:avLst/>
          </a:prstGeom>
        </p:spPr>
      </p:pic>
      <p:pic>
        <p:nvPicPr>
          <p:cNvPr id="79" name="Graphic 54" descr="Eye">
            <a:extLst>
              <a:ext uri="{FF2B5EF4-FFF2-40B4-BE49-F238E27FC236}">
                <a16:creationId xmlns:a16="http://schemas.microsoft.com/office/drawing/2014/main" id="{C8DD5590-D876-D0FF-BBF8-71A0DD4A1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75426" y="2521045"/>
            <a:ext cx="341198" cy="336225"/>
          </a:xfrm>
          <a:prstGeom prst="rect">
            <a:avLst/>
          </a:prstGeom>
        </p:spPr>
      </p:pic>
      <p:pic>
        <p:nvPicPr>
          <p:cNvPr id="84" name="Graphic 14" descr="Needle">
            <a:extLst>
              <a:ext uri="{FF2B5EF4-FFF2-40B4-BE49-F238E27FC236}">
                <a16:creationId xmlns:a16="http://schemas.microsoft.com/office/drawing/2014/main" id="{CB1EB0CA-D02E-92B5-0487-DD1B0F242C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900000">
            <a:off x="4046308" y="2506482"/>
            <a:ext cx="341607" cy="336225"/>
          </a:xfrm>
          <a:prstGeom prst="rect">
            <a:avLst/>
          </a:prstGeom>
          <a:noFill/>
        </p:spPr>
      </p:pic>
      <p:pic>
        <p:nvPicPr>
          <p:cNvPr id="85" name="Graphic 14" descr="Needle">
            <a:extLst>
              <a:ext uri="{FF2B5EF4-FFF2-40B4-BE49-F238E27FC236}">
                <a16:creationId xmlns:a16="http://schemas.microsoft.com/office/drawing/2014/main" id="{809CFEDE-67EF-9E25-5B60-B0F574633A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900000">
            <a:off x="5131344" y="2506482"/>
            <a:ext cx="341607" cy="336225"/>
          </a:xfrm>
          <a:prstGeom prst="rect">
            <a:avLst/>
          </a:prstGeom>
          <a:noFill/>
        </p:spPr>
      </p:pic>
      <p:pic>
        <p:nvPicPr>
          <p:cNvPr id="86" name="Graphic 14" descr="Needle">
            <a:extLst>
              <a:ext uri="{FF2B5EF4-FFF2-40B4-BE49-F238E27FC236}">
                <a16:creationId xmlns:a16="http://schemas.microsoft.com/office/drawing/2014/main" id="{689B4FF8-CB76-CF15-2837-A48B18258D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900000">
            <a:off x="6216380" y="2506482"/>
            <a:ext cx="341607" cy="336225"/>
          </a:xfrm>
          <a:prstGeom prst="rect">
            <a:avLst/>
          </a:prstGeom>
          <a:noFill/>
        </p:spPr>
      </p:pic>
      <p:pic>
        <p:nvPicPr>
          <p:cNvPr id="87" name="Graphic 14" descr="Needle">
            <a:extLst>
              <a:ext uri="{FF2B5EF4-FFF2-40B4-BE49-F238E27FC236}">
                <a16:creationId xmlns:a16="http://schemas.microsoft.com/office/drawing/2014/main" id="{4D32AB02-8770-588C-65A3-7A0F397710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900000">
            <a:off x="7301415" y="2506482"/>
            <a:ext cx="341607" cy="336225"/>
          </a:xfrm>
          <a:prstGeom prst="rect">
            <a:avLst/>
          </a:prstGeom>
          <a:noFill/>
        </p:spPr>
      </p:pic>
      <p:pic>
        <p:nvPicPr>
          <p:cNvPr id="89" name="Graphic 14" descr="Needle">
            <a:extLst>
              <a:ext uri="{FF2B5EF4-FFF2-40B4-BE49-F238E27FC236}">
                <a16:creationId xmlns:a16="http://schemas.microsoft.com/office/drawing/2014/main" id="{1314A0FD-79C6-F1AF-8228-2243D9B1A5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900000">
            <a:off x="7775546" y="2508019"/>
            <a:ext cx="341607" cy="336225"/>
          </a:xfrm>
          <a:prstGeom prst="rect">
            <a:avLst/>
          </a:prstGeom>
          <a:noFill/>
        </p:spPr>
      </p:pic>
      <p:pic>
        <p:nvPicPr>
          <p:cNvPr id="90" name="Graphic 14" descr="Needle">
            <a:extLst>
              <a:ext uri="{FF2B5EF4-FFF2-40B4-BE49-F238E27FC236}">
                <a16:creationId xmlns:a16="http://schemas.microsoft.com/office/drawing/2014/main" id="{954E5D99-1C29-23ED-C4FB-A1A3F4D7B5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900000">
            <a:off x="8249677" y="2519745"/>
            <a:ext cx="341607" cy="336225"/>
          </a:xfrm>
          <a:prstGeom prst="rect">
            <a:avLst/>
          </a:prstGeom>
          <a:noFill/>
        </p:spPr>
      </p:pic>
      <p:pic>
        <p:nvPicPr>
          <p:cNvPr id="91" name="Graphic 14" descr="Needle">
            <a:extLst>
              <a:ext uri="{FF2B5EF4-FFF2-40B4-BE49-F238E27FC236}">
                <a16:creationId xmlns:a16="http://schemas.microsoft.com/office/drawing/2014/main" id="{70DED794-80D3-E38C-AA0F-8F32A77AC0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900000">
            <a:off x="8723809" y="2531470"/>
            <a:ext cx="341607" cy="336225"/>
          </a:xfrm>
          <a:prstGeom prst="rect">
            <a:avLst/>
          </a:prstGeom>
          <a:noFill/>
        </p:spPr>
      </p:pic>
      <p:sp>
        <p:nvSpPr>
          <p:cNvPr id="72" name="Rectangle: Rounded Corners 12">
            <a:extLst>
              <a:ext uri="{FF2B5EF4-FFF2-40B4-BE49-F238E27FC236}">
                <a16:creationId xmlns:a16="http://schemas.microsoft.com/office/drawing/2014/main" id="{28FF82E8-12A9-90D9-2C16-93F487EE6FE7}"/>
              </a:ext>
            </a:extLst>
          </p:cNvPr>
          <p:cNvSpPr/>
          <p:nvPr/>
        </p:nvSpPr>
        <p:spPr>
          <a:xfrm>
            <a:off x="5507470" y="1204318"/>
            <a:ext cx="2887532" cy="56856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 = 268 </a:t>
            </a:r>
            <a:r>
              <a:rPr lang="en-US" sz="2400" b="1" dirty="0" err="1">
                <a:solidFill>
                  <a:schemeClr val="tx1"/>
                </a:solidFill>
              </a:rPr>
              <a:t>Patienten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2212D2C9-DAA2-3438-E602-1F0E2BC0712C}"/>
              </a:ext>
            </a:extLst>
          </p:cNvPr>
          <p:cNvSpPr/>
          <p:nvPr/>
        </p:nvSpPr>
        <p:spPr>
          <a:xfrm>
            <a:off x="8328868" y="1240512"/>
            <a:ext cx="1914040" cy="351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Ende der </a:t>
            </a:r>
            <a:r>
              <a:rPr lang="en-US" sz="1200" b="1" dirty="0" err="1">
                <a:solidFill>
                  <a:schemeClr val="tx1"/>
                </a:solidFill>
              </a:rPr>
              <a:t>Beobachtung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E603A33-B6AD-4C56-41CB-51C572663EC3}"/>
              </a:ext>
            </a:extLst>
          </p:cNvPr>
          <p:cNvGrpSpPr/>
          <p:nvPr/>
        </p:nvGrpSpPr>
        <p:grpSpPr>
          <a:xfrm>
            <a:off x="5463152" y="4096887"/>
            <a:ext cx="3857339" cy="2123364"/>
            <a:chOff x="5463152" y="4096887"/>
            <a:chExt cx="3857339" cy="2123364"/>
          </a:xfrm>
        </p:grpSpPr>
        <p:sp>
          <p:nvSpPr>
            <p:cNvPr id="9" name="Rectangle: Rounded Corners 13">
              <a:extLst>
                <a:ext uri="{FF2B5EF4-FFF2-40B4-BE49-F238E27FC236}">
                  <a16:creationId xmlns:a16="http://schemas.microsoft.com/office/drawing/2014/main" id="{F71B3645-2B4D-F30E-324C-2436B93A8B9D}"/>
                </a:ext>
              </a:extLst>
            </p:cNvPr>
            <p:cNvSpPr/>
            <p:nvPr/>
          </p:nvSpPr>
          <p:spPr>
            <a:xfrm>
              <a:off x="5463152" y="4096887"/>
              <a:ext cx="3857339" cy="1861953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4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61EEC20E-C336-12F5-250D-3497757214AA}"/>
                </a:ext>
              </a:extLst>
            </p:cNvPr>
            <p:cNvSpPr txBox="1"/>
            <p:nvPr/>
          </p:nvSpPr>
          <p:spPr>
            <a:xfrm>
              <a:off x="5571679" y="4188926"/>
              <a:ext cx="3694632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400" b="1" dirty="0">
                  <a:solidFill>
                    <a:schemeClr val="tx1"/>
                  </a:solidFill>
                </a:rPr>
                <a:t>Primärer Endpunkt: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tabLst>
                  <a:tab pos="1974850" algn="l"/>
                </a:tabLst>
                <a:defRPr/>
              </a:pPr>
              <a:r>
                <a:rPr lang="de-DE" sz="1400" dirty="0">
                  <a:solidFill>
                    <a:srgbClr val="000000"/>
                  </a:solidFill>
                </a:rPr>
                <a:t>Evaluation der Flüssigkeitsreduktion nach Behandlungsbeginn mit </a:t>
              </a:r>
              <a:r>
                <a:rPr lang="de-DE" sz="1400" dirty="0" err="1">
                  <a:solidFill>
                    <a:srgbClr val="000000"/>
                  </a:solidFill>
                </a:rPr>
                <a:t>Brolucizumab</a:t>
              </a:r>
              <a:endParaRPr lang="de-DE" sz="1400" dirty="0">
                <a:solidFill>
                  <a:srgbClr val="000000"/>
                </a:solidFill>
              </a:endParaRPr>
            </a:p>
            <a:p>
              <a:pPr lvl="0">
                <a:tabLst>
                  <a:tab pos="1974850" algn="l"/>
                </a:tabLst>
                <a:defRPr/>
              </a:pPr>
              <a:r>
                <a:rPr lang="de-DE" sz="1400" b="1" dirty="0">
                  <a:solidFill>
                    <a:srgbClr val="000000"/>
                  </a:solidFill>
                </a:rPr>
                <a:t>Sekundäre Endpunkte (u. a.)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tabLst>
                  <a:tab pos="180975" algn="l"/>
                </a:tabLst>
                <a:defRPr/>
              </a:pPr>
              <a:r>
                <a:rPr lang="de-DE" sz="1400" dirty="0" err="1">
                  <a:solidFill>
                    <a:srgbClr val="000000"/>
                  </a:solidFill>
                </a:rPr>
                <a:t>Visusverlauf</a:t>
              </a:r>
              <a:endParaRPr lang="de-DE" sz="1400" dirty="0">
                <a:solidFill>
                  <a:srgbClr val="000000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  <a:tabLst>
                  <a:tab pos="180975" algn="l"/>
                </a:tabLst>
                <a:defRPr/>
              </a:pPr>
              <a:r>
                <a:rPr lang="de-DE" sz="1400" dirty="0">
                  <a:solidFill>
                    <a:srgbClr val="000000"/>
                  </a:solidFill>
                </a:rPr>
                <a:t>Pigmentepithelabhebung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tabLst>
                  <a:tab pos="180975" algn="l"/>
                </a:tabLst>
                <a:defRPr/>
              </a:pPr>
              <a:r>
                <a:rPr lang="de-DE" sz="1400" dirty="0">
                  <a:solidFill>
                    <a:srgbClr val="000000"/>
                  </a:solidFill>
                </a:rPr>
                <a:t>Sicherheit</a:t>
              </a:r>
            </a:p>
            <a:p>
              <a:pPr lvl="0">
                <a:tabLst>
                  <a:tab pos="1974850" algn="l"/>
                </a:tabLst>
                <a:defRPr/>
              </a:pPr>
              <a:endParaRPr lang="de-DE" sz="1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95" name="Rechteck 94">
            <a:extLst>
              <a:ext uri="{FF2B5EF4-FFF2-40B4-BE49-F238E27FC236}">
                <a16:creationId xmlns:a16="http://schemas.microsoft.com/office/drawing/2014/main" id="{92545490-3D69-42D8-6552-E0EA521E7E78}"/>
              </a:ext>
            </a:extLst>
          </p:cNvPr>
          <p:cNvSpPr/>
          <p:nvPr/>
        </p:nvSpPr>
        <p:spPr>
          <a:xfrm>
            <a:off x="4478024" y="4277534"/>
            <a:ext cx="4891682" cy="1402488"/>
          </a:xfrm>
          <a:prstGeom prst="rect">
            <a:avLst/>
          </a:prstGeom>
          <a:solidFill>
            <a:srgbClr val="FFF3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800" dirty="0" err="1">
                <a:solidFill>
                  <a:schemeClr val="tx1"/>
                </a:solidFill>
              </a:rPr>
              <a:t>Visusverlauf</a:t>
            </a:r>
            <a:endParaRPr lang="de-DE" sz="28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Pigmentepithelabhebung</a:t>
            </a:r>
          </a:p>
        </p:txBody>
      </p:sp>
      <p:sp>
        <p:nvSpPr>
          <p:cNvPr id="71" name="Rectangle 82">
            <a:extLst>
              <a:ext uri="{FF2B5EF4-FFF2-40B4-BE49-F238E27FC236}">
                <a16:creationId xmlns:a16="http://schemas.microsoft.com/office/drawing/2014/main" id="{6B5EC4E1-B70B-B92E-063B-1645F342B467}"/>
              </a:ext>
            </a:extLst>
          </p:cNvPr>
          <p:cNvSpPr/>
          <p:nvPr/>
        </p:nvSpPr>
        <p:spPr>
          <a:xfrm>
            <a:off x="6833306" y="1967523"/>
            <a:ext cx="577054" cy="495049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de-DE" sz="2400" b="1" dirty="0">
                <a:solidFill>
                  <a:schemeClr val="tx1"/>
                </a:solidFill>
              </a:rPr>
              <a:t>12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Grafik 2" descr="Ein Bild, das Grafiken, Grafikdesign, Screenshot, Schrift enthält.&#10;&#10;Automatisch generierte Beschreibung">
            <a:extLst>
              <a:ext uri="{FF2B5EF4-FFF2-40B4-BE49-F238E27FC236}">
                <a16:creationId xmlns:a16="http://schemas.microsoft.com/office/drawing/2014/main" id="{3B493AFE-EE9F-4927-F748-59BE68927F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726" y="1493648"/>
            <a:ext cx="1198686" cy="1198686"/>
          </a:xfrm>
          <a:prstGeom prst="rect">
            <a:avLst/>
          </a:prstGeom>
        </p:spPr>
      </p:pic>
      <p:sp>
        <p:nvSpPr>
          <p:cNvPr id="12" name="Textfeld 12">
            <a:extLst>
              <a:ext uri="{FF2B5EF4-FFF2-40B4-BE49-F238E27FC236}">
                <a16:creationId xmlns:a16="http://schemas.microsoft.com/office/drawing/2014/main" id="{447A6AC3-4621-4718-E58D-22682E1B7374}"/>
              </a:ext>
            </a:extLst>
          </p:cNvPr>
          <p:cNvSpPr txBox="1"/>
          <p:nvPr/>
        </p:nvSpPr>
        <p:spPr>
          <a:xfrm>
            <a:off x="442079" y="2403235"/>
            <a:ext cx="15419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 Studienzentren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Deutschland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(NCT04543331)</a:t>
            </a:r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8F4A974-7067-6F8B-9AB8-8AD64C9943A6}"/>
              </a:ext>
            </a:extLst>
          </p:cNvPr>
          <p:cNvSpPr txBox="1">
            <a:spLocks/>
          </p:cNvSpPr>
          <p:nvPr/>
        </p:nvSpPr>
        <p:spPr>
          <a:xfrm>
            <a:off x="604837" y="6078669"/>
            <a:ext cx="8926185" cy="5873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nAMD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neovaskuläre, altersbedingte  Makuladegeneration; Anti-VEGF: Anti-vaskulärer, endothelialer Wachstumsfaktor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de-DE" sz="9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Faatz et al. </a:t>
            </a:r>
            <a:r>
              <a:rPr kumimoji="0" lang="de-DE" sz="900" b="0" i="1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Ophthalmologie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2023;120(3):294-300.</a:t>
            </a:r>
            <a:r>
              <a:rPr kumimoji="0" lang="de-DE" sz="9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Fachinformation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Beovu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900" b="0" dirty="0">
                <a:solidFill>
                  <a:schemeClr val="tx1"/>
                </a:solidFill>
              </a:rPr>
              <a:t>Referenz Grafik: Data on </a:t>
            </a:r>
            <a:r>
              <a:rPr lang="de-DE" sz="900" b="0" dirty="0" err="1">
                <a:solidFill>
                  <a:schemeClr val="tx1"/>
                </a:solidFill>
              </a:rPr>
              <a:t>file</a:t>
            </a:r>
            <a:r>
              <a:rPr lang="de-DE" sz="900" b="0" dirty="0">
                <a:solidFill>
                  <a:schemeClr val="tx1"/>
                </a:solidFill>
              </a:rPr>
              <a:t>. Novartis; 2024; Novartis Pharma GmbH, Nürnberg, www.novartis.de, infoservice.novartis@novartis.com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8342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27160">
        <p159:morph option="byObject"/>
      </p:transition>
    </mc:Choice>
    <mc:Fallback xmlns="">
      <p:transition spd="slow" advTm="2716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A47E4-CB70-1430-8B0C-E8FAC19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8823297" cy="1065278"/>
          </a:xfrm>
        </p:spPr>
        <p:txBody>
          <a:bodyPr/>
          <a:lstStyle/>
          <a:p>
            <a:r>
              <a:rPr lang="de-DE" dirty="0"/>
              <a:t>Verbesserung des Visus bei therapienaiven und vorbehandelten Patienten</a:t>
            </a:r>
            <a:endParaRPr lang="de-DE" baseline="30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F482C-736A-7344-C589-10B105FC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8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57E426-0005-5094-6449-730139E413B8}"/>
              </a:ext>
            </a:extLst>
          </p:cNvPr>
          <p:cNvSpPr txBox="1">
            <a:spLocks/>
          </p:cNvSpPr>
          <p:nvPr/>
        </p:nvSpPr>
        <p:spPr>
          <a:xfrm>
            <a:off x="651234" y="5956586"/>
            <a:ext cx="8563834" cy="5873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900" b="0" dirty="0">
                <a:solidFill>
                  <a:srgbClr val="000000"/>
                </a:solidFill>
              </a:rPr>
              <a:t>Der Visus ist dargestellt als BCVA in ETDRS Buchstaben (Mittelwert [95%-KI]).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900" b="0" dirty="0">
                <a:solidFill>
                  <a:srgbClr val="000000"/>
                </a:solidFill>
              </a:rPr>
              <a:t>Nur Werte von ETDRS Buchstaben &gt;2 wurden in die Analyse eingeschlossen.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900" b="0" dirty="0">
                <a:solidFill>
                  <a:srgbClr val="000000"/>
                </a:solidFill>
              </a:rPr>
              <a:t>BCVA: bestkorrigierte Sehschärfe; ETDRS: </a:t>
            </a:r>
            <a:r>
              <a:rPr lang="en-US" sz="900" b="0" i="1" dirty="0">
                <a:solidFill>
                  <a:srgbClr val="000000"/>
                </a:solidFill>
              </a:rPr>
              <a:t>Early Treatment Diabetic Retinopathy Study</a:t>
            </a:r>
            <a:r>
              <a:rPr lang="en-US" sz="900" b="0" dirty="0">
                <a:solidFill>
                  <a:srgbClr val="000000"/>
                </a:solidFill>
              </a:rPr>
              <a:t>; </a:t>
            </a:r>
            <a:r>
              <a:rPr lang="en-US" sz="900" b="0" dirty="0" err="1">
                <a:solidFill>
                  <a:srgbClr val="000000"/>
                </a:solidFill>
              </a:rPr>
              <a:t>ltrs</a:t>
            </a:r>
            <a:r>
              <a:rPr lang="en-US" sz="900" b="0" dirty="0">
                <a:solidFill>
                  <a:srgbClr val="000000"/>
                </a:solidFill>
              </a:rPr>
              <a:t>: Letters.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900" b="0" dirty="0">
                <a:solidFill>
                  <a:schemeClr val="tx1"/>
                </a:solidFill>
              </a:rPr>
              <a:t>Referenz Grafik: Data on </a:t>
            </a:r>
            <a:r>
              <a:rPr lang="de-DE" sz="900" b="0" dirty="0" err="1">
                <a:solidFill>
                  <a:schemeClr val="tx1"/>
                </a:solidFill>
              </a:rPr>
              <a:t>file</a:t>
            </a:r>
            <a:r>
              <a:rPr lang="de-DE" sz="900" b="0" dirty="0">
                <a:solidFill>
                  <a:schemeClr val="tx1"/>
                </a:solidFill>
              </a:rPr>
              <a:t>. Novartis; 2024; Novartis Pharma GmbH, Nürnberg, www.novartis.de, infoservice.novartis@novartis.com</a:t>
            </a:r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7D055071-DA4A-C00F-8E11-CB50BCAA49B4}"/>
              </a:ext>
            </a:extLst>
          </p:cNvPr>
          <p:cNvSpPr txBox="1"/>
          <p:nvPr/>
        </p:nvSpPr>
        <p:spPr>
          <a:xfrm>
            <a:off x="947764" y="4960405"/>
            <a:ext cx="8251422" cy="523220"/>
          </a:xfrm>
          <a:prstGeom prst="rect">
            <a:avLst/>
          </a:prstGeom>
          <a:noFill/>
          <a:ln w="19050">
            <a:solidFill>
              <a:srgbClr val="4FE1D0"/>
            </a:solidFill>
          </a:ln>
        </p:spPr>
        <p:txBody>
          <a:bodyPr wrap="square" lIns="828000">
            <a:spAutoFit/>
          </a:bodyPr>
          <a:lstStyle/>
          <a:p>
            <a:r>
              <a:rPr lang="de-DE" sz="1400" dirty="0" err="1"/>
              <a:t>Brolucizumab</a:t>
            </a:r>
            <a:r>
              <a:rPr lang="de-DE" sz="1400" dirty="0"/>
              <a:t> führte zu einer schnellen und anhaltenden </a:t>
            </a:r>
            <a:r>
              <a:rPr lang="de-DE" sz="1400" dirty="0" err="1"/>
              <a:t>Visusverbesserung</a:t>
            </a:r>
            <a:r>
              <a:rPr lang="de-DE" sz="1400" dirty="0"/>
              <a:t>, sowohl bei therapienaiven als auch bei vorbehandelten Patienten.</a:t>
            </a:r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999C936D-DE7A-0B88-7099-C5F75D7C1696}"/>
              </a:ext>
            </a:extLst>
          </p:cNvPr>
          <p:cNvSpPr/>
          <p:nvPr/>
        </p:nvSpPr>
        <p:spPr>
          <a:xfrm>
            <a:off x="551975" y="4756830"/>
            <a:ext cx="931721" cy="954021"/>
          </a:xfrm>
          <a:prstGeom prst="ellipse">
            <a:avLst/>
          </a:prstGeom>
          <a:gradFill flip="none" rotWithShape="1">
            <a:gsLst>
              <a:gs pos="9000">
                <a:srgbClr val="0562A9"/>
              </a:gs>
              <a:gs pos="81000">
                <a:srgbClr val="4FE1D0"/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998EC32-2C95-D546-F200-DA25D03C1675}"/>
              </a:ext>
            </a:extLst>
          </p:cNvPr>
          <p:cNvSpPr txBox="1"/>
          <p:nvPr/>
        </p:nvSpPr>
        <p:spPr>
          <a:xfrm>
            <a:off x="921268" y="1469620"/>
            <a:ext cx="3439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Therapienaive</a:t>
            </a:r>
            <a:r>
              <a:rPr kumimoji="0" lang="de-DE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Studienaugen ohne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u="none" strike="noStrike" kern="1200" cap="none" spc="0" normalizeH="0" baseline="0" noProof="0" dirty="0" err="1">
                <a:ln>
                  <a:noFill/>
                </a:ln>
                <a:solidFill>
                  <a:srgbClr val="0237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intraretinale</a:t>
            </a:r>
            <a:r>
              <a:rPr kumimoji="0" lang="de-DE" sz="1600" b="1" u="none" strike="noStrike" kern="1200" cap="none" spc="0" normalizeH="0" baseline="0" noProof="0" dirty="0">
                <a:ln>
                  <a:noFill/>
                </a:ln>
                <a:solidFill>
                  <a:srgbClr val="0237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Flüssigkeit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B607059-794D-33A1-4CE8-C8D724991853}"/>
              </a:ext>
            </a:extLst>
          </p:cNvPr>
          <p:cNvSpPr txBox="1"/>
          <p:nvPr/>
        </p:nvSpPr>
        <p:spPr>
          <a:xfrm>
            <a:off x="5100320" y="1463770"/>
            <a:ext cx="33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Therapienaive</a:t>
            </a:r>
            <a:r>
              <a:rPr kumimoji="0" lang="de-DE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Studienaugen ohne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u="none" strike="noStrike" kern="1200" cap="none" spc="0" normalizeH="0" baseline="0" noProof="0" dirty="0" err="1">
                <a:ln>
                  <a:noFill/>
                </a:ln>
                <a:solidFill>
                  <a:srgbClr val="0237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subretinale</a:t>
            </a:r>
            <a:r>
              <a:rPr kumimoji="0" lang="de-DE" sz="1600" b="1" u="none" strike="noStrike" kern="1200" cap="none" spc="0" normalizeH="0" baseline="0" noProof="0" dirty="0">
                <a:ln>
                  <a:noFill/>
                </a:ln>
                <a:solidFill>
                  <a:srgbClr val="0237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Flüssigkeit</a:t>
            </a:r>
          </a:p>
        </p:txBody>
      </p:sp>
      <p:sp>
        <p:nvSpPr>
          <p:cNvPr id="257" name="Rechteck 256">
            <a:extLst>
              <a:ext uri="{FF2B5EF4-FFF2-40B4-BE49-F238E27FC236}">
                <a16:creationId xmlns:a16="http://schemas.microsoft.com/office/drawing/2014/main" id="{BB6C8B75-CAF0-1090-E5E0-E5D4CD50B269}"/>
              </a:ext>
            </a:extLst>
          </p:cNvPr>
          <p:cNvSpPr/>
          <p:nvPr/>
        </p:nvSpPr>
        <p:spPr>
          <a:xfrm>
            <a:off x="419100" y="1270476"/>
            <a:ext cx="8285988" cy="3146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7" name="Grafik 266" descr="Ein Bild, das Grafiken, Grafikdesign, Screenshot, Schrift enthält.&#10;&#10;Automatisch generierte Beschreibung">
            <a:extLst>
              <a:ext uri="{FF2B5EF4-FFF2-40B4-BE49-F238E27FC236}">
                <a16:creationId xmlns:a16="http://schemas.microsoft.com/office/drawing/2014/main" id="{CCF9370C-1FAA-DB2D-17D6-9EB96A7AB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040" y="312182"/>
            <a:ext cx="1198686" cy="1198686"/>
          </a:xfrm>
          <a:prstGeom prst="rect">
            <a:avLst/>
          </a:prstGeom>
        </p:spPr>
      </p:pic>
      <p:graphicFrame>
        <p:nvGraphicFramePr>
          <p:cNvPr id="269" name="Diagramm 268">
            <a:extLst>
              <a:ext uri="{FF2B5EF4-FFF2-40B4-BE49-F238E27FC236}">
                <a16:creationId xmlns:a16="http://schemas.microsoft.com/office/drawing/2014/main" id="{0B1BD73B-2083-FAAE-EA64-B1E3B38ED6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739377"/>
              </p:ext>
            </p:extLst>
          </p:nvPr>
        </p:nvGraphicFramePr>
        <p:xfrm>
          <a:off x="788964" y="1851435"/>
          <a:ext cx="3979541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0" name="Diagramm 9">
            <a:extLst>
              <a:ext uri="{FF2B5EF4-FFF2-40B4-BE49-F238E27FC236}">
                <a16:creationId xmlns:a16="http://schemas.microsoft.com/office/drawing/2014/main" id="{B3D447C7-E701-049C-205F-9A0FEBB44E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087109"/>
              </p:ext>
            </p:extLst>
          </p:nvPr>
        </p:nvGraphicFramePr>
        <p:xfrm>
          <a:off x="692226" y="2276045"/>
          <a:ext cx="3979541" cy="239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1" name="Rechteck 270">
            <a:extLst>
              <a:ext uri="{FF2B5EF4-FFF2-40B4-BE49-F238E27FC236}">
                <a16:creationId xmlns:a16="http://schemas.microsoft.com/office/drawing/2014/main" id="{8C369883-F7F9-F103-6479-3674AB6633E9}"/>
              </a:ext>
            </a:extLst>
          </p:cNvPr>
          <p:cNvSpPr/>
          <p:nvPr/>
        </p:nvSpPr>
        <p:spPr>
          <a:xfrm>
            <a:off x="5357711" y="1981883"/>
            <a:ext cx="3508238" cy="24785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2" name="Textfeld 7">
            <a:extLst>
              <a:ext uri="{FF2B5EF4-FFF2-40B4-BE49-F238E27FC236}">
                <a16:creationId xmlns:a16="http://schemas.microsoft.com/office/drawing/2014/main" id="{2865B6C7-4DFA-7F3C-0A46-43B2EE71CF65}"/>
              </a:ext>
            </a:extLst>
          </p:cNvPr>
          <p:cNvSpPr txBox="1"/>
          <p:nvPr/>
        </p:nvSpPr>
        <p:spPr>
          <a:xfrm>
            <a:off x="1454229" y="1981804"/>
            <a:ext cx="306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 (Textkörper)"/>
                <a:ea typeface="+mn-ea"/>
                <a:cs typeface="+mn-cs"/>
              </a:rPr>
              <a:t>Therapienaiv</a:t>
            </a:r>
          </a:p>
        </p:txBody>
      </p:sp>
      <p:sp>
        <p:nvSpPr>
          <p:cNvPr id="274" name="Textfeld 7">
            <a:extLst>
              <a:ext uri="{FF2B5EF4-FFF2-40B4-BE49-F238E27FC236}">
                <a16:creationId xmlns:a16="http://schemas.microsoft.com/office/drawing/2014/main" id="{D66DD34F-EDB7-10E7-4762-15B9ABB7B16D}"/>
              </a:ext>
            </a:extLst>
          </p:cNvPr>
          <p:cNvSpPr txBox="1"/>
          <p:nvPr/>
        </p:nvSpPr>
        <p:spPr>
          <a:xfrm>
            <a:off x="5590121" y="1981804"/>
            <a:ext cx="3087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 (Textkörper)"/>
                <a:ea typeface="+mn-ea"/>
                <a:cs typeface="+mn-cs"/>
              </a:rPr>
              <a:t>Vorbehandelt</a:t>
            </a:r>
          </a:p>
        </p:txBody>
      </p:sp>
      <p:graphicFrame>
        <p:nvGraphicFramePr>
          <p:cNvPr id="275" name="Diagramm 14">
            <a:extLst>
              <a:ext uri="{FF2B5EF4-FFF2-40B4-BE49-F238E27FC236}">
                <a16:creationId xmlns:a16="http://schemas.microsoft.com/office/drawing/2014/main" id="{F0B17640-2F6D-86AA-3329-317798B517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022265"/>
              </p:ext>
            </p:extLst>
          </p:nvPr>
        </p:nvGraphicFramePr>
        <p:xfrm>
          <a:off x="4933152" y="2276045"/>
          <a:ext cx="3887489" cy="239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6" name="Textfeld 275">
            <a:extLst>
              <a:ext uri="{FF2B5EF4-FFF2-40B4-BE49-F238E27FC236}">
                <a16:creationId xmlns:a16="http://schemas.microsoft.com/office/drawing/2014/main" id="{98763296-4CF9-AC29-055D-FD51CAD40014}"/>
              </a:ext>
            </a:extLst>
          </p:cNvPr>
          <p:cNvSpPr txBox="1"/>
          <p:nvPr/>
        </p:nvSpPr>
        <p:spPr>
          <a:xfrm>
            <a:off x="3203489" y="1480947"/>
            <a:ext cx="34593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Analyse des </a:t>
            </a:r>
            <a:r>
              <a:rPr kumimoji="0" lang="de-DE" sz="1600" b="1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Visusverlaufs</a:t>
            </a:r>
            <a:endParaRPr kumimoji="0" lang="de-DE" sz="1600" b="1" u="none" strike="noStrike" kern="1200" cap="none" spc="0" normalizeH="0" baseline="0" noProof="0" dirty="0">
              <a:ln>
                <a:noFill/>
              </a:ln>
              <a:solidFill>
                <a:srgbClr val="00206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8" name="Grafik 277">
            <a:extLst>
              <a:ext uri="{FF2B5EF4-FFF2-40B4-BE49-F238E27FC236}">
                <a16:creationId xmlns:a16="http://schemas.microsoft.com/office/drawing/2014/main" id="{ED9F84DA-E83E-80E2-11CB-052E5636CF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801" y="4921270"/>
            <a:ext cx="535357" cy="5353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55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13"/>
    </mc:Choice>
    <mc:Fallback xmlns="">
      <p:transition spd="slow" advTm="31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62" grpId="0" animBg="1"/>
      <p:bldGraphic spid="270" grpId="0">
        <p:bldAsOne/>
      </p:bldGraphic>
      <p:bldP spid="272" grpId="0"/>
      <p:bldP spid="274" grpId="0"/>
      <p:bldGraphic spid="275" grpId="0">
        <p:bldAsOne/>
      </p:bldGraphic>
      <p:bldP spid="2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9A971D4E-AE8F-5372-75FD-B1905A62D595}"/>
              </a:ext>
            </a:extLst>
          </p:cNvPr>
          <p:cNvGrpSpPr/>
          <p:nvPr/>
        </p:nvGrpSpPr>
        <p:grpSpPr>
          <a:xfrm>
            <a:off x="448702" y="2078641"/>
            <a:ext cx="3779992" cy="3225651"/>
            <a:chOff x="449623" y="1503351"/>
            <a:chExt cx="3779992" cy="2672729"/>
          </a:xfrm>
        </p:grpSpPr>
        <p:graphicFrame>
          <p:nvGraphicFramePr>
            <p:cNvPr id="150" name="Diagramm 5">
              <a:extLst>
                <a:ext uri="{FF2B5EF4-FFF2-40B4-BE49-F238E27FC236}">
                  <a16:creationId xmlns:a16="http://schemas.microsoft.com/office/drawing/2014/main" id="{FD2788D7-7B46-6766-9FFA-A770F8FA71F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56391" y="1503351"/>
            <a:ext cx="3773224" cy="25929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51" name="Diagramm 6">
              <a:extLst>
                <a:ext uri="{FF2B5EF4-FFF2-40B4-BE49-F238E27FC236}">
                  <a16:creationId xmlns:a16="http://schemas.microsoft.com/office/drawing/2014/main" id="{61330D50-A372-5613-B25D-5A18F5D4C41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49623" y="1564835"/>
            <a:ext cx="3773224" cy="26112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52" name="Diagramm 4">
              <a:extLst>
                <a:ext uri="{FF2B5EF4-FFF2-40B4-BE49-F238E27FC236}">
                  <a16:creationId xmlns:a16="http://schemas.microsoft.com/office/drawing/2014/main" id="{6C6854B8-4FB7-14A2-6FFE-E1A361702EC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11068943"/>
                </p:ext>
              </p:extLst>
            </p:nvPr>
          </p:nvGraphicFramePr>
          <p:xfrm>
            <a:off x="455585" y="1520362"/>
            <a:ext cx="3773224" cy="26112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0EA47E4-CB70-1430-8B0C-E8FAC19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9539623" cy="1065278"/>
          </a:xfrm>
        </p:spPr>
        <p:txBody>
          <a:bodyPr/>
          <a:lstStyle/>
          <a:p>
            <a:r>
              <a:rPr lang="de-DE" dirty="0" err="1"/>
              <a:t>Visusverlauf</a:t>
            </a:r>
            <a:r>
              <a:rPr lang="de-DE" dirty="0"/>
              <a:t> in Abhängigkeit vom </a:t>
            </a:r>
            <a:r>
              <a:rPr lang="de-DE" dirty="0" err="1"/>
              <a:t>Ausgangsvisus</a:t>
            </a:r>
            <a:endParaRPr lang="de-DE" baseline="30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F482C-736A-7344-C589-10B105FC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9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57E426-0005-5094-6449-730139E413B8}"/>
              </a:ext>
            </a:extLst>
          </p:cNvPr>
          <p:cNvSpPr txBox="1">
            <a:spLocks/>
          </p:cNvSpPr>
          <p:nvPr/>
        </p:nvSpPr>
        <p:spPr>
          <a:xfrm>
            <a:off x="635694" y="5862228"/>
            <a:ext cx="9539622" cy="5873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900" b="0" dirty="0">
                <a:solidFill>
                  <a:srgbClr val="000000"/>
                </a:solidFill>
              </a:rPr>
              <a:t>Der Visus ist dargestellt als BCVA in ETDRS Buchstaben (Mittelwert [95%-KI]).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900" b="0" dirty="0">
                <a:solidFill>
                  <a:srgbClr val="000000"/>
                </a:solidFill>
              </a:rPr>
              <a:t>Nur Werte von ETDRS Buchstaben &gt;2 wurden in die Analyse eingeschlossen.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900" b="0" dirty="0">
                <a:solidFill>
                  <a:srgbClr val="000000"/>
                </a:solidFill>
              </a:rPr>
              <a:t>BCVA: bestkorrigierte Sehschärfe; ETDRS: </a:t>
            </a:r>
            <a:r>
              <a:rPr lang="en-US" sz="900" b="0" i="1" dirty="0">
                <a:solidFill>
                  <a:srgbClr val="000000"/>
                </a:solidFill>
              </a:rPr>
              <a:t>Early Treatment Diabetic Retinopathy Study</a:t>
            </a:r>
            <a:r>
              <a:rPr lang="en-US" sz="900" b="0" dirty="0">
                <a:solidFill>
                  <a:srgbClr val="000000"/>
                </a:solidFill>
              </a:rPr>
              <a:t>; </a:t>
            </a:r>
            <a:r>
              <a:rPr lang="en-US" sz="900" b="0" dirty="0" err="1">
                <a:solidFill>
                  <a:srgbClr val="000000"/>
                </a:solidFill>
              </a:rPr>
              <a:t>ltrs</a:t>
            </a:r>
            <a:r>
              <a:rPr lang="en-US" sz="900" b="0" dirty="0">
                <a:solidFill>
                  <a:srgbClr val="000000"/>
                </a:solidFill>
              </a:rPr>
              <a:t>: Letters; KI: </a:t>
            </a:r>
            <a:r>
              <a:rPr lang="en-US" sz="900" b="0" dirty="0" err="1">
                <a:solidFill>
                  <a:srgbClr val="000000"/>
                </a:solidFill>
              </a:rPr>
              <a:t>Konfidenzintervall</a:t>
            </a:r>
            <a:r>
              <a:rPr lang="de-DE" sz="900" b="0" dirty="0">
                <a:solidFill>
                  <a:srgbClr val="000000"/>
                </a:solidFill>
              </a:rPr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900" b="0" dirty="0">
                <a:solidFill>
                  <a:prstClr val="black"/>
                </a:solidFill>
              </a:rPr>
              <a:t>Referenz Grafik: Data on </a:t>
            </a:r>
            <a:r>
              <a:rPr lang="de-DE" sz="900" b="0" dirty="0" err="1">
                <a:solidFill>
                  <a:prstClr val="black"/>
                </a:solidFill>
              </a:rPr>
              <a:t>file</a:t>
            </a:r>
            <a:r>
              <a:rPr lang="de-DE" sz="900" b="0" dirty="0">
                <a:solidFill>
                  <a:prstClr val="black"/>
                </a:solidFill>
              </a:rPr>
              <a:t>. Novartis; 2024; Novartis Pharma GmbH, Nürnberg, www.novartis.de, infoservice.novartis@novartis.com</a:t>
            </a:r>
          </a:p>
        </p:txBody>
      </p:sp>
      <p:pic>
        <p:nvPicPr>
          <p:cNvPr id="125" name="Grafik 124" descr="Ein Bild, das Grafiken, Grafikdesign, Screenshot, Schrift enthält.&#10;&#10;Automatisch generierte Beschreibung">
            <a:extLst>
              <a:ext uri="{FF2B5EF4-FFF2-40B4-BE49-F238E27FC236}">
                <a16:creationId xmlns:a16="http://schemas.microsoft.com/office/drawing/2014/main" id="{9572C666-7FDD-B0C8-7660-0FAF70428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9040" y="312182"/>
            <a:ext cx="1198686" cy="1198686"/>
          </a:xfrm>
          <a:prstGeom prst="rect">
            <a:avLst/>
          </a:prstGeom>
        </p:spPr>
      </p:pic>
      <p:sp>
        <p:nvSpPr>
          <p:cNvPr id="148" name="Rechteck 147">
            <a:extLst>
              <a:ext uri="{FF2B5EF4-FFF2-40B4-BE49-F238E27FC236}">
                <a16:creationId xmlns:a16="http://schemas.microsoft.com/office/drawing/2014/main" id="{FF91A7DD-58E0-F898-1633-6A562198A224}"/>
              </a:ext>
            </a:extLst>
          </p:cNvPr>
          <p:cNvSpPr/>
          <p:nvPr/>
        </p:nvSpPr>
        <p:spPr>
          <a:xfrm>
            <a:off x="4817579" y="2012538"/>
            <a:ext cx="3623818" cy="24522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69064041-C6B6-CA66-C527-5CE913D00CED}"/>
              </a:ext>
            </a:extLst>
          </p:cNvPr>
          <p:cNvGrpSpPr/>
          <p:nvPr/>
        </p:nvGrpSpPr>
        <p:grpSpPr>
          <a:xfrm>
            <a:off x="4831887" y="2061957"/>
            <a:ext cx="3875580" cy="3171639"/>
            <a:chOff x="4881135" y="1541521"/>
            <a:chExt cx="3780000" cy="2634559"/>
          </a:xfrm>
        </p:grpSpPr>
        <p:graphicFrame>
          <p:nvGraphicFramePr>
            <p:cNvPr id="154" name="Diagramm 36">
              <a:extLst>
                <a:ext uri="{FF2B5EF4-FFF2-40B4-BE49-F238E27FC236}">
                  <a16:creationId xmlns:a16="http://schemas.microsoft.com/office/drawing/2014/main" id="{A0DD2653-D0A6-A2F6-44E0-E772ACF16E7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887738" y="1547177"/>
            <a:ext cx="3766795" cy="26232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55" name="Diagramm 37">
              <a:extLst>
                <a:ext uri="{FF2B5EF4-FFF2-40B4-BE49-F238E27FC236}">
                  <a16:creationId xmlns:a16="http://schemas.microsoft.com/office/drawing/2014/main" id="{F6A4F959-022D-8010-5841-BB9EA570043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881135" y="1541521"/>
            <a:ext cx="3779999" cy="26237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56" name="Diagramm 35">
              <a:extLst>
                <a:ext uri="{FF2B5EF4-FFF2-40B4-BE49-F238E27FC236}">
                  <a16:creationId xmlns:a16="http://schemas.microsoft.com/office/drawing/2014/main" id="{3ADB9EF1-BB48-456C-1F1C-42F180BC8F4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894339" y="1552832"/>
            <a:ext cx="3766796" cy="26232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440942B1-7D01-8FFB-6A5A-EF449F5F4BE2}"/>
              </a:ext>
            </a:extLst>
          </p:cNvPr>
          <p:cNvGrpSpPr/>
          <p:nvPr/>
        </p:nvGrpSpPr>
        <p:grpSpPr>
          <a:xfrm>
            <a:off x="2895920" y="4476492"/>
            <a:ext cx="3352160" cy="295929"/>
            <a:chOff x="2249890" y="3843066"/>
            <a:chExt cx="3352160" cy="295929"/>
          </a:xfrm>
        </p:grpSpPr>
        <p:grpSp>
          <p:nvGrpSpPr>
            <p:cNvPr id="159" name="Gruppieren 158">
              <a:extLst>
                <a:ext uri="{FF2B5EF4-FFF2-40B4-BE49-F238E27FC236}">
                  <a16:creationId xmlns:a16="http://schemas.microsoft.com/office/drawing/2014/main" id="{C2686057-FFE6-74F5-8E8B-4E834EA81801}"/>
                </a:ext>
              </a:extLst>
            </p:cNvPr>
            <p:cNvGrpSpPr/>
            <p:nvPr/>
          </p:nvGrpSpPr>
          <p:grpSpPr>
            <a:xfrm>
              <a:off x="3450543" y="3843066"/>
              <a:ext cx="2151507" cy="291591"/>
              <a:chOff x="3026680" y="3873758"/>
              <a:chExt cx="2151507" cy="291591"/>
            </a:xfrm>
          </p:grpSpPr>
          <p:grpSp>
            <p:nvGrpSpPr>
              <p:cNvPr id="161" name="Gruppieren 69">
                <a:extLst>
                  <a:ext uri="{FF2B5EF4-FFF2-40B4-BE49-F238E27FC236}">
                    <a16:creationId xmlns:a16="http://schemas.microsoft.com/office/drawing/2014/main" id="{8C12130D-5F3F-AD6B-0E0C-65011928B41F}"/>
                  </a:ext>
                </a:extLst>
              </p:cNvPr>
              <p:cNvGrpSpPr/>
              <p:nvPr/>
            </p:nvGrpSpPr>
            <p:grpSpPr>
              <a:xfrm>
                <a:off x="3026680" y="3880335"/>
                <a:ext cx="1610324" cy="285014"/>
                <a:chOff x="3212408" y="1980571"/>
                <a:chExt cx="1610324" cy="285014"/>
              </a:xfrm>
            </p:grpSpPr>
            <p:sp>
              <p:nvSpPr>
                <p:cNvPr id="169" name="Textfeld 22">
                  <a:extLst>
                    <a:ext uri="{FF2B5EF4-FFF2-40B4-BE49-F238E27FC236}">
                      <a16:creationId xmlns:a16="http://schemas.microsoft.com/office/drawing/2014/main" id="{DD0600B4-0F5F-8512-80F2-3DED5046F373}"/>
                    </a:ext>
                  </a:extLst>
                </p:cNvPr>
                <p:cNvSpPr txBox="1"/>
                <p:nvPr/>
              </p:nvSpPr>
              <p:spPr>
                <a:xfrm>
                  <a:off x="3212408" y="1980571"/>
                  <a:ext cx="700833" cy="285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16000" marR="0" lvl="0" indent="0" algn="l" defTabSz="914400" rtl="0" eaLnBrk="1" fontAlgn="auto" latinLnBrk="0" hangingPunct="1">
                    <a:lnSpc>
                      <a:spcPts val="17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(Textkörper)"/>
                      <a:ea typeface="+mn-ea"/>
                      <a:cs typeface="+mn-cs"/>
                    </a:rPr>
                    <a:t>Hoch</a:t>
                  </a:r>
                </a:p>
              </p:txBody>
            </p:sp>
            <p:grpSp>
              <p:nvGrpSpPr>
                <p:cNvPr id="170" name="Gruppieren 12">
                  <a:extLst>
                    <a:ext uri="{FF2B5EF4-FFF2-40B4-BE49-F238E27FC236}">
                      <a16:creationId xmlns:a16="http://schemas.microsoft.com/office/drawing/2014/main" id="{69F6B772-E388-2664-CAD3-0DFD2371E879}"/>
                    </a:ext>
                  </a:extLst>
                </p:cNvPr>
                <p:cNvGrpSpPr/>
                <p:nvPr/>
              </p:nvGrpSpPr>
              <p:grpSpPr>
                <a:xfrm>
                  <a:off x="3311986" y="2052768"/>
                  <a:ext cx="180000" cy="180000"/>
                  <a:chOff x="3446988" y="1783681"/>
                  <a:chExt cx="180000" cy="180000"/>
                </a:xfrm>
              </p:grpSpPr>
              <p:sp>
                <p:nvSpPr>
                  <p:cNvPr id="179" name="Rechteck 9">
                    <a:extLst>
                      <a:ext uri="{FF2B5EF4-FFF2-40B4-BE49-F238E27FC236}">
                        <a16:creationId xmlns:a16="http://schemas.microsoft.com/office/drawing/2014/main" id="{94068E8A-5738-4C3F-6B25-D53CBB2F2976}"/>
                      </a:ext>
                    </a:extLst>
                  </p:cNvPr>
                  <p:cNvSpPr/>
                  <p:nvPr/>
                </p:nvSpPr>
                <p:spPr>
                  <a:xfrm>
                    <a:off x="3446988" y="1783681"/>
                    <a:ext cx="180000" cy="180000"/>
                  </a:xfrm>
                  <a:prstGeom prst="rect">
                    <a:avLst/>
                  </a:prstGeom>
                  <a:solidFill>
                    <a:srgbClr val="81A6C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 (Textkörper)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" name="Ellipse 2">
                    <a:extLst>
                      <a:ext uri="{FF2B5EF4-FFF2-40B4-BE49-F238E27FC236}">
                        <a16:creationId xmlns:a16="http://schemas.microsoft.com/office/drawing/2014/main" id="{1DD187AE-4F08-4C4B-4793-79DADF46DD11}"/>
                      </a:ext>
                    </a:extLst>
                  </p:cNvPr>
                  <p:cNvSpPr/>
                  <p:nvPr/>
                </p:nvSpPr>
                <p:spPr>
                  <a:xfrm>
                    <a:off x="3491988" y="1830826"/>
                    <a:ext cx="90001" cy="90000"/>
                  </a:xfrm>
                  <a:prstGeom prst="ellipse">
                    <a:avLst/>
                  </a:prstGeom>
                  <a:solidFill>
                    <a:srgbClr val="034E8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 (Textkörper)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72" name="Gruppieren 14">
                  <a:extLst>
                    <a:ext uri="{FF2B5EF4-FFF2-40B4-BE49-F238E27FC236}">
                      <a16:creationId xmlns:a16="http://schemas.microsoft.com/office/drawing/2014/main" id="{7D0C85CC-6834-07F8-D27A-068F5297310E}"/>
                    </a:ext>
                  </a:extLst>
                </p:cNvPr>
                <p:cNvGrpSpPr/>
                <p:nvPr/>
              </p:nvGrpSpPr>
              <p:grpSpPr>
                <a:xfrm>
                  <a:off x="3898445" y="2052768"/>
                  <a:ext cx="180000" cy="180000"/>
                  <a:chOff x="4033447" y="1564202"/>
                  <a:chExt cx="180000" cy="180000"/>
                </a:xfrm>
              </p:grpSpPr>
              <p:sp>
                <p:nvSpPr>
                  <p:cNvPr id="177" name="Rechteck 18">
                    <a:extLst>
                      <a:ext uri="{FF2B5EF4-FFF2-40B4-BE49-F238E27FC236}">
                        <a16:creationId xmlns:a16="http://schemas.microsoft.com/office/drawing/2014/main" id="{7E1D5B58-2AAF-00F4-34F6-78200B2FD7A0}"/>
                      </a:ext>
                    </a:extLst>
                  </p:cNvPr>
                  <p:cNvSpPr/>
                  <p:nvPr/>
                </p:nvSpPr>
                <p:spPr>
                  <a:xfrm>
                    <a:off x="4033447" y="1564202"/>
                    <a:ext cx="180000" cy="180000"/>
                  </a:xfrm>
                  <a:prstGeom prst="rect">
                    <a:avLst/>
                  </a:prstGeom>
                  <a:solidFill>
                    <a:srgbClr val="9AD1F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 (Textkörper)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" name="Ellipse 15">
                    <a:extLst>
                      <a:ext uri="{FF2B5EF4-FFF2-40B4-BE49-F238E27FC236}">
                        <a16:creationId xmlns:a16="http://schemas.microsoft.com/office/drawing/2014/main" id="{FBE94C3D-9A68-89A4-EDB1-F2E876B79E24}"/>
                      </a:ext>
                    </a:extLst>
                  </p:cNvPr>
                  <p:cNvSpPr/>
                  <p:nvPr/>
                </p:nvSpPr>
                <p:spPr>
                  <a:xfrm>
                    <a:off x="4078447" y="1611347"/>
                    <a:ext cx="90001" cy="90000"/>
                  </a:xfrm>
                  <a:prstGeom prst="ellipse">
                    <a:avLst/>
                  </a:prstGeom>
                  <a:solidFill>
                    <a:srgbClr val="4E83A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 (Textkörper)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73" name="Gruppieren 19">
                  <a:extLst>
                    <a:ext uri="{FF2B5EF4-FFF2-40B4-BE49-F238E27FC236}">
                      <a16:creationId xmlns:a16="http://schemas.microsoft.com/office/drawing/2014/main" id="{A01CDB2F-1010-FD09-E483-D0B33AD6FE80}"/>
                    </a:ext>
                  </a:extLst>
                </p:cNvPr>
                <p:cNvGrpSpPr/>
                <p:nvPr/>
              </p:nvGrpSpPr>
              <p:grpSpPr>
                <a:xfrm>
                  <a:off x="4642732" y="2052768"/>
                  <a:ext cx="180000" cy="180000"/>
                  <a:chOff x="4777734" y="1339542"/>
                  <a:chExt cx="180000" cy="180000"/>
                </a:xfrm>
              </p:grpSpPr>
              <p:sp>
                <p:nvSpPr>
                  <p:cNvPr id="174" name="Rechteck 21">
                    <a:extLst>
                      <a:ext uri="{FF2B5EF4-FFF2-40B4-BE49-F238E27FC236}">
                        <a16:creationId xmlns:a16="http://schemas.microsoft.com/office/drawing/2014/main" id="{E17AF441-D801-8A2D-1E0A-07D8FB327025}"/>
                      </a:ext>
                    </a:extLst>
                  </p:cNvPr>
                  <p:cNvSpPr/>
                  <p:nvPr/>
                </p:nvSpPr>
                <p:spPr>
                  <a:xfrm>
                    <a:off x="4777734" y="1339542"/>
                    <a:ext cx="180000" cy="180000"/>
                  </a:xfrm>
                  <a:prstGeom prst="rect">
                    <a:avLst/>
                  </a:prstGeom>
                  <a:solidFill>
                    <a:srgbClr val="CBDEF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 (Textkörper)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6" name="Ellipse 20">
                    <a:extLst>
                      <a:ext uri="{FF2B5EF4-FFF2-40B4-BE49-F238E27FC236}">
                        <a16:creationId xmlns:a16="http://schemas.microsoft.com/office/drawing/2014/main" id="{D5657578-3D00-103F-4F14-9E9AF8D59F31}"/>
                      </a:ext>
                    </a:extLst>
                  </p:cNvPr>
                  <p:cNvSpPr/>
                  <p:nvPr/>
                </p:nvSpPr>
                <p:spPr>
                  <a:xfrm>
                    <a:off x="4822734" y="1386687"/>
                    <a:ext cx="90001" cy="90000"/>
                  </a:xfrm>
                  <a:prstGeom prst="ellipse">
                    <a:avLst/>
                  </a:prstGeom>
                  <a:solidFill>
                    <a:srgbClr val="97BDE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 (Textkörper)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66" name="Textfeld 22">
                <a:extLst>
                  <a:ext uri="{FF2B5EF4-FFF2-40B4-BE49-F238E27FC236}">
                    <a16:creationId xmlns:a16="http://schemas.microsoft.com/office/drawing/2014/main" id="{EB240305-5C9C-3549-FF0C-513D6BA4960D}"/>
                  </a:ext>
                </a:extLst>
              </p:cNvPr>
              <p:cNvSpPr txBox="1"/>
              <p:nvPr/>
            </p:nvSpPr>
            <p:spPr>
              <a:xfrm>
                <a:off x="3626541" y="3875573"/>
                <a:ext cx="870751" cy="285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16000" marR="0" lvl="0" indent="0" algn="l" defTabSz="914400" rtl="0" eaLnBrk="1" fontAlgn="auto" latinLnBrk="0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(Textkörper)"/>
                    <a:ea typeface="+mn-ea"/>
                    <a:cs typeface="+mn-cs"/>
                  </a:rPr>
                  <a:t>Moderat</a:t>
                </a:r>
              </a:p>
            </p:txBody>
          </p:sp>
          <p:sp>
            <p:nvSpPr>
              <p:cNvPr id="168" name="Textfeld 22">
                <a:extLst>
                  <a:ext uri="{FF2B5EF4-FFF2-40B4-BE49-F238E27FC236}">
                    <a16:creationId xmlns:a16="http://schemas.microsoft.com/office/drawing/2014/main" id="{AB050AAC-97F8-95EF-8EE7-6E0A6BFAEBFC}"/>
                  </a:ext>
                </a:extLst>
              </p:cNvPr>
              <p:cNvSpPr txBox="1"/>
              <p:nvPr/>
            </p:nvSpPr>
            <p:spPr>
              <a:xfrm>
                <a:off x="4369952" y="3873758"/>
                <a:ext cx="808235" cy="285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16000" marR="0" lvl="0" indent="0" algn="l" defTabSz="914400" rtl="0" eaLnBrk="1" fontAlgn="auto" latinLnBrk="0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(Textkörper)"/>
                    <a:ea typeface="+mn-ea"/>
                    <a:cs typeface="+mn-cs"/>
                  </a:rPr>
                  <a:t>Niedrig</a:t>
                </a:r>
              </a:p>
            </p:txBody>
          </p:sp>
        </p:grpSp>
        <p:sp>
          <p:nvSpPr>
            <p:cNvPr id="160" name="Textfeld 22">
              <a:extLst>
                <a:ext uri="{FF2B5EF4-FFF2-40B4-BE49-F238E27FC236}">
                  <a16:creationId xmlns:a16="http://schemas.microsoft.com/office/drawing/2014/main" id="{E8380B9E-7036-0637-17F0-8D523CDC9107}"/>
                </a:ext>
              </a:extLst>
            </p:cNvPr>
            <p:cNvSpPr txBox="1"/>
            <p:nvPr/>
          </p:nvSpPr>
          <p:spPr>
            <a:xfrm>
              <a:off x="2249890" y="3892774"/>
              <a:ext cx="12971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(Textkörper)"/>
                  <a:ea typeface="+mn-ea"/>
                  <a:cs typeface="+mn-cs"/>
                </a:rPr>
                <a:t>BCVA bei Baseline:</a:t>
              </a:r>
            </a:p>
          </p:txBody>
        </p:sp>
      </p:grpSp>
      <p:sp>
        <p:nvSpPr>
          <p:cNvPr id="181" name="Textfeld 180">
            <a:extLst>
              <a:ext uri="{FF2B5EF4-FFF2-40B4-BE49-F238E27FC236}">
                <a16:creationId xmlns:a16="http://schemas.microsoft.com/office/drawing/2014/main" id="{366B3C41-FAEC-14DE-E513-F2B873BD2B21}"/>
              </a:ext>
            </a:extLst>
          </p:cNvPr>
          <p:cNvSpPr txBox="1"/>
          <p:nvPr/>
        </p:nvSpPr>
        <p:spPr>
          <a:xfrm>
            <a:off x="834717" y="1498183"/>
            <a:ext cx="7572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Einteilung der Studienaugen </a:t>
            </a:r>
            <a:r>
              <a:rPr kumimoji="0" lang="de-DE" sz="16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Tertiale nach ansteigendem Visus bei Baseline („hoch“, „mittel“, niedrig“) </a:t>
            </a:r>
          </a:p>
        </p:txBody>
      </p:sp>
      <p:sp>
        <p:nvSpPr>
          <p:cNvPr id="183" name="Textfeld 7">
            <a:extLst>
              <a:ext uri="{FF2B5EF4-FFF2-40B4-BE49-F238E27FC236}">
                <a16:creationId xmlns:a16="http://schemas.microsoft.com/office/drawing/2014/main" id="{93DAB0B2-EA7E-7325-1E94-391BFAEA1FE2}"/>
              </a:ext>
            </a:extLst>
          </p:cNvPr>
          <p:cNvSpPr txBox="1"/>
          <p:nvPr/>
        </p:nvSpPr>
        <p:spPr>
          <a:xfrm>
            <a:off x="1179909" y="1989523"/>
            <a:ext cx="306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u="none" strike="noStrike" kern="1200" cap="none" spc="0" normalizeH="0" baseline="0" noProof="0" dirty="0">
                <a:ln>
                  <a:noFill/>
                </a:ln>
                <a:solidFill>
                  <a:srgbClr val="023761"/>
                </a:solidFill>
                <a:effectLst/>
                <a:uLnTx/>
                <a:uFillTx/>
                <a:latin typeface="Arial (Textkörper)"/>
                <a:ea typeface="+mn-ea"/>
                <a:cs typeface="+mn-cs"/>
              </a:rPr>
              <a:t>Therapienaiv</a:t>
            </a:r>
          </a:p>
        </p:txBody>
      </p:sp>
      <p:sp>
        <p:nvSpPr>
          <p:cNvPr id="184" name="Textfeld 7">
            <a:extLst>
              <a:ext uri="{FF2B5EF4-FFF2-40B4-BE49-F238E27FC236}">
                <a16:creationId xmlns:a16="http://schemas.microsoft.com/office/drawing/2014/main" id="{F3126671-B9A2-FA3E-A33A-A9FC96B90FEB}"/>
              </a:ext>
            </a:extLst>
          </p:cNvPr>
          <p:cNvSpPr txBox="1"/>
          <p:nvPr/>
        </p:nvSpPr>
        <p:spPr>
          <a:xfrm>
            <a:off x="5315801" y="1989523"/>
            <a:ext cx="3087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u="none" strike="noStrike" kern="1200" cap="none" spc="0" normalizeH="0" baseline="0" noProof="0" dirty="0">
                <a:ln>
                  <a:noFill/>
                </a:ln>
                <a:solidFill>
                  <a:srgbClr val="023761"/>
                </a:solidFill>
                <a:effectLst/>
                <a:uLnTx/>
                <a:uFillTx/>
                <a:latin typeface="Arial (Textkörper)"/>
                <a:ea typeface="+mn-ea"/>
                <a:cs typeface="+mn-cs"/>
              </a:rPr>
              <a:t>Vorbehandelt</a:t>
            </a:r>
          </a:p>
        </p:txBody>
      </p: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A2EB0A73-3F2A-FEB0-8F2F-DA6AA0872EB6}"/>
              </a:ext>
            </a:extLst>
          </p:cNvPr>
          <p:cNvGrpSpPr/>
          <p:nvPr/>
        </p:nvGrpSpPr>
        <p:grpSpPr>
          <a:xfrm>
            <a:off x="551975" y="4756830"/>
            <a:ext cx="8198571" cy="954021"/>
            <a:chOff x="551975" y="4756830"/>
            <a:chExt cx="8198571" cy="954021"/>
          </a:xfrm>
        </p:grpSpPr>
        <p:sp>
          <p:nvSpPr>
            <p:cNvPr id="135" name="Textfeld 134">
              <a:extLst>
                <a:ext uri="{FF2B5EF4-FFF2-40B4-BE49-F238E27FC236}">
                  <a16:creationId xmlns:a16="http://schemas.microsoft.com/office/drawing/2014/main" id="{7D055071-DA4A-C00F-8E11-CB50BCAA49B4}"/>
                </a:ext>
              </a:extLst>
            </p:cNvPr>
            <p:cNvSpPr txBox="1"/>
            <p:nvPr/>
          </p:nvSpPr>
          <p:spPr>
            <a:xfrm>
              <a:off x="916074" y="5076378"/>
              <a:ext cx="7834472" cy="307777"/>
            </a:xfrm>
            <a:prstGeom prst="rect">
              <a:avLst/>
            </a:prstGeom>
            <a:noFill/>
            <a:ln w="19050">
              <a:solidFill>
                <a:srgbClr val="4FE1D0"/>
              </a:solidFill>
            </a:ln>
          </p:spPr>
          <p:txBody>
            <a:bodyPr wrap="square" lIns="828000">
              <a:spAutoFit/>
            </a:bodyPr>
            <a:lstStyle/>
            <a:p>
              <a:r>
                <a:rPr lang="de-DE" sz="1400" dirty="0"/>
                <a:t>Die Verbesserung des Visus unter </a:t>
              </a:r>
              <a:r>
                <a:rPr lang="de-DE" sz="1400" dirty="0" err="1"/>
                <a:t>Brolucizumab</a:t>
              </a:r>
              <a:r>
                <a:rPr lang="de-DE" sz="1400" dirty="0"/>
                <a:t> war abhängig vom </a:t>
              </a:r>
              <a:r>
                <a:rPr lang="de-DE" sz="1400" dirty="0" err="1"/>
                <a:t>Ausgangsvisus</a:t>
              </a:r>
              <a:r>
                <a:rPr lang="de-DE" sz="1400" dirty="0"/>
                <a:t>. </a:t>
              </a:r>
            </a:p>
          </p:txBody>
        </p:sp>
        <p:sp>
          <p:nvSpPr>
            <p:cNvPr id="162" name="Ellipse 161">
              <a:extLst>
                <a:ext uri="{FF2B5EF4-FFF2-40B4-BE49-F238E27FC236}">
                  <a16:creationId xmlns:a16="http://schemas.microsoft.com/office/drawing/2014/main" id="{999C936D-DE7A-0B88-7099-C5F75D7C1696}"/>
                </a:ext>
              </a:extLst>
            </p:cNvPr>
            <p:cNvSpPr/>
            <p:nvPr/>
          </p:nvSpPr>
          <p:spPr>
            <a:xfrm>
              <a:off x="551975" y="4756830"/>
              <a:ext cx="931721" cy="954021"/>
            </a:xfrm>
            <a:prstGeom prst="ellipse">
              <a:avLst/>
            </a:prstGeom>
            <a:gradFill flip="none" rotWithShape="1">
              <a:gsLst>
                <a:gs pos="9000">
                  <a:srgbClr val="0562A9"/>
                </a:gs>
                <a:gs pos="81000">
                  <a:srgbClr val="4FE1D0"/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85" name="Grafik 184">
              <a:extLst>
                <a:ext uri="{FF2B5EF4-FFF2-40B4-BE49-F238E27FC236}">
                  <a16:creationId xmlns:a16="http://schemas.microsoft.com/office/drawing/2014/main" id="{2D65EACC-B7C9-C0B7-F887-8821E3DCD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3801" y="4921270"/>
              <a:ext cx="535357" cy="53535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540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13"/>
    </mc:Choice>
    <mc:Fallback xmlns="">
      <p:transition spd="slow" advTm="31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3" grpId="0"/>
      <p:bldP spid="18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Novartis | Reimagining Medicine">
  <a:themeElements>
    <a:clrScheme name="Novartis">
      <a:dk1>
        <a:srgbClr val="000000"/>
      </a:dk1>
      <a:lt1>
        <a:srgbClr val="FFFFFF"/>
      </a:lt1>
      <a:dk2>
        <a:srgbClr val="000000"/>
      </a:dk2>
      <a:lt2>
        <a:srgbClr val="FFC100"/>
      </a:lt2>
      <a:accent1>
        <a:srgbClr val="002068"/>
      </a:accent1>
      <a:accent2>
        <a:srgbClr val="8F2DDE"/>
      </a:accent2>
      <a:accent3>
        <a:srgbClr val="50E2D0"/>
      </a:accent3>
      <a:accent4>
        <a:srgbClr val="A7A8AA"/>
      </a:accent4>
      <a:accent5>
        <a:srgbClr val="D0D0D0"/>
      </a:accent5>
      <a:accent6>
        <a:srgbClr val="0460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460A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vartis_PPT_16x9_070923" id="{905E4B14-A995-4107-A2D6-D4721E65FC14}" vid="{AD0EDE53-50C6-4736-9DD2-8997B10EE2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C118A3BD74544FB48399ABDB3DC374" ma:contentTypeVersion="15" ma:contentTypeDescription="Ein neues Dokument erstellen." ma:contentTypeScope="" ma:versionID="65654e4fe9248d67de7db6dc6bc84f4e">
  <xsd:schema xmlns:xsd="http://www.w3.org/2001/XMLSchema" xmlns:xs="http://www.w3.org/2001/XMLSchema" xmlns:p="http://schemas.microsoft.com/office/2006/metadata/properties" xmlns:ns2="f38c7806-8466-4168-915c-8faa334cb9c7" xmlns:ns3="d11feb54-68c7-49c3-a814-c420e86e4890" targetNamespace="http://schemas.microsoft.com/office/2006/metadata/properties" ma:root="true" ma:fieldsID="1ea65b5f92420ace2f801015fbf1069c" ns2:_="" ns3:_="">
    <xsd:import namespace="f38c7806-8466-4168-915c-8faa334cb9c7"/>
    <xsd:import namespace="d11feb54-68c7-49c3-a814-c420e86e4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8c7806-8466-4168-915c-8faa334cb9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80d8bfb3-e8ae-488d-96bb-aca0aea53a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feb54-68c7-49c3-a814-c420e86e489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0b46826-10c9-47f7-bfb9-512ab8df6342}" ma:internalName="TaxCatchAll" ma:showField="CatchAllData" ma:web="d11feb54-68c7-49c3-a814-c420e86e4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8c7806-8466-4168-915c-8faa334cb9c7">
      <Terms xmlns="http://schemas.microsoft.com/office/infopath/2007/PartnerControls"/>
    </lcf76f155ced4ddcb4097134ff3c332f>
    <TaxCatchAll xmlns="d11feb54-68c7-49c3-a814-c420e86e4890" xsi:nil="true"/>
  </documentManagement>
</p:properties>
</file>

<file path=customXml/itemProps1.xml><?xml version="1.0" encoding="utf-8"?>
<ds:datastoreItem xmlns:ds="http://schemas.openxmlformats.org/officeDocument/2006/customXml" ds:itemID="{97DA9DE4-FBB8-400B-84BB-9DD0191E38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AF11D1-C280-47FA-B754-3FC2AD7DC17E}"/>
</file>

<file path=customXml/itemProps3.xml><?xml version="1.0" encoding="utf-8"?>
<ds:datastoreItem xmlns:ds="http://schemas.openxmlformats.org/officeDocument/2006/customXml" ds:itemID="{CE367031-CE4D-4819-AFA3-08A326D71223}">
  <ds:schemaRefs>
    <ds:schemaRef ds:uri="5d21ea6c-4d9c-45bb-9193-24ecb6c2c61d"/>
    <ds:schemaRef ds:uri="fff0f7d4-3120-4cc8-bc0f-abb32822f13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Novartis | Reimagining Medicine</Template>
  <TotalTime>0</TotalTime>
  <Words>1636</Words>
  <Application>Microsoft Office PowerPoint</Application>
  <PresentationFormat>Breitbild</PresentationFormat>
  <Paragraphs>284</Paragraphs>
  <Slides>12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4" baseType="lpstr">
      <vt:lpstr>AdvTTdd0b0455.B</vt:lpstr>
      <vt:lpstr>Aptos</vt:lpstr>
      <vt:lpstr>Arial</vt:lpstr>
      <vt:lpstr>Arial (Textkörper)</vt:lpstr>
      <vt:lpstr>Arial-BoldMT</vt:lpstr>
      <vt:lpstr>ArialMT</vt:lpstr>
      <vt:lpstr>Calibri</vt:lpstr>
      <vt:lpstr>Ping LCG Medium</vt:lpstr>
      <vt:lpstr>Symbol</vt:lpstr>
      <vt:lpstr>Times New Roman</vt:lpstr>
      <vt:lpstr>Wingdings</vt:lpstr>
      <vt:lpstr>Novartis | Reimagining Medicine</vt:lpstr>
      <vt:lpstr>PowerPoint-Präsentation</vt:lpstr>
      <vt:lpstr>Prospective noninterventional BLUE SKY study evaluating the efficacy of brolucizumab in treatment-naïve and previously treated patients with neovascular AMD</vt:lpstr>
      <vt:lpstr>Medizinischer Bedarf bei nAMD-Patienten mit Anti-VEGF-Therapieresistenz </vt:lpstr>
      <vt:lpstr>Medizinischer Bedarf bei nAMD-Patienten mit Anti-VEGF-Therapieresistenz </vt:lpstr>
      <vt:lpstr>BLUE SKY: Wirksamkeit und Sicherheit von Brolucizumab in der klinischen Praxis </vt:lpstr>
      <vt:lpstr>Studiendesign: Untersuchung der Wirksamkeit und Sicherheit von Brolucizumab in der klinischen Praxis1</vt:lpstr>
      <vt:lpstr>Studiendesign: Untersuchung der Wirksamkeit und Sicherheit von Brolucizumab in der klinischen Praxis1</vt:lpstr>
      <vt:lpstr>Verbesserung des Visus bei therapienaiven und vorbehandelten Patienten</vt:lpstr>
      <vt:lpstr>Visusverlauf in Abhängigkeit vom Ausgangsvisus</vt:lpstr>
      <vt:lpstr>Rückbildung der PED unter Brolucizumab</vt:lpstr>
      <vt:lpstr>Positives Nutzen-Risikoprofil von Brolucizumab</vt:lpstr>
      <vt:lpstr>Fazit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 heading</dc:title>
  <dc:creator>Johnston, Jemma</dc:creator>
  <cp:lastModifiedBy>Dreiseidler, Denise</cp:lastModifiedBy>
  <cp:revision>11</cp:revision>
  <dcterms:created xsi:type="dcterms:W3CDTF">2023-10-12T09:54:06Z</dcterms:created>
  <dcterms:modified xsi:type="dcterms:W3CDTF">2024-08-29T11:36:51Z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2023-10-12T09:58:24Z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528f3ced-e75e-42ef-9086-6e756b98a25d</vt:lpwstr>
  </property>
  <property fmtid="{D5CDD505-2E9C-101B-9397-08002B2CF9AE}" pid="8" name="MSIP_Label_3c9bec58-8084-492e-8360-0e1cfe36408c_ContentBits">
    <vt:lpwstr>0</vt:lpwstr>
  </property>
  <property fmtid="{D5CDD505-2E9C-101B-9397-08002B2CF9AE}" pid="9" name="ContentTypeId">
    <vt:lpwstr>0x010100BA8C3C8CC8737648BE72521C6C548D04</vt:lpwstr>
  </property>
  <property fmtid="{D5CDD505-2E9C-101B-9397-08002B2CF9AE}" pid="10" name="MediaServiceImageTags">
    <vt:lpwstr/>
  </property>
</Properties>
</file>