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37" r:id="rId5"/>
    <p:sldId id="2147483324" r:id="rId6"/>
    <p:sldId id="2147483325" r:id="rId7"/>
    <p:sldId id="2147483322" r:id="rId8"/>
    <p:sldId id="21474833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60C866-6C2F-B5C0-A44E-20DFEEA340B0}" name="Teresa Amaral" initials="TA" userId="f4000185d93b07d2" providerId="Windows Live"/>
  <p188:author id="{B0127184-0F00-C23E-79F0-543ED6C869A7}" name="Tagari, Eleni" initials="ET" userId="S::TAGAREL1@novartis.net::698b4a75-4965-49df-b4c2-d2566eb8ce59" providerId="AD"/>
  <p188:author id="{9C49F5BF-6A0D-1646-E8E8-970C9387729C}" name="Barbara Knapp" initials="BK" userId="S::bknapp@kwmedipoint.de::4f0281da-259f-4bb5-b86a-8d73f35d4d6d" providerId="AD"/>
  <p188:author id="{710D53CA-70D4-3CE1-9158-E44BEF2D826C}" name="Peter, Tatjana" initials="" userId="S::PETERTA4@novartis.net::498cdb32-93ae-473f-a913-3db738834b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60A9"/>
    <a:srgbClr val="F2F2F2"/>
    <a:srgbClr val="A7A8AA"/>
    <a:srgbClr val="002068"/>
    <a:srgbClr val="FFC100"/>
    <a:srgbClr val="D0D0D0"/>
    <a:srgbClr val="50E2D0"/>
    <a:srgbClr val="8F2D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06" autoAdjust="0"/>
  </p:normalViewPr>
  <p:slideViewPr>
    <p:cSldViewPr snapToGrid="0">
      <p:cViewPr varScale="1">
        <p:scale>
          <a:sx n="83" d="100"/>
          <a:sy n="83" d="100"/>
        </p:scale>
        <p:origin x="16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ari, Eleni" userId="698b4a75-4965-49df-b4c2-d2566eb8ce59" providerId="ADAL" clId="{D0B37645-C624-46B3-A881-81AA1FB9E181}"/>
    <pc:docChg chg="custSel delSld modSld">
      <pc:chgData name="Tagari, Eleni" userId="698b4a75-4965-49df-b4c2-d2566eb8ce59" providerId="ADAL" clId="{D0B37645-C624-46B3-A881-81AA1FB9E181}" dt="2025-04-02T14:28:04.512" v="11" actId="478"/>
      <pc:docMkLst>
        <pc:docMk/>
      </pc:docMkLst>
      <pc:sldChg chg="del">
        <pc:chgData name="Tagari, Eleni" userId="698b4a75-4965-49df-b4c2-d2566eb8ce59" providerId="ADAL" clId="{D0B37645-C624-46B3-A881-81AA1FB9E181}" dt="2025-04-02T14:27:45.511" v="6" actId="47"/>
        <pc:sldMkLst>
          <pc:docMk/>
          <pc:sldMk cId="1712967072" sldId="332"/>
        </pc:sldMkLst>
      </pc:sldChg>
      <pc:sldChg chg="del">
        <pc:chgData name="Tagari, Eleni" userId="698b4a75-4965-49df-b4c2-d2566eb8ce59" providerId="ADAL" clId="{D0B37645-C624-46B3-A881-81AA1FB9E181}" dt="2025-04-02T14:27:15.712" v="0" actId="47"/>
        <pc:sldMkLst>
          <pc:docMk/>
          <pc:sldMk cId="2045210735" sldId="333"/>
        </pc:sldMkLst>
      </pc:sldChg>
      <pc:sldChg chg="delSp mod modNotesTx">
        <pc:chgData name="Tagari, Eleni" userId="698b4a75-4965-49df-b4c2-d2566eb8ce59" providerId="ADAL" clId="{D0B37645-C624-46B3-A881-81AA1FB9E181}" dt="2025-04-02T14:27:57.243" v="8" actId="478"/>
        <pc:sldMkLst>
          <pc:docMk/>
          <pc:sldMk cId="2464161930" sldId="337"/>
        </pc:sldMkLst>
        <pc:picChg chg="del">
          <ac:chgData name="Tagari, Eleni" userId="698b4a75-4965-49df-b4c2-d2566eb8ce59" providerId="ADAL" clId="{D0B37645-C624-46B3-A881-81AA1FB9E181}" dt="2025-04-02T14:27:57.243" v="8" actId="478"/>
          <ac:picMkLst>
            <pc:docMk/>
            <pc:sldMk cId="2464161930" sldId="337"/>
            <ac:picMk id="2" creationId="{83329C5E-A97D-E055-CA9A-7BDF98A598F8}"/>
          </ac:picMkLst>
        </pc:picChg>
      </pc:sldChg>
      <pc:sldChg chg="delSp mod modNotesTx">
        <pc:chgData name="Tagari, Eleni" userId="698b4a75-4965-49df-b4c2-d2566eb8ce59" providerId="ADAL" clId="{D0B37645-C624-46B3-A881-81AA1FB9E181}" dt="2025-04-02T14:28:02.445" v="10" actId="478"/>
        <pc:sldMkLst>
          <pc:docMk/>
          <pc:sldMk cId="1311829745" sldId="2147483322"/>
        </pc:sldMkLst>
        <pc:picChg chg="del">
          <ac:chgData name="Tagari, Eleni" userId="698b4a75-4965-49df-b4c2-d2566eb8ce59" providerId="ADAL" clId="{D0B37645-C624-46B3-A881-81AA1FB9E181}" dt="2025-04-02T14:28:02.445" v="10" actId="478"/>
          <ac:picMkLst>
            <pc:docMk/>
            <pc:sldMk cId="1311829745" sldId="2147483322"/>
            <ac:picMk id="4" creationId="{91F01CA3-ED8B-3AC9-187B-39C77A9F8C0C}"/>
          </ac:picMkLst>
        </pc:picChg>
      </pc:sldChg>
      <pc:sldChg chg="delSp mod modNotesTx">
        <pc:chgData name="Tagari, Eleni" userId="698b4a75-4965-49df-b4c2-d2566eb8ce59" providerId="ADAL" clId="{D0B37645-C624-46B3-A881-81AA1FB9E181}" dt="2025-04-02T14:27:29.008" v="2" actId="6549"/>
        <pc:sldMkLst>
          <pc:docMk/>
          <pc:sldMk cId="494614287" sldId="2147483324"/>
        </pc:sldMkLst>
        <pc:picChg chg="del">
          <ac:chgData name="Tagari, Eleni" userId="698b4a75-4965-49df-b4c2-d2566eb8ce59" providerId="ADAL" clId="{D0B37645-C624-46B3-A881-81AA1FB9E181}" dt="2025-04-02T14:27:22.562" v="1" actId="478"/>
          <ac:picMkLst>
            <pc:docMk/>
            <pc:sldMk cId="494614287" sldId="2147483324"/>
            <ac:picMk id="7" creationId="{60F84C5D-A941-8A43-C8AC-4A771764657F}"/>
          </ac:picMkLst>
        </pc:picChg>
      </pc:sldChg>
      <pc:sldChg chg="delSp mod modNotesTx">
        <pc:chgData name="Tagari, Eleni" userId="698b4a75-4965-49df-b4c2-d2566eb8ce59" providerId="ADAL" clId="{D0B37645-C624-46B3-A881-81AA1FB9E181}" dt="2025-04-02T14:28:00.445" v="9" actId="478"/>
        <pc:sldMkLst>
          <pc:docMk/>
          <pc:sldMk cId="1611077045" sldId="2147483325"/>
        </pc:sldMkLst>
        <pc:picChg chg="del">
          <ac:chgData name="Tagari, Eleni" userId="698b4a75-4965-49df-b4c2-d2566eb8ce59" providerId="ADAL" clId="{D0B37645-C624-46B3-A881-81AA1FB9E181}" dt="2025-04-02T14:28:00.445" v="9" actId="478"/>
          <ac:picMkLst>
            <pc:docMk/>
            <pc:sldMk cId="1611077045" sldId="2147483325"/>
            <ac:picMk id="19" creationId="{35B770FF-8C84-2917-0934-49166BF30368}"/>
          </ac:picMkLst>
        </pc:picChg>
      </pc:sldChg>
      <pc:sldChg chg="delSp mod modNotesTx">
        <pc:chgData name="Tagari, Eleni" userId="698b4a75-4965-49df-b4c2-d2566eb8ce59" providerId="ADAL" clId="{D0B37645-C624-46B3-A881-81AA1FB9E181}" dt="2025-04-02T14:28:04.512" v="11" actId="478"/>
        <pc:sldMkLst>
          <pc:docMk/>
          <pc:sldMk cId="3916702754" sldId="2147483329"/>
        </pc:sldMkLst>
        <pc:picChg chg="del">
          <ac:chgData name="Tagari, Eleni" userId="698b4a75-4965-49df-b4c2-d2566eb8ce59" providerId="ADAL" clId="{D0B37645-C624-46B3-A881-81AA1FB9E181}" dt="2025-04-02T14:28:04.512" v="11" actId="478"/>
          <ac:picMkLst>
            <pc:docMk/>
            <pc:sldMk cId="3916702754" sldId="2147483329"/>
            <ac:picMk id="6" creationId="{7378EA6E-31CB-7648-18B4-B7896ACCCFF3}"/>
          </ac:picMkLst>
        </pc:picChg>
      </pc:sldChg>
      <pc:sldMasterChg chg="delSldLayout">
        <pc:chgData name="Tagari, Eleni" userId="698b4a75-4965-49df-b4c2-d2566eb8ce59" providerId="ADAL" clId="{D0B37645-C624-46B3-A881-81AA1FB9E181}" dt="2025-04-02T14:27:15.712" v="0" actId="47"/>
        <pc:sldMasterMkLst>
          <pc:docMk/>
          <pc:sldMasterMk cId="2936477346" sldId="2147483648"/>
        </pc:sldMasterMkLst>
        <pc:sldLayoutChg chg="del">
          <pc:chgData name="Tagari, Eleni" userId="698b4a75-4965-49df-b4c2-d2566eb8ce59" providerId="ADAL" clId="{D0B37645-C624-46B3-A881-81AA1FB9E181}" dt="2025-04-02T14:27:15.712" v="0" actId="47"/>
          <pc:sldLayoutMkLst>
            <pc:docMk/>
            <pc:sldMasterMk cId="2936477346" sldId="2147483648"/>
            <pc:sldLayoutMk cId="2490661162" sldId="214748376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605694269629"/>
          <c:y val="3.1904423516378545E-2"/>
          <c:w val="0.8692394305730371"/>
          <c:h val="0.7433418775058029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ICI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</c:numCache>
            </c:numRef>
          </c:cat>
          <c:val>
            <c:numRef>
              <c:f>Tabelle1!$B$2:$B$14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6D-41D1-91EB-A300782DA8D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BRAF/MEK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</c:numCache>
            </c:numRef>
          </c:cat>
          <c:val>
            <c:numRef>
              <c:f>Tabelle1!$C$2:$C$14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6D-41D1-91EB-A300782DA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8213216"/>
        <c:axId val="1188222336"/>
      </c:lineChart>
      <c:catAx>
        <c:axId val="118821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/>
                  <a:t>Zeit (Monate)</a:t>
                </a:r>
              </a:p>
            </c:rich>
          </c:tx>
          <c:layout>
            <c:manualLayout>
              <c:xMode val="edge"/>
              <c:yMode val="edge"/>
              <c:x val="0.44759827883968034"/>
              <c:y val="0.908845041079293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8222336"/>
        <c:crosses val="autoZero"/>
        <c:auto val="1"/>
        <c:lblAlgn val="ctr"/>
        <c:lblOffset val="100"/>
        <c:noMultiLvlLbl val="0"/>
      </c:catAx>
      <c:valAx>
        <c:axId val="1188222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/>
                  <a:t>RFS</a:t>
                </a:r>
              </a:p>
            </c:rich>
          </c:tx>
          <c:layout>
            <c:manualLayout>
              <c:xMode val="edge"/>
              <c:yMode val="edge"/>
              <c:x val="0"/>
              <c:y val="0.32470961901458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821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796866005132255"/>
          <c:y val="0.66002360701867258"/>
          <c:w val="0.3702165110402092"/>
          <c:h val="9.180582419197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605694269629"/>
          <c:y val="3.1904423516378545E-2"/>
          <c:w val="0.8692394305730371"/>
          <c:h val="0.7433418775058029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ICI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</c:numCache>
            </c:numRef>
          </c:cat>
          <c:val>
            <c:numRef>
              <c:f>Tabelle1!$B$2:$B$14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6F-4DDF-8940-86D2BB8E82C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BRAF/MEK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</c:numCache>
            </c:numRef>
          </c:cat>
          <c:val>
            <c:numRef>
              <c:f>Tabelle1!$C$2:$C$14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6F-4DDF-8940-86D2BB8E8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8213216"/>
        <c:axId val="1188222336"/>
      </c:lineChart>
      <c:catAx>
        <c:axId val="118821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/>
                  <a:t>Zeit (Monate)</a:t>
                </a:r>
              </a:p>
            </c:rich>
          </c:tx>
          <c:layout>
            <c:manualLayout>
              <c:xMode val="edge"/>
              <c:yMode val="edge"/>
              <c:x val="0.44759827883968034"/>
              <c:y val="0.908845041079293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8222336"/>
        <c:crosses val="autoZero"/>
        <c:auto val="1"/>
        <c:lblAlgn val="ctr"/>
        <c:lblOffset val="100"/>
        <c:noMultiLvlLbl val="0"/>
      </c:catAx>
      <c:valAx>
        <c:axId val="1188222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/>
                  <a:t>DMFS</a:t>
                </a:r>
              </a:p>
            </c:rich>
          </c:tx>
          <c:layout>
            <c:manualLayout>
              <c:xMode val="edge"/>
              <c:yMode val="edge"/>
              <c:x val="0"/>
              <c:y val="0.28652953150853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821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796866005132255"/>
          <c:y val="0.66002360701867258"/>
          <c:w val="0.3702165110402092"/>
          <c:h val="9.180582419197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605694269629"/>
          <c:y val="3.1904423516378545E-2"/>
          <c:w val="0.8692394305730371"/>
          <c:h val="0.7433418775058029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ICI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</c:numCache>
            </c:numRef>
          </c:cat>
          <c:val>
            <c:numRef>
              <c:f>Tabelle1!$B$2:$B$14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8-4151-9BED-401DC202021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BRAF/MEK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</c:numCache>
            </c:numRef>
          </c:cat>
          <c:val>
            <c:numRef>
              <c:f>Tabelle1!$C$2:$C$14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8-4151-9BED-401DC2020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8213216"/>
        <c:axId val="1188222336"/>
      </c:lineChart>
      <c:catAx>
        <c:axId val="118821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/>
                  <a:t>Zeit (Monate)</a:t>
                </a:r>
              </a:p>
            </c:rich>
          </c:tx>
          <c:layout>
            <c:manualLayout>
              <c:xMode val="edge"/>
              <c:yMode val="edge"/>
              <c:x val="0.44759827883968034"/>
              <c:y val="0.908845041079293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8222336"/>
        <c:crosses val="autoZero"/>
        <c:auto val="1"/>
        <c:lblAlgn val="ctr"/>
        <c:lblOffset val="100"/>
        <c:noMultiLvlLbl val="0"/>
      </c:catAx>
      <c:valAx>
        <c:axId val="1188222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/>
                  <a:t>OS</a:t>
                </a:r>
              </a:p>
            </c:rich>
          </c:tx>
          <c:layout>
            <c:manualLayout>
              <c:xMode val="edge"/>
              <c:yMode val="edge"/>
              <c:x val="0"/>
              <c:y val="0.33425464089109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821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796866005132255"/>
          <c:y val="0.66002360701867258"/>
          <c:w val="0.3702165110402092"/>
          <c:h val="9.180582419197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2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6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6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7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2615B-AEFD-C8D6-F6F4-902A6AB01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C775315-C2DE-630B-9BC3-BFF675AA6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A8D8975-C427-A160-D7A8-73B1D5E05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B9BA78-1150-9FD4-3AD5-7719AFADA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0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008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BA64FC08-ECEA-0F90-AB3C-91D0BF3F3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3377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6B533BC5-90F7-C111-CF8F-08F5D15E7D8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8286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7" name="Picture 6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E3B2E7AF-7F6F-7319-5894-01BE4B134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0717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A0AA0A-BF81-ACA8-E016-4EE23C249B7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8286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728135 w 2901950"/>
              <a:gd name="connsiteY7" fmla="*/ 390613 h 1638300"/>
              <a:gd name="connsiteX8" fmla="*/ 2641228 w 2901950"/>
              <a:gd name="connsiteY8" fmla="*/ 511969 h 1638300"/>
              <a:gd name="connsiteX9" fmla="*/ 2588328 w 2901950"/>
              <a:gd name="connsiteY9" fmla="*/ 656079 h 1638300"/>
              <a:gd name="connsiteX10" fmla="*/ 2459856 w 2901950"/>
              <a:gd name="connsiteY10" fmla="*/ 982222 h 1638300"/>
              <a:gd name="connsiteX11" fmla="*/ 2433406 w 2901950"/>
              <a:gd name="connsiteY11" fmla="*/ 1054277 h 1638300"/>
              <a:gd name="connsiteX12" fmla="*/ 2335163 w 2901950"/>
              <a:gd name="connsiteY12" fmla="*/ 1308365 h 1638300"/>
              <a:gd name="connsiteX13" fmla="*/ 2320049 w 2901950"/>
              <a:gd name="connsiteY13" fmla="*/ 1350081 h 1638300"/>
              <a:gd name="connsiteX14" fmla="*/ 2225584 w 2901950"/>
              <a:gd name="connsiteY14" fmla="*/ 1596584 h 1638300"/>
              <a:gd name="connsiteX15" fmla="*/ 2214248 w 2901950"/>
              <a:gd name="connsiteY15" fmla="*/ 1638300 h 1638300"/>
              <a:gd name="connsiteX16" fmla="*/ 1741926 w 2901950"/>
              <a:gd name="connsiteY16" fmla="*/ 1638300 h 1638300"/>
              <a:gd name="connsiteX17" fmla="*/ 1160024 w 2901950"/>
              <a:gd name="connsiteY17" fmla="*/ 1638300 h 1638300"/>
              <a:gd name="connsiteX18" fmla="*/ 581902 w 2901950"/>
              <a:gd name="connsiteY18" fmla="*/ 1638300 h 1638300"/>
              <a:gd name="connsiteX19" fmla="*/ 0 w 2901950"/>
              <a:gd name="connsiteY19" fmla="*/ 1638300 h 1638300"/>
              <a:gd name="connsiteX20" fmla="*/ 0 w 2901950"/>
              <a:gd name="connsiteY20" fmla="*/ 1308365 h 1638300"/>
              <a:gd name="connsiteX21" fmla="*/ 0 w 2901950"/>
              <a:gd name="connsiteY21" fmla="*/ 982222 h 1638300"/>
              <a:gd name="connsiteX22" fmla="*/ 0 w 2901950"/>
              <a:gd name="connsiteY22" fmla="*/ 656079 h 1638300"/>
              <a:gd name="connsiteX23" fmla="*/ 0 w 2901950"/>
              <a:gd name="connsiteY23" fmla="*/ 326143 h 1638300"/>
              <a:gd name="connsiteX24" fmla="*/ 0 w 2901950"/>
              <a:gd name="connsiteY2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841493" y="329936"/>
                  <a:pt x="2777257" y="352690"/>
                  <a:pt x="2728135" y="390613"/>
                </a:cubicBezTo>
                <a:cubicBezTo>
                  <a:pt x="2690350" y="424745"/>
                  <a:pt x="2660121" y="466461"/>
                  <a:pt x="2641228" y="511969"/>
                </a:cubicBezTo>
                <a:cubicBezTo>
                  <a:pt x="2641228" y="511969"/>
                  <a:pt x="2641228" y="511969"/>
                  <a:pt x="2588328" y="656079"/>
                </a:cubicBezTo>
                <a:cubicBezTo>
                  <a:pt x="2588328" y="656079"/>
                  <a:pt x="2588328" y="656079"/>
                  <a:pt x="2459856" y="982222"/>
                </a:cubicBezTo>
                <a:cubicBezTo>
                  <a:pt x="2459856" y="982222"/>
                  <a:pt x="2459856" y="982222"/>
                  <a:pt x="2433406" y="1054277"/>
                </a:cubicBezTo>
                <a:cubicBezTo>
                  <a:pt x="2433406" y="1054277"/>
                  <a:pt x="2433406" y="1054277"/>
                  <a:pt x="2335163" y="1308365"/>
                </a:cubicBezTo>
                <a:cubicBezTo>
                  <a:pt x="2335163" y="1308365"/>
                  <a:pt x="2335163" y="1308365"/>
                  <a:pt x="2320049" y="1350081"/>
                </a:cubicBezTo>
                <a:cubicBezTo>
                  <a:pt x="2320049" y="1350081"/>
                  <a:pt x="2320049" y="1350081"/>
                  <a:pt x="2225584" y="1596584"/>
                </a:cubicBezTo>
                <a:cubicBezTo>
                  <a:pt x="2221806" y="1607961"/>
                  <a:pt x="2218027" y="1623131"/>
                  <a:pt x="2214248" y="1638300"/>
                </a:cubicBezTo>
                <a:cubicBezTo>
                  <a:pt x="2214248" y="1638300"/>
                  <a:pt x="2214248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08365"/>
                </a:cubicBezTo>
                <a:cubicBezTo>
                  <a:pt x="0" y="1308365"/>
                  <a:pt x="0" y="1308365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 descr="A colorful circles and a black background&#10;&#10;Description automatically generated">
            <a:extLst>
              <a:ext uri="{FF2B5EF4-FFF2-40B4-BE49-F238E27FC236}">
                <a16:creationId xmlns:a16="http://schemas.microsoft.com/office/drawing/2014/main" id="{3A6839E8-C4DA-B75E-95D4-3470D67610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304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606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3E5D2A65-B6A1-B307-849A-B908EBCF9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A25391-214F-BAE1-D237-9A5DA6730DE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99700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orange gradient&#10;&#10;Description automatically generated">
            <a:extLst>
              <a:ext uri="{FF2B5EF4-FFF2-40B4-BE49-F238E27FC236}">
                <a16:creationId xmlns:a16="http://schemas.microsoft.com/office/drawing/2014/main" id="{F9DFBF29-178B-7AE6-A802-BD30CC89A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35ABE09A-64D7-D976-53AA-CE8331A5F1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9846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icture Placeholder 1026">
            <a:extLst>
              <a:ext uri="{FF2B5EF4-FFF2-40B4-BE49-F238E27FC236}">
                <a16:creationId xmlns:a16="http://schemas.microsoft.com/office/drawing/2014/main" id="{9A301015-C05B-1EA1-0EAE-127A1D8E143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217581" y="0"/>
            <a:ext cx="7974419" cy="6858000"/>
          </a:xfrm>
          <a:custGeom>
            <a:avLst/>
            <a:gdLst>
              <a:gd name="connsiteX0" fmla="*/ 0 w 1905000"/>
              <a:gd name="connsiteY0" fmla="*/ 0 h 1638300"/>
              <a:gd name="connsiteX1" fmla="*/ 1905000 w 1905000"/>
              <a:gd name="connsiteY1" fmla="*/ 0 h 1638300"/>
              <a:gd name="connsiteX2" fmla="*/ 1905000 w 1905000"/>
              <a:gd name="connsiteY2" fmla="*/ 1638300 h 1638300"/>
              <a:gd name="connsiteX3" fmla="*/ 1590656 w 1905000"/>
              <a:gd name="connsiteY3" fmla="*/ 1638300 h 1638300"/>
              <a:gd name="connsiteX4" fmla="*/ 1276312 w 1905000"/>
              <a:gd name="connsiteY4" fmla="*/ 1471436 h 1638300"/>
              <a:gd name="connsiteX5" fmla="*/ 1136183 w 1905000"/>
              <a:gd name="connsiteY5" fmla="*/ 1171840 h 1638300"/>
              <a:gd name="connsiteX6" fmla="*/ 314344 w 1905000"/>
              <a:gd name="connsiteY6" fmla="*/ 200995 h 1638300"/>
              <a:gd name="connsiteX7" fmla="*/ 45448 w 1905000"/>
              <a:gd name="connsiteY7" fmla="*/ 11377 h 1638300"/>
              <a:gd name="connsiteX8" fmla="*/ 0 w 1905000"/>
              <a:gd name="connsiteY8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1638300">
                <a:moveTo>
                  <a:pt x="0" y="0"/>
                </a:moveTo>
                <a:lnTo>
                  <a:pt x="1905000" y="0"/>
                </a:lnTo>
                <a:cubicBezTo>
                  <a:pt x="1905000" y="0"/>
                  <a:pt x="1905000" y="0"/>
                  <a:pt x="1905000" y="1638300"/>
                </a:cubicBezTo>
                <a:cubicBezTo>
                  <a:pt x="1905000" y="1638300"/>
                  <a:pt x="1905000" y="1638300"/>
                  <a:pt x="1590656" y="1638300"/>
                </a:cubicBezTo>
                <a:cubicBezTo>
                  <a:pt x="1495974" y="1570038"/>
                  <a:pt x="1389931" y="1513152"/>
                  <a:pt x="1276312" y="1471436"/>
                </a:cubicBezTo>
                <a:cubicBezTo>
                  <a:pt x="1257376" y="1361458"/>
                  <a:pt x="1208141" y="1259064"/>
                  <a:pt x="1136183" y="1171840"/>
                </a:cubicBezTo>
                <a:cubicBezTo>
                  <a:pt x="1136183" y="1171840"/>
                  <a:pt x="1136183" y="1171840"/>
                  <a:pt x="314344" y="200995"/>
                </a:cubicBezTo>
                <a:cubicBezTo>
                  <a:pt x="242386" y="117563"/>
                  <a:pt x="151491" y="53093"/>
                  <a:pt x="45448" y="11377"/>
                </a:cubicBezTo>
                <a:cubicBezTo>
                  <a:pt x="30298" y="7585"/>
                  <a:pt x="15149" y="3792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8" name="Picture 7" descr="A red rectangular object with black border&#10;&#10;Description automatically generated">
            <a:extLst>
              <a:ext uri="{FF2B5EF4-FFF2-40B4-BE49-F238E27FC236}">
                <a16:creationId xmlns:a16="http://schemas.microsoft.com/office/drawing/2014/main" id="{ABFACA10-0B70-D0B7-6BBA-18036D767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74" y="5790611"/>
            <a:ext cx="6419851" cy="1067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48795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841124"/>
            <a:ext cx="9267825" cy="40768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icture Placeholder 1035">
            <a:extLst>
              <a:ext uri="{FF2B5EF4-FFF2-40B4-BE49-F238E27FC236}">
                <a16:creationId xmlns:a16="http://schemas.microsoft.com/office/drawing/2014/main" id="{7AA4D6D0-4766-1D05-8A41-65097B5A1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63350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458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97C4475-552D-264A-A4E6-E6613B129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a black background&#10;&#10;Description automatically generated">
            <a:extLst>
              <a:ext uri="{FF2B5EF4-FFF2-40B4-BE49-F238E27FC236}">
                <a16:creationId xmlns:a16="http://schemas.microsoft.com/office/drawing/2014/main" id="{86B6FA02-ECA3-BA26-3F96-186B4A3BE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0"/>
            <a:ext cx="4381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63647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circle shapes&#10;&#10;Description automatically generated with medium confidence">
            <a:extLst>
              <a:ext uri="{FF2B5EF4-FFF2-40B4-BE49-F238E27FC236}">
                <a16:creationId xmlns:a16="http://schemas.microsoft.com/office/drawing/2014/main" id="{9B53DC61-E9DE-3047-B6D1-237E56DAF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329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E5CBFECC-BB8C-E07A-6D60-DFF6584C4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7300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icture Placeholder 1043">
            <a:extLst>
              <a:ext uri="{FF2B5EF4-FFF2-40B4-BE49-F238E27FC236}">
                <a16:creationId xmlns:a16="http://schemas.microsoft.com/office/drawing/2014/main" id="{3AF085D9-69D8-9C08-D85F-EAC08C542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0676" y="0"/>
            <a:ext cx="6791324" cy="6858000"/>
          </a:xfrm>
          <a:custGeom>
            <a:avLst/>
            <a:gdLst>
              <a:gd name="connsiteX0" fmla="*/ 2156795 w 3442824"/>
              <a:gd name="connsiteY0" fmla="*/ 0 h 3476625"/>
              <a:gd name="connsiteX1" fmla="*/ 3442824 w 3442824"/>
              <a:gd name="connsiteY1" fmla="*/ 0 h 3476625"/>
              <a:gd name="connsiteX2" fmla="*/ 3442824 w 3442824"/>
              <a:gd name="connsiteY2" fmla="*/ 3476625 h 3476625"/>
              <a:gd name="connsiteX3" fmla="*/ 0 w 3442824"/>
              <a:gd name="connsiteY3" fmla="*/ 3476625 h 3476625"/>
              <a:gd name="connsiteX4" fmla="*/ 117497 w 3442824"/>
              <a:gd name="connsiteY4" fmla="*/ 3067800 h 3476625"/>
              <a:gd name="connsiteX5" fmla="*/ 877204 w 3442824"/>
              <a:gd name="connsiteY5" fmla="*/ 2628393 h 3476625"/>
              <a:gd name="connsiteX6" fmla="*/ 1636911 w 3442824"/>
              <a:gd name="connsiteY6" fmla="*/ 2190596 h 3476625"/>
              <a:gd name="connsiteX7" fmla="*/ 1636911 w 3442824"/>
              <a:gd name="connsiteY7" fmla="*/ 1311782 h 3476625"/>
              <a:gd name="connsiteX8" fmla="*/ 1636911 w 3442824"/>
              <a:gd name="connsiteY8" fmla="*/ 434578 h 3476625"/>
              <a:gd name="connsiteX9" fmla="*/ 1958821 w 3442824"/>
              <a:gd name="connsiteY9" fmla="*/ 114278 h 3476625"/>
              <a:gd name="connsiteX10" fmla="*/ 2156795 w 3442824"/>
              <a:gd name="connsiteY10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2824" h="3476625">
                <a:moveTo>
                  <a:pt x="2156795" y="0"/>
                </a:moveTo>
                <a:cubicBezTo>
                  <a:pt x="2156795" y="0"/>
                  <a:pt x="2156795" y="0"/>
                  <a:pt x="3442824" y="0"/>
                </a:cubicBezTo>
                <a:cubicBezTo>
                  <a:pt x="3442824" y="0"/>
                  <a:pt x="3442824" y="0"/>
                  <a:pt x="3442824" y="3476625"/>
                </a:cubicBezTo>
                <a:lnTo>
                  <a:pt x="0" y="3476625"/>
                </a:lnTo>
                <a:cubicBezTo>
                  <a:pt x="4829" y="3334985"/>
                  <a:pt x="45067" y="3193345"/>
                  <a:pt x="117497" y="3067800"/>
                </a:cubicBezTo>
                <a:cubicBezTo>
                  <a:pt x="275233" y="2795786"/>
                  <a:pt x="563342" y="2628393"/>
                  <a:pt x="877204" y="2628393"/>
                </a:cubicBezTo>
                <a:cubicBezTo>
                  <a:pt x="1191066" y="2628393"/>
                  <a:pt x="1480785" y="2461000"/>
                  <a:pt x="1636911" y="2190596"/>
                </a:cubicBezTo>
                <a:cubicBezTo>
                  <a:pt x="1794647" y="1918582"/>
                  <a:pt x="1794647" y="1583796"/>
                  <a:pt x="1636911" y="1311782"/>
                </a:cubicBezTo>
                <a:cubicBezTo>
                  <a:pt x="1480785" y="1041378"/>
                  <a:pt x="1480785" y="706592"/>
                  <a:pt x="1636911" y="434578"/>
                </a:cubicBezTo>
                <a:cubicBezTo>
                  <a:pt x="1715779" y="299376"/>
                  <a:pt x="1826838" y="189927"/>
                  <a:pt x="1958821" y="114278"/>
                </a:cubicBezTo>
                <a:cubicBezTo>
                  <a:pt x="1958821" y="114278"/>
                  <a:pt x="1958821" y="114278"/>
                  <a:pt x="2156795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02911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3E8073-942E-24AC-8397-5E93C0860D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7351" y="0"/>
            <a:ext cx="6724650" cy="6864344"/>
          </a:xfrm>
          <a:custGeom>
            <a:avLst/>
            <a:gdLst>
              <a:gd name="connsiteX0" fmla="*/ 1381768 w 3687363"/>
              <a:gd name="connsiteY0" fmla="*/ 0 h 3763962"/>
              <a:gd name="connsiteX1" fmla="*/ 3687363 w 3687363"/>
              <a:gd name="connsiteY1" fmla="*/ 0 h 3763962"/>
              <a:gd name="connsiteX2" fmla="*/ 3687363 w 3687363"/>
              <a:gd name="connsiteY2" fmla="*/ 3763962 h 3763962"/>
              <a:gd name="connsiteX3" fmla="*/ 179303 w 3687363"/>
              <a:gd name="connsiteY3" fmla="*/ 3763962 h 3763962"/>
              <a:gd name="connsiteX4" fmla="*/ 177560 w 3687363"/>
              <a:gd name="connsiteY4" fmla="*/ 3762220 h 3763962"/>
              <a:gd name="connsiteX5" fmla="*/ 85197 w 3687363"/>
              <a:gd name="connsiteY5" fmla="*/ 2816001 h 3763962"/>
              <a:gd name="connsiteX6" fmla="*/ 857214 w 3687363"/>
              <a:gd name="connsiteY6" fmla="*/ 2263605 h 3763962"/>
              <a:gd name="connsiteX7" fmla="*/ 1629232 w 3687363"/>
              <a:gd name="connsiteY7" fmla="*/ 1709466 h 3763962"/>
              <a:gd name="connsiteX8" fmla="*/ 1535126 w 3687363"/>
              <a:gd name="connsiteY8" fmla="*/ 764991 h 3763962"/>
              <a:gd name="connsiteX9" fmla="*/ 1381768 w 3687363"/>
              <a:gd name="connsiteY9" fmla="*/ 0 h 37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363" h="3763962">
                <a:moveTo>
                  <a:pt x="1381768" y="0"/>
                </a:moveTo>
                <a:cubicBezTo>
                  <a:pt x="1381768" y="0"/>
                  <a:pt x="1381768" y="0"/>
                  <a:pt x="3687363" y="0"/>
                </a:cubicBezTo>
                <a:lnTo>
                  <a:pt x="3687363" y="3763962"/>
                </a:lnTo>
                <a:cubicBezTo>
                  <a:pt x="3687363" y="3763962"/>
                  <a:pt x="3687363" y="3763962"/>
                  <a:pt x="179303" y="3763962"/>
                </a:cubicBezTo>
                <a:cubicBezTo>
                  <a:pt x="179303" y="3762220"/>
                  <a:pt x="177560" y="3762220"/>
                  <a:pt x="177560" y="3762220"/>
                </a:cubicBezTo>
                <a:cubicBezTo>
                  <a:pt x="-19365" y="3485150"/>
                  <a:pt x="-55962" y="3124437"/>
                  <a:pt x="85197" y="2816001"/>
                </a:cubicBezTo>
                <a:cubicBezTo>
                  <a:pt x="224613" y="2507566"/>
                  <a:pt x="519130" y="2296714"/>
                  <a:pt x="857214" y="2263605"/>
                </a:cubicBezTo>
                <a:cubicBezTo>
                  <a:pt x="1195299" y="2228754"/>
                  <a:pt x="1488073" y="2017902"/>
                  <a:pt x="1629232" y="1709466"/>
                </a:cubicBezTo>
                <a:cubicBezTo>
                  <a:pt x="1768648" y="1401030"/>
                  <a:pt x="1733794" y="1040317"/>
                  <a:pt x="1535126" y="764991"/>
                </a:cubicBezTo>
                <a:cubicBezTo>
                  <a:pt x="1374797" y="540198"/>
                  <a:pt x="1322516" y="261386"/>
                  <a:pt x="1381768" y="0"/>
                </a:cubicBezTo>
                <a:close/>
              </a:path>
            </a:pathLst>
          </a:custGeom>
        </p:spPr>
        <p:txBody>
          <a:bodyPr wrap="square" tIns="57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0407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C75056C-318D-5182-7DFA-238419FA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0313" y="-1"/>
            <a:ext cx="5881687" cy="6863427"/>
          </a:xfrm>
          <a:custGeom>
            <a:avLst/>
            <a:gdLst>
              <a:gd name="connsiteX0" fmla="*/ 142382 w 3512411"/>
              <a:gd name="connsiteY0" fmla="*/ 0 h 4098684"/>
              <a:gd name="connsiteX1" fmla="*/ 3512411 w 3512411"/>
              <a:gd name="connsiteY1" fmla="*/ 0 h 4098684"/>
              <a:gd name="connsiteX2" fmla="*/ 3512411 w 3512411"/>
              <a:gd name="connsiteY2" fmla="*/ 4098684 h 4098684"/>
              <a:gd name="connsiteX3" fmla="*/ 2125310 w 3512411"/>
              <a:gd name="connsiteY3" fmla="*/ 4098684 h 4098684"/>
              <a:gd name="connsiteX4" fmla="*/ 451681 w 3512411"/>
              <a:gd name="connsiteY4" fmla="*/ 2652759 h 4098684"/>
              <a:gd name="connsiteX5" fmla="*/ 142382 w 3512411"/>
              <a:gd name="connsiteY5" fmla="*/ 0 h 409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2411" h="4098684">
                <a:moveTo>
                  <a:pt x="142382" y="0"/>
                </a:moveTo>
                <a:cubicBezTo>
                  <a:pt x="142382" y="0"/>
                  <a:pt x="142382" y="0"/>
                  <a:pt x="3512411" y="0"/>
                </a:cubicBezTo>
                <a:cubicBezTo>
                  <a:pt x="3512411" y="0"/>
                  <a:pt x="3512411" y="0"/>
                  <a:pt x="3512411" y="4098684"/>
                </a:cubicBezTo>
                <a:cubicBezTo>
                  <a:pt x="3512411" y="4098684"/>
                  <a:pt x="3512411" y="4098684"/>
                  <a:pt x="2125310" y="4098684"/>
                </a:cubicBezTo>
                <a:cubicBezTo>
                  <a:pt x="1430811" y="3823541"/>
                  <a:pt x="836881" y="3318796"/>
                  <a:pt x="451681" y="2652759"/>
                </a:cubicBezTo>
                <a:cubicBezTo>
                  <a:pt x="-18909" y="1838715"/>
                  <a:pt x="-121376" y="878561"/>
                  <a:pt x="142382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9685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E5B621D-69A8-D558-4755-2528B084D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9303" y="0"/>
            <a:ext cx="6582697" cy="6858000"/>
          </a:xfrm>
          <a:custGeom>
            <a:avLst/>
            <a:gdLst>
              <a:gd name="connsiteX0" fmla="*/ 0 w 4251325"/>
              <a:gd name="connsiteY0" fmla="*/ 0 h 4429125"/>
              <a:gd name="connsiteX1" fmla="*/ 4251325 w 4251325"/>
              <a:gd name="connsiteY1" fmla="*/ 0 h 4429125"/>
              <a:gd name="connsiteX2" fmla="*/ 4251325 w 4251325"/>
              <a:gd name="connsiteY2" fmla="*/ 4429125 h 4429125"/>
              <a:gd name="connsiteX3" fmla="*/ 1002845 w 4251325"/>
              <a:gd name="connsiteY3" fmla="*/ 4429125 h 4429125"/>
              <a:gd name="connsiteX4" fmla="*/ 1019252 w 4251325"/>
              <a:gd name="connsiteY4" fmla="*/ 3834474 h 4429125"/>
              <a:gd name="connsiteX5" fmla="*/ 1837524 w 4251325"/>
              <a:gd name="connsiteY5" fmla="*/ 3077832 h 4429125"/>
              <a:gd name="connsiteX6" fmla="*/ 2655796 w 4251325"/>
              <a:gd name="connsiteY6" fmla="*/ 2323240 h 4429125"/>
              <a:gd name="connsiteX7" fmla="*/ 2409700 w 4251325"/>
              <a:gd name="connsiteY7" fmla="*/ 1236464 h 4429125"/>
              <a:gd name="connsiteX8" fmla="*/ 1345330 w 4251325"/>
              <a:gd name="connsiteY8" fmla="*/ 906330 h 4429125"/>
              <a:gd name="connsiteX9" fmla="*/ 280961 w 4251325"/>
              <a:gd name="connsiteY9" fmla="*/ 576196 h 4429125"/>
              <a:gd name="connsiteX10" fmla="*/ 0 w 4251325"/>
              <a:gd name="connsiteY10" fmla="*/ 0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1325" h="4429125">
                <a:moveTo>
                  <a:pt x="0" y="0"/>
                </a:moveTo>
                <a:cubicBezTo>
                  <a:pt x="0" y="0"/>
                  <a:pt x="0" y="0"/>
                  <a:pt x="4251325" y="0"/>
                </a:cubicBezTo>
                <a:cubicBezTo>
                  <a:pt x="4251325" y="0"/>
                  <a:pt x="4251325" y="0"/>
                  <a:pt x="4251325" y="4429125"/>
                </a:cubicBezTo>
                <a:cubicBezTo>
                  <a:pt x="4251325" y="4429125"/>
                  <a:pt x="4251325" y="4429125"/>
                  <a:pt x="1002845" y="4429125"/>
                </a:cubicBezTo>
                <a:cubicBezTo>
                  <a:pt x="953626" y="4236376"/>
                  <a:pt x="957728" y="4031324"/>
                  <a:pt x="1019252" y="3834474"/>
                </a:cubicBezTo>
                <a:cubicBezTo>
                  <a:pt x="1138199" y="3455128"/>
                  <a:pt x="1449921" y="3166004"/>
                  <a:pt x="1837524" y="3077832"/>
                </a:cubicBezTo>
                <a:cubicBezTo>
                  <a:pt x="2225127" y="2989660"/>
                  <a:pt x="2536850" y="2702587"/>
                  <a:pt x="2655796" y="2323240"/>
                </a:cubicBezTo>
                <a:cubicBezTo>
                  <a:pt x="2772693" y="1941843"/>
                  <a:pt x="2678355" y="1527638"/>
                  <a:pt x="2409700" y="1236464"/>
                </a:cubicBezTo>
                <a:cubicBezTo>
                  <a:pt x="2138993" y="945290"/>
                  <a:pt x="1732933" y="818158"/>
                  <a:pt x="1345330" y="906330"/>
                </a:cubicBezTo>
                <a:cubicBezTo>
                  <a:pt x="957728" y="994503"/>
                  <a:pt x="551668" y="869421"/>
                  <a:pt x="280961" y="576196"/>
                </a:cubicBezTo>
                <a:cubicBezTo>
                  <a:pt x="131252" y="414205"/>
                  <a:pt x="34864" y="213254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3620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5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6F452B3-D14F-5BED-3898-8D8D3B9846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7203" y="0"/>
            <a:ext cx="6044798" cy="6858000"/>
          </a:xfrm>
          <a:custGeom>
            <a:avLst/>
            <a:gdLst>
              <a:gd name="connsiteX0" fmla="*/ 720997 w 4611957"/>
              <a:gd name="connsiteY0" fmla="*/ 0 h 5232400"/>
              <a:gd name="connsiteX1" fmla="*/ 4611957 w 4611957"/>
              <a:gd name="connsiteY1" fmla="*/ 0 h 5232400"/>
              <a:gd name="connsiteX2" fmla="*/ 4611957 w 4611957"/>
              <a:gd name="connsiteY2" fmla="*/ 5232400 h 5232400"/>
              <a:gd name="connsiteX3" fmla="*/ 1329111 w 4611957"/>
              <a:gd name="connsiteY3" fmla="*/ 5232400 h 5232400"/>
              <a:gd name="connsiteX4" fmla="*/ 476298 w 4611957"/>
              <a:gd name="connsiteY4" fmla="*/ 4469342 h 5232400"/>
              <a:gd name="connsiteX5" fmla="*/ 71696 w 4611957"/>
              <a:gd name="connsiteY5" fmla="*/ 3851628 h 5232400"/>
              <a:gd name="connsiteX6" fmla="*/ 30509 w 4611957"/>
              <a:gd name="connsiteY6" fmla="*/ 3112794 h 5232400"/>
              <a:gd name="connsiteX7" fmla="*/ 611973 w 4611957"/>
              <a:gd name="connsiteY7" fmla="*/ 322180 h 5232400"/>
              <a:gd name="connsiteX8" fmla="*/ 720997 w 4611957"/>
              <a:gd name="connsiteY8" fmla="*/ 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1957" h="5232400">
                <a:moveTo>
                  <a:pt x="720997" y="0"/>
                </a:moveTo>
                <a:cubicBezTo>
                  <a:pt x="720997" y="0"/>
                  <a:pt x="720997" y="0"/>
                  <a:pt x="4611957" y="0"/>
                </a:cubicBezTo>
                <a:lnTo>
                  <a:pt x="4611957" y="5232400"/>
                </a:lnTo>
                <a:cubicBezTo>
                  <a:pt x="4611957" y="5232400"/>
                  <a:pt x="4611957" y="5232400"/>
                  <a:pt x="1329111" y="5232400"/>
                </a:cubicBezTo>
                <a:cubicBezTo>
                  <a:pt x="1329111" y="5232400"/>
                  <a:pt x="1329111" y="5232400"/>
                  <a:pt x="476298" y="4469342"/>
                </a:cubicBezTo>
                <a:cubicBezTo>
                  <a:pt x="292168" y="4304618"/>
                  <a:pt x="151647" y="4093869"/>
                  <a:pt x="71696" y="3851628"/>
                </a:cubicBezTo>
                <a:cubicBezTo>
                  <a:pt x="-8255" y="3609387"/>
                  <a:pt x="-20369" y="3355034"/>
                  <a:pt x="30509" y="3112794"/>
                </a:cubicBezTo>
                <a:cubicBezTo>
                  <a:pt x="30509" y="3112794"/>
                  <a:pt x="30509" y="3112794"/>
                  <a:pt x="611973" y="322180"/>
                </a:cubicBezTo>
                <a:cubicBezTo>
                  <a:pt x="636200" y="210750"/>
                  <a:pt x="672542" y="101741"/>
                  <a:pt x="720997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6691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310" y="4267245"/>
            <a:ext cx="2868930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3611" y="0"/>
            <a:ext cx="5848390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5823685"/>
            <a:ext cx="1837784" cy="5111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51E80E-90E2-38D4-1EC7-9B268E7FFE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63350" cy="6858000"/>
          </a:xfrm>
          <a:custGeom>
            <a:avLst/>
            <a:gdLst>
              <a:gd name="connsiteX0" fmla="*/ 0 w 2751427"/>
              <a:gd name="connsiteY0" fmla="*/ 0 h 1638300"/>
              <a:gd name="connsiteX1" fmla="*/ 582307 w 2751427"/>
              <a:gd name="connsiteY1" fmla="*/ 0 h 1638300"/>
              <a:gd name="connsiteX2" fmla="*/ 1160833 w 2751427"/>
              <a:gd name="connsiteY2" fmla="*/ 0 h 1638300"/>
              <a:gd name="connsiteX3" fmla="*/ 1743141 w 2751427"/>
              <a:gd name="connsiteY3" fmla="*/ 0 h 1638300"/>
              <a:gd name="connsiteX4" fmla="*/ 2321667 w 2751427"/>
              <a:gd name="connsiteY4" fmla="*/ 0 h 1638300"/>
              <a:gd name="connsiteX5" fmla="*/ 2495602 w 2751427"/>
              <a:gd name="connsiteY5" fmla="*/ 0 h 1638300"/>
              <a:gd name="connsiteX6" fmla="*/ 2355697 w 2751427"/>
              <a:gd name="connsiteY6" fmla="*/ 333728 h 1638300"/>
              <a:gd name="connsiteX7" fmla="*/ 2355697 w 2751427"/>
              <a:gd name="connsiteY7" fmla="*/ 656079 h 1638300"/>
              <a:gd name="connsiteX8" fmla="*/ 2495602 w 2751427"/>
              <a:gd name="connsiteY8" fmla="*/ 982222 h 1638300"/>
              <a:gd name="connsiteX9" fmla="*/ 2650632 w 2751427"/>
              <a:gd name="connsiteY9" fmla="*/ 1152878 h 1638300"/>
              <a:gd name="connsiteX10" fmla="*/ 2745163 w 2751427"/>
              <a:gd name="connsiteY10" fmla="*/ 1312157 h 1638300"/>
              <a:gd name="connsiteX11" fmla="*/ 2748944 w 2751427"/>
              <a:gd name="connsiteY11" fmla="*/ 1422136 h 1638300"/>
              <a:gd name="connsiteX12" fmla="*/ 2571227 w 2751427"/>
              <a:gd name="connsiteY12" fmla="*/ 1638300 h 1638300"/>
              <a:gd name="connsiteX13" fmla="*/ 2321667 w 2751427"/>
              <a:gd name="connsiteY13" fmla="*/ 1638300 h 1638300"/>
              <a:gd name="connsiteX14" fmla="*/ 1743141 w 2751427"/>
              <a:gd name="connsiteY14" fmla="*/ 1638300 h 1638300"/>
              <a:gd name="connsiteX15" fmla="*/ 1160833 w 2751427"/>
              <a:gd name="connsiteY15" fmla="*/ 1638300 h 1638300"/>
              <a:gd name="connsiteX16" fmla="*/ 582307 w 2751427"/>
              <a:gd name="connsiteY16" fmla="*/ 1638300 h 1638300"/>
              <a:gd name="connsiteX17" fmla="*/ 0 w 2751427"/>
              <a:gd name="connsiteY17" fmla="*/ 1638300 h 1638300"/>
              <a:gd name="connsiteX18" fmla="*/ 0 w 2751427"/>
              <a:gd name="connsiteY18" fmla="*/ 1312157 h 1638300"/>
              <a:gd name="connsiteX19" fmla="*/ 0 w 2751427"/>
              <a:gd name="connsiteY19" fmla="*/ 982222 h 1638300"/>
              <a:gd name="connsiteX20" fmla="*/ 0 w 2751427"/>
              <a:gd name="connsiteY20" fmla="*/ 656079 h 1638300"/>
              <a:gd name="connsiteX21" fmla="*/ 0 w 2751427"/>
              <a:gd name="connsiteY21" fmla="*/ 326143 h 1638300"/>
              <a:gd name="connsiteX22" fmla="*/ 0 w 2751427"/>
              <a:gd name="connsiteY2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51427" h="1638300">
                <a:moveTo>
                  <a:pt x="0" y="0"/>
                </a:moveTo>
                <a:cubicBezTo>
                  <a:pt x="0" y="0"/>
                  <a:pt x="0" y="0"/>
                  <a:pt x="582307" y="0"/>
                </a:cubicBezTo>
                <a:cubicBezTo>
                  <a:pt x="582307" y="0"/>
                  <a:pt x="582307" y="0"/>
                  <a:pt x="1160833" y="0"/>
                </a:cubicBezTo>
                <a:cubicBezTo>
                  <a:pt x="1160833" y="0"/>
                  <a:pt x="1160833" y="0"/>
                  <a:pt x="1743141" y="0"/>
                </a:cubicBezTo>
                <a:cubicBezTo>
                  <a:pt x="1743141" y="0"/>
                  <a:pt x="1743141" y="0"/>
                  <a:pt x="2321667" y="0"/>
                </a:cubicBezTo>
                <a:cubicBezTo>
                  <a:pt x="2321667" y="0"/>
                  <a:pt x="2321667" y="0"/>
                  <a:pt x="2495602" y="0"/>
                </a:cubicBezTo>
                <a:cubicBezTo>
                  <a:pt x="2427541" y="98602"/>
                  <a:pt x="2378385" y="216165"/>
                  <a:pt x="2355697" y="333728"/>
                </a:cubicBezTo>
                <a:cubicBezTo>
                  <a:pt x="2336791" y="439914"/>
                  <a:pt x="2336791" y="553685"/>
                  <a:pt x="2355697" y="656079"/>
                </a:cubicBezTo>
                <a:cubicBezTo>
                  <a:pt x="2378385" y="773642"/>
                  <a:pt x="2427541" y="883620"/>
                  <a:pt x="2495602" y="982222"/>
                </a:cubicBezTo>
                <a:cubicBezTo>
                  <a:pt x="2537196" y="1046692"/>
                  <a:pt x="2590133" y="1103577"/>
                  <a:pt x="2650632" y="1152878"/>
                </a:cubicBezTo>
                <a:cubicBezTo>
                  <a:pt x="2699788" y="1194594"/>
                  <a:pt x="2730038" y="1247687"/>
                  <a:pt x="2745163" y="1312157"/>
                </a:cubicBezTo>
                <a:cubicBezTo>
                  <a:pt x="2752725" y="1346288"/>
                  <a:pt x="2752725" y="1384212"/>
                  <a:pt x="2748944" y="1422136"/>
                </a:cubicBezTo>
                <a:cubicBezTo>
                  <a:pt x="2730038" y="1520737"/>
                  <a:pt x="2665757" y="1600377"/>
                  <a:pt x="2571227" y="1638300"/>
                </a:cubicBezTo>
                <a:cubicBezTo>
                  <a:pt x="2571227" y="1638300"/>
                  <a:pt x="2571227" y="1638300"/>
                  <a:pt x="2321667" y="1638300"/>
                </a:cubicBezTo>
                <a:cubicBezTo>
                  <a:pt x="2321667" y="1638300"/>
                  <a:pt x="2321667" y="1638300"/>
                  <a:pt x="1743141" y="1638300"/>
                </a:cubicBezTo>
                <a:cubicBezTo>
                  <a:pt x="1743141" y="1638300"/>
                  <a:pt x="1743141" y="1638300"/>
                  <a:pt x="1160833" y="1638300"/>
                </a:cubicBezTo>
                <a:cubicBezTo>
                  <a:pt x="1160833" y="1638300"/>
                  <a:pt x="1160833" y="1638300"/>
                  <a:pt x="582307" y="1638300"/>
                </a:cubicBezTo>
                <a:cubicBezTo>
                  <a:pt x="582307" y="1638300"/>
                  <a:pt x="582307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841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365" y="3952078"/>
            <a:ext cx="318924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4848225"/>
            <a:ext cx="1760013" cy="79819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96" y="1996924"/>
            <a:ext cx="11174232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0151-005B-24C8-CF3E-521AC30F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816D6385-18A1-6221-5006-883352883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715" y="4075977"/>
            <a:ext cx="4333396" cy="292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9856" y="6449644"/>
            <a:ext cx="268799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0680" y="5242706"/>
            <a:ext cx="1900238" cy="8075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D79BA-CAF7-9026-0080-6F10C42F5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DB7D-E407-5F5A-966C-150D9FA07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464A1-EE84-A23B-881D-10670F2C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BC89-74CA-0EA5-E00A-CE9A96E9D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799D-5266-2C4B-5856-EB8982C68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6134400"/>
            <a:ext cx="34380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orange gradient&#10;&#10;Description automatically generated">
            <a:extLst>
              <a:ext uri="{FF2B5EF4-FFF2-40B4-BE49-F238E27FC236}">
                <a16:creationId xmlns:a16="http://schemas.microsoft.com/office/drawing/2014/main" id="{D2F55EE1-7460-5919-DC57-5004602FC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535" y="5010151"/>
            <a:ext cx="3449872" cy="185143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A7FDAF-9EA2-3D56-E09E-312DA24598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97535" y="0"/>
            <a:ext cx="6794466" cy="6858000"/>
          </a:xfrm>
          <a:custGeom>
            <a:avLst/>
            <a:gdLst>
              <a:gd name="connsiteX0" fmla="*/ 0 w 2716213"/>
              <a:gd name="connsiteY0" fmla="*/ 0 h 2741612"/>
              <a:gd name="connsiteX1" fmla="*/ 2716213 w 2716213"/>
              <a:gd name="connsiteY1" fmla="*/ 0 h 2741612"/>
              <a:gd name="connsiteX2" fmla="*/ 2716213 w 2716213"/>
              <a:gd name="connsiteY2" fmla="*/ 2741612 h 2741612"/>
              <a:gd name="connsiteX3" fmla="*/ 1821386 w 2716213"/>
              <a:gd name="connsiteY3" fmla="*/ 2741612 h 2741612"/>
              <a:gd name="connsiteX4" fmla="*/ 1808693 w 2716213"/>
              <a:gd name="connsiteY4" fmla="*/ 2468720 h 2741612"/>
              <a:gd name="connsiteX5" fmla="*/ 1707153 w 2716213"/>
              <a:gd name="connsiteY5" fmla="*/ 2221214 h 2741612"/>
              <a:gd name="connsiteX6" fmla="*/ 1497725 w 2716213"/>
              <a:gd name="connsiteY6" fmla="*/ 2062556 h 2741612"/>
              <a:gd name="connsiteX7" fmla="*/ 1237527 w 2716213"/>
              <a:gd name="connsiteY7" fmla="*/ 2030824 h 2741612"/>
              <a:gd name="connsiteX8" fmla="*/ 1104255 w 2716213"/>
              <a:gd name="connsiteY8" fmla="*/ 2062556 h 2741612"/>
              <a:gd name="connsiteX9" fmla="*/ 990022 w 2716213"/>
              <a:gd name="connsiteY9" fmla="*/ 2132365 h 2741612"/>
              <a:gd name="connsiteX10" fmla="*/ 742516 w 2716213"/>
              <a:gd name="connsiteY10" fmla="*/ 2233906 h 2741612"/>
              <a:gd name="connsiteX11" fmla="*/ 482318 w 2716213"/>
              <a:gd name="connsiteY11" fmla="*/ 2195828 h 2741612"/>
              <a:gd name="connsiteX12" fmla="*/ 272891 w 2716213"/>
              <a:gd name="connsiteY12" fmla="*/ 2037170 h 2741612"/>
              <a:gd name="connsiteX13" fmla="*/ 171350 w 2716213"/>
              <a:gd name="connsiteY13" fmla="*/ 1789664 h 2741612"/>
              <a:gd name="connsiteX14" fmla="*/ 203082 w 2716213"/>
              <a:gd name="connsiteY14" fmla="*/ 1529464 h 2741612"/>
              <a:gd name="connsiteX15" fmla="*/ 368085 w 2716213"/>
              <a:gd name="connsiteY15" fmla="*/ 1320036 h 2741612"/>
              <a:gd name="connsiteX16" fmla="*/ 526742 w 2716213"/>
              <a:gd name="connsiteY16" fmla="*/ 1104261 h 2741612"/>
              <a:gd name="connsiteX17" fmla="*/ 558474 w 2716213"/>
              <a:gd name="connsiteY17" fmla="*/ 844061 h 2741612"/>
              <a:gd name="connsiteX18" fmla="*/ 456933 w 2716213"/>
              <a:gd name="connsiteY18" fmla="*/ 596555 h 2741612"/>
              <a:gd name="connsiteX19" fmla="*/ 0 w 2716213"/>
              <a:gd name="connsiteY19" fmla="*/ 0 h 274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6213" h="2741612">
                <a:moveTo>
                  <a:pt x="0" y="0"/>
                </a:moveTo>
                <a:lnTo>
                  <a:pt x="2716213" y="0"/>
                </a:lnTo>
                <a:cubicBezTo>
                  <a:pt x="2716213" y="2741612"/>
                  <a:pt x="2716213" y="2741612"/>
                  <a:pt x="2716213" y="2741612"/>
                </a:cubicBezTo>
                <a:cubicBezTo>
                  <a:pt x="1821386" y="2741612"/>
                  <a:pt x="1821386" y="2741612"/>
                  <a:pt x="1821386" y="2741612"/>
                </a:cubicBezTo>
                <a:cubicBezTo>
                  <a:pt x="1827732" y="2652764"/>
                  <a:pt x="1821386" y="2557569"/>
                  <a:pt x="1808693" y="2468720"/>
                </a:cubicBezTo>
                <a:cubicBezTo>
                  <a:pt x="1796001" y="2373525"/>
                  <a:pt x="1764269" y="2291023"/>
                  <a:pt x="1707153" y="2221214"/>
                </a:cubicBezTo>
                <a:cubicBezTo>
                  <a:pt x="1656382" y="2151404"/>
                  <a:pt x="1580227" y="2094287"/>
                  <a:pt x="1497725" y="2062556"/>
                </a:cubicBezTo>
                <a:cubicBezTo>
                  <a:pt x="1415223" y="2030824"/>
                  <a:pt x="1326375" y="2018131"/>
                  <a:pt x="1237527" y="2030824"/>
                </a:cubicBezTo>
                <a:cubicBezTo>
                  <a:pt x="1186757" y="2037170"/>
                  <a:pt x="1142333" y="2043517"/>
                  <a:pt x="1104255" y="2062556"/>
                </a:cubicBezTo>
                <a:cubicBezTo>
                  <a:pt x="1059831" y="2081594"/>
                  <a:pt x="1021753" y="2100633"/>
                  <a:pt x="990022" y="2132365"/>
                </a:cubicBezTo>
                <a:cubicBezTo>
                  <a:pt x="920213" y="2183136"/>
                  <a:pt x="837711" y="2221214"/>
                  <a:pt x="742516" y="2233906"/>
                </a:cubicBezTo>
                <a:cubicBezTo>
                  <a:pt x="653668" y="2246599"/>
                  <a:pt x="564820" y="2227560"/>
                  <a:pt x="482318" y="2195828"/>
                </a:cubicBezTo>
                <a:cubicBezTo>
                  <a:pt x="399817" y="2164097"/>
                  <a:pt x="323661" y="2106980"/>
                  <a:pt x="272891" y="2037170"/>
                </a:cubicBezTo>
                <a:cubicBezTo>
                  <a:pt x="215774" y="1967361"/>
                  <a:pt x="184043" y="1884858"/>
                  <a:pt x="171350" y="1789664"/>
                </a:cubicBezTo>
                <a:cubicBezTo>
                  <a:pt x="158658" y="1700815"/>
                  <a:pt x="171350" y="1605620"/>
                  <a:pt x="203082" y="1529464"/>
                </a:cubicBezTo>
                <a:cubicBezTo>
                  <a:pt x="241159" y="1446962"/>
                  <a:pt x="291930" y="1370806"/>
                  <a:pt x="368085" y="1320036"/>
                </a:cubicBezTo>
                <a:cubicBezTo>
                  <a:pt x="437894" y="1262919"/>
                  <a:pt x="495011" y="1193109"/>
                  <a:pt x="526742" y="1104261"/>
                </a:cubicBezTo>
                <a:cubicBezTo>
                  <a:pt x="558474" y="1028105"/>
                  <a:pt x="571167" y="939256"/>
                  <a:pt x="558474" y="844061"/>
                </a:cubicBezTo>
                <a:cubicBezTo>
                  <a:pt x="552128" y="748866"/>
                  <a:pt x="514050" y="666364"/>
                  <a:pt x="456933" y="59655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546576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020628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5465762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9574744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Shape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CCD54DE9-51DB-FB3B-B34D-8A2AF19C9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100" y="0"/>
            <a:ext cx="5041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91161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5465762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45603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5C3534BA-B612-8BE4-57E8-98FF2A63A7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043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F1B3F858-4202-3ECC-4CF1-014AFCF8C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1" y="931963"/>
            <a:ext cx="4579843" cy="47020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5A8B1AB-659B-E21E-7B3A-8E36BF137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3633" y="1008462"/>
            <a:ext cx="4240340" cy="4417235"/>
          </a:xfrm>
          <a:custGeom>
            <a:avLst/>
            <a:gdLst>
              <a:gd name="connsiteX0" fmla="*/ 2096858 w 3868865"/>
              <a:gd name="connsiteY0" fmla="*/ 3 h 4030263"/>
              <a:gd name="connsiteX1" fmla="*/ 2819851 w 3868865"/>
              <a:gd name="connsiteY1" fmla="*/ 95046 h 4030263"/>
              <a:gd name="connsiteX2" fmla="*/ 3868865 w 3868865"/>
              <a:gd name="connsiteY2" fmla="*/ 1144367 h 4030263"/>
              <a:gd name="connsiteX3" fmla="*/ 3716746 w 3868865"/>
              <a:gd name="connsiteY3" fmla="*/ 1689723 h 4030263"/>
              <a:gd name="connsiteX4" fmla="*/ 3728915 w 3868865"/>
              <a:gd name="connsiteY4" fmla="*/ 2192472 h 4030263"/>
              <a:gd name="connsiteX5" fmla="*/ 3786112 w 3868865"/>
              <a:gd name="connsiteY5" fmla="*/ 2571056 h 4030263"/>
              <a:gd name="connsiteX6" fmla="*/ 3536637 w 3868865"/>
              <a:gd name="connsiteY6" fmla="*/ 2909468 h 4030263"/>
              <a:gd name="connsiteX7" fmla="*/ 2627573 w 3868865"/>
              <a:gd name="connsiteY7" fmla="*/ 3435346 h 4030263"/>
              <a:gd name="connsiteX8" fmla="*/ 2616620 w 3868865"/>
              <a:gd name="connsiteY8" fmla="*/ 3440215 h 4030263"/>
              <a:gd name="connsiteX9" fmla="*/ 2606885 w 3868865"/>
              <a:gd name="connsiteY9" fmla="*/ 3446302 h 4030263"/>
              <a:gd name="connsiteX10" fmla="*/ 1718509 w 3868865"/>
              <a:gd name="connsiteY10" fmla="*/ 3960007 h 4030263"/>
              <a:gd name="connsiteX11" fmla="*/ 1001723 w 3868865"/>
              <a:gd name="connsiteY11" fmla="*/ 3767672 h 4030263"/>
              <a:gd name="connsiteX12" fmla="*/ 808228 w 3868865"/>
              <a:gd name="connsiteY12" fmla="*/ 3352569 h 4030263"/>
              <a:gd name="connsiteX13" fmla="*/ 196100 w 3868865"/>
              <a:gd name="connsiteY13" fmla="*/ 2746348 h 4030263"/>
              <a:gd name="connsiteX14" fmla="*/ 23293 w 3868865"/>
              <a:gd name="connsiteY14" fmla="*/ 1929533 h 4030263"/>
              <a:gd name="connsiteX15" fmla="*/ 20859 w 3868865"/>
              <a:gd name="connsiteY15" fmla="*/ 878994 h 4030263"/>
              <a:gd name="connsiteX16" fmla="*/ 91442 w 3868865"/>
              <a:gd name="connsiteY16" fmla="*/ 617272 h 4030263"/>
              <a:gd name="connsiteX17" fmla="*/ 808228 w 3868865"/>
              <a:gd name="connsiteY17" fmla="*/ 424937 h 4030263"/>
              <a:gd name="connsiteX18" fmla="*/ 1322999 w 3868865"/>
              <a:gd name="connsiteY18" fmla="*/ 311727 h 4030263"/>
              <a:gd name="connsiteX19" fmla="*/ 1787875 w 3868865"/>
              <a:gd name="connsiteY19" fmla="*/ 146173 h 4030263"/>
              <a:gd name="connsiteX20" fmla="*/ 2096858 w 3868865"/>
              <a:gd name="connsiteY20" fmla="*/ 3 h 4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68865" h="4030263">
                <a:moveTo>
                  <a:pt x="2096858" y="3"/>
                </a:moveTo>
                <a:cubicBezTo>
                  <a:pt x="2313295" y="-532"/>
                  <a:pt x="2585588" y="95046"/>
                  <a:pt x="2819851" y="95046"/>
                </a:cubicBezTo>
                <a:cubicBezTo>
                  <a:pt x="3399121" y="95046"/>
                  <a:pt x="3868865" y="564927"/>
                  <a:pt x="3868865" y="1144367"/>
                </a:cubicBezTo>
                <a:cubicBezTo>
                  <a:pt x="3868865" y="1344006"/>
                  <a:pt x="3812885" y="1531472"/>
                  <a:pt x="3716746" y="1689723"/>
                </a:cubicBezTo>
                <a:cubicBezTo>
                  <a:pt x="3638861" y="1843104"/>
                  <a:pt x="3636427" y="2031787"/>
                  <a:pt x="3728915" y="2192472"/>
                </a:cubicBezTo>
                <a:cubicBezTo>
                  <a:pt x="3792197" y="2302030"/>
                  <a:pt x="3816536" y="2435934"/>
                  <a:pt x="3786112" y="2571056"/>
                </a:cubicBezTo>
                <a:cubicBezTo>
                  <a:pt x="3753254" y="2719568"/>
                  <a:pt x="3659549" y="2838864"/>
                  <a:pt x="3536637" y="2909468"/>
                </a:cubicBezTo>
                <a:cubicBezTo>
                  <a:pt x="3536637" y="2909468"/>
                  <a:pt x="3536637" y="2909468"/>
                  <a:pt x="2627573" y="3435346"/>
                </a:cubicBezTo>
                <a:cubicBezTo>
                  <a:pt x="2623922" y="3436564"/>
                  <a:pt x="2620271" y="3438998"/>
                  <a:pt x="2616620" y="3440215"/>
                </a:cubicBezTo>
                <a:cubicBezTo>
                  <a:pt x="2616620" y="3440215"/>
                  <a:pt x="2616620" y="3440215"/>
                  <a:pt x="2606885" y="3446302"/>
                </a:cubicBezTo>
                <a:cubicBezTo>
                  <a:pt x="2606885" y="3446302"/>
                  <a:pt x="2606885" y="3446302"/>
                  <a:pt x="1718509" y="3960007"/>
                </a:cubicBezTo>
                <a:cubicBezTo>
                  <a:pt x="1467816" y="4104867"/>
                  <a:pt x="1146541" y="4018438"/>
                  <a:pt x="1001723" y="3767672"/>
                </a:cubicBezTo>
                <a:cubicBezTo>
                  <a:pt x="904367" y="3598466"/>
                  <a:pt x="716956" y="3509602"/>
                  <a:pt x="808228" y="3352569"/>
                </a:cubicBezTo>
                <a:cubicBezTo>
                  <a:pt x="953045" y="3101803"/>
                  <a:pt x="197317" y="2746348"/>
                  <a:pt x="196100" y="2746348"/>
                </a:cubicBezTo>
                <a:cubicBezTo>
                  <a:pt x="-93535" y="2746348"/>
                  <a:pt x="23293" y="2219253"/>
                  <a:pt x="23293" y="1929533"/>
                </a:cubicBezTo>
                <a:cubicBezTo>
                  <a:pt x="23293" y="1929533"/>
                  <a:pt x="23293" y="1929533"/>
                  <a:pt x="20859" y="878994"/>
                </a:cubicBezTo>
                <a:cubicBezTo>
                  <a:pt x="20859" y="790130"/>
                  <a:pt x="43981" y="700049"/>
                  <a:pt x="91442" y="617272"/>
                </a:cubicBezTo>
                <a:cubicBezTo>
                  <a:pt x="236260" y="365289"/>
                  <a:pt x="557535" y="280077"/>
                  <a:pt x="808228" y="424937"/>
                </a:cubicBezTo>
                <a:cubicBezTo>
                  <a:pt x="808228" y="424937"/>
                  <a:pt x="808228" y="424937"/>
                  <a:pt x="1322999" y="311727"/>
                </a:cubicBezTo>
                <a:cubicBezTo>
                  <a:pt x="1460515" y="281294"/>
                  <a:pt x="1780573" y="155911"/>
                  <a:pt x="1787875" y="146173"/>
                </a:cubicBezTo>
                <a:cubicBezTo>
                  <a:pt x="1857242" y="35245"/>
                  <a:pt x="1966996" y="324"/>
                  <a:pt x="2096858" y="3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57483916-EB2E-87DB-98E8-A966CED58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6138527-5471-FB55-B600-1CDB5D0A426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s on a black background&#10;&#10;Description automatically generated">
            <a:extLst>
              <a:ext uri="{FF2B5EF4-FFF2-40B4-BE49-F238E27FC236}">
                <a16:creationId xmlns:a16="http://schemas.microsoft.com/office/drawing/2014/main" id="{CCEFF532-0F9A-0488-86B3-7965977CF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35594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6770A-1D4D-AD1F-F2F7-085CEBCF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38B-0823-6532-C45C-F95060AF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B935A-2F64-9B30-B028-533AFFCD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Tabelle durch Klicken auf Symbol hinzufügen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A66-7402-A280-D0B7-C8DFD634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A851-41FB-11CE-7794-1E1CC5D0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BEA9E99-0C18-0E13-D81E-E2F2149CBA4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7" name="Picture 6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EE80A020-17A0-9A32-B7DF-F8F78FB38B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2723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and black background&#10;&#10;Description automatically generated">
            <a:extLst>
              <a:ext uri="{FF2B5EF4-FFF2-40B4-BE49-F238E27FC236}">
                <a16:creationId xmlns:a16="http://schemas.microsoft.com/office/drawing/2014/main" id="{A0CB5D0A-51F7-B26F-7F31-F6DE56468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0"/>
            <a:ext cx="43434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65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circle&#10;&#10;Description automatically generated">
            <a:extLst>
              <a:ext uri="{FF2B5EF4-FFF2-40B4-BE49-F238E27FC236}">
                <a16:creationId xmlns:a16="http://schemas.microsoft.com/office/drawing/2014/main" id="{5410D678-9687-A042-D775-92BC6ABD9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100" y="0"/>
            <a:ext cx="17399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76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DC0324F7-D5A3-B683-26D9-09630AC75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842" y="4776791"/>
            <a:ext cx="3348165" cy="2081210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425BEBA-A534-F7E4-3ACD-72010131913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28529" y="0"/>
            <a:ext cx="6763471" cy="6858000"/>
          </a:xfrm>
          <a:custGeom>
            <a:avLst/>
            <a:gdLst>
              <a:gd name="connsiteX0" fmla="*/ 377459 w 3359817"/>
              <a:gd name="connsiteY0" fmla="*/ 0 h 3406775"/>
              <a:gd name="connsiteX1" fmla="*/ 3359817 w 3359817"/>
              <a:gd name="connsiteY1" fmla="*/ 0 h 3406775"/>
              <a:gd name="connsiteX2" fmla="*/ 3359817 w 3359817"/>
              <a:gd name="connsiteY2" fmla="*/ 3406775 h 3406775"/>
              <a:gd name="connsiteX3" fmla="*/ 2223681 w 3359817"/>
              <a:gd name="connsiteY3" fmla="*/ 3406775 h 3406775"/>
              <a:gd name="connsiteX4" fmla="*/ 740392 w 3359817"/>
              <a:gd name="connsiteY4" fmla="*/ 2562967 h 3406775"/>
              <a:gd name="connsiteX5" fmla="*/ 46086 w 3359817"/>
              <a:gd name="connsiteY5" fmla="*/ 1939969 h 3406775"/>
              <a:gd name="connsiteX6" fmla="*/ 235442 w 3359817"/>
              <a:gd name="connsiteY6" fmla="*/ 1033073 h 3406775"/>
              <a:gd name="connsiteX7" fmla="*/ 424798 w 3359817"/>
              <a:gd name="connsiteY7" fmla="*/ 126177 h 3406775"/>
              <a:gd name="connsiteX8" fmla="*/ 377459 w 3359817"/>
              <a:gd name="connsiteY8" fmla="*/ 0 h 34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9817" h="3406775">
                <a:moveTo>
                  <a:pt x="377459" y="0"/>
                </a:moveTo>
                <a:lnTo>
                  <a:pt x="3359817" y="0"/>
                </a:lnTo>
                <a:cubicBezTo>
                  <a:pt x="3359817" y="3406775"/>
                  <a:pt x="3359817" y="3406775"/>
                  <a:pt x="3359817" y="3406775"/>
                </a:cubicBezTo>
                <a:cubicBezTo>
                  <a:pt x="2223681" y="3406775"/>
                  <a:pt x="2223681" y="3406775"/>
                  <a:pt x="2223681" y="3406775"/>
                </a:cubicBezTo>
                <a:cubicBezTo>
                  <a:pt x="1837079" y="2980928"/>
                  <a:pt x="1324239" y="2681258"/>
                  <a:pt x="740392" y="2562967"/>
                </a:cubicBezTo>
                <a:cubicBezTo>
                  <a:pt x="416908" y="2491993"/>
                  <a:pt x="148654" y="2255411"/>
                  <a:pt x="46086" y="1939969"/>
                </a:cubicBezTo>
                <a:cubicBezTo>
                  <a:pt x="-56482" y="1624527"/>
                  <a:pt x="14527" y="1277541"/>
                  <a:pt x="235442" y="1033073"/>
                </a:cubicBezTo>
                <a:cubicBezTo>
                  <a:pt x="456358" y="788605"/>
                  <a:pt x="535256" y="441619"/>
                  <a:pt x="424798" y="126177"/>
                </a:cubicBezTo>
                <a:cubicBezTo>
                  <a:pt x="416908" y="78861"/>
                  <a:pt x="393239" y="39430"/>
                  <a:pt x="377459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E686FA-8940-A88B-138F-B4BB47A6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1786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EFE5F9-8B04-8D8D-09D3-53C33529D29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901950"/>
              <a:gd name="connsiteY0" fmla="*/ 0 h 1638300"/>
              <a:gd name="connsiteX1" fmla="*/ 581902 w 2901950"/>
              <a:gd name="connsiteY1" fmla="*/ 0 h 1638300"/>
              <a:gd name="connsiteX2" fmla="*/ 1160024 w 2901950"/>
              <a:gd name="connsiteY2" fmla="*/ 0 h 1638300"/>
              <a:gd name="connsiteX3" fmla="*/ 1741926 w 2901950"/>
              <a:gd name="connsiteY3" fmla="*/ 0 h 1638300"/>
              <a:gd name="connsiteX4" fmla="*/ 2320049 w 2901950"/>
              <a:gd name="connsiteY4" fmla="*/ 0 h 1638300"/>
              <a:gd name="connsiteX5" fmla="*/ 2901950 w 2901950"/>
              <a:gd name="connsiteY5" fmla="*/ 0 h 1638300"/>
              <a:gd name="connsiteX6" fmla="*/ 2901950 w 2901950"/>
              <a:gd name="connsiteY6" fmla="*/ 326143 h 1638300"/>
              <a:gd name="connsiteX7" fmla="*/ 2901950 w 2901950"/>
              <a:gd name="connsiteY7" fmla="*/ 356482 h 1638300"/>
              <a:gd name="connsiteX8" fmla="*/ 2467413 w 2901950"/>
              <a:gd name="connsiteY8" fmla="*/ 656079 h 1638300"/>
              <a:gd name="connsiteX9" fmla="*/ 2463635 w 2901950"/>
              <a:gd name="connsiteY9" fmla="*/ 663663 h 1638300"/>
              <a:gd name="connsiteX10" fmla="*/ 2350277 w 2901950"/>
              <a:gd name="connsiteY10" fmla="*/ 982222 h 1638300"/>
              <a:gd name="connsiteX11" fmla="*/ 2350277 w 2901950"/>
              <a:gd name="connsiteY11" fmla="*/ 1312157 h 1638300"/>
              <a:gd name="connsiteX12" fmla="*/ 2350277 w 2901950"/>
              <a:gd name="connsiteY12" fmla="*/ 1315949 h 1638300"/>
              <a:gd name="connsiteX13" fmla="*/ 2320049 w 2901950"/>
              <a:gd name="connsiteY13" fmla="*/ 1331119 h 1638300"/>
              <a:gd name="connsiteX14" fmla="*/ 2029098 w 2901950"/>
              <a:gd name="connsiteY14" fmla="*/ 1501775 h 1638300"/>
              <a:gd name="connsiteX15" fmla="*/ 1915741 w 2901950"/>
              <a:gd name="connsiteY15" fmla="*/ 1615546 h 1638300"/>
              <a:gd name="connsiteX16" fmla="*/ 1904405 w 2901950"/>
              <a:gd name="connsiteY16" fmla="*/ 1638300 h 1638300"/>
              <a:gd name="connsiteX17" fmla="*/ 1741926 w 2901950"/>
              <a:gd name="connsiteY17" fmla="*/ 1638300 h 1638300"/>
              <a:gd name="connsiteX18" fmla="*/ 1160024 w 2901950"/>
              <a:gd name="connsiteY18" fmla="*/ 1638300 h 1638300"/>
              <a:gd name="connsiteX19" fmla="*/ 581902 w 2901950"/>
              <a:gd name="connsiteY19" fmla="*/ 1638300 h 1638300"/>
              <a:gd name="connsiteX20" fmla="*/ 0 w 2901950"/>
              <a:gd name="connsiteY20" fmla="*/ 1638300 h 1638300"/>
              <a:gd name="connsiteX21" fmla="*/ 0 w 2901950"/>
              <a:gd name="connsiteY21" fmla="*/ 1312157 h 1638300"/>
              <a:gd name="connsiteX22" fmla="*/ 0 w 2901950"/>
              <a:gd name="connsiteY22" fmla="*/ 982222 h 1638300"/>
              <a:gd name="connsiteX23" fmla="*/ 0 w 2901950"/>
              <a:gd name="connsiteY23" fmla="*/ 656079 h 1638300"/>
              <a:gd name="connsiteX24" fmla="*/ 0 w 2901950"/>
              <a:gd name="connsiteY24" fmla="*/ 326143 h 1638300"/>
              <a:gd name="connsiteX25" fmla="*/ 0 w 2901950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01950" h="1638300">
                <a:moveTo>
                  <a:pt x="0" y="0"/>
                </a:moveTo>
                <a:cubicBezTo>
                  <a:pt x="0" y="0"/>
                  <a:pt x="0" y="0"/>
                  <a:pt x="581902" y="0"/>
                </a:cubicBezTo>
                <a:cubicBezTo>
                  <a:pt x="581902" y="0"/>
                  <a:pt x="581902" y="0"/>
                  <a:pt x="1160024" y="0"/>
                </a:cubicBezTo>
                <a:cubicBezTo>
                  <a:pt x="1160024" y="0"/>
                  <a:pt x="1160024" y="0"/>
                  <a:pt x="1741926" y="0"/>
                </a:cubicBezTo>
                <a:cubicBezTo>
                  <a:pt x="1741926" y="0"/>
                  <a:pt x="1741926" y="0"/>
                  <a:pt x="2320049" y="0"/>
                </a:cubicBezTo>
                <a:lnTo>
                  <a:pt x="2901950" y="0"/>
                </a:lnTo>
                <a:cubicBezTo>
                  <a:pt x="2901950" y="0"/>
                  <a:pt x="2901950" y="0"/>
                  <a:pt x="2901950" y="326143"/>
                </a:cubicBezTo>
                <a:cubicBezTo>
                  <a:pt x="2901950" y="326143"/>
                  <a:pt x="2901950" y="326143"/>
                  <a:pt x="2901950" y="356482"/>
                </a:cubicBezTo>
                <a:cubicBezTo>
                  <a:pt x="2720578" y="386821"/>
                  <a:pt x="2561878" y="496799"/>
                  <a:pt x="2467413" y="656079"/>
                </a:cubicBezTo>
                <a:cubicBezTo>
                  <a:pt x="2467413" y="659871"/>
                  <a:pt x="2463635" y="659871"/>
                  <a:pt x="2463635" y="663663"/>
                </a:cubicBezTo>
                <a:cubicBezTo>
                  <a:pt x="2406956" y="762265"/>
                  <a:pt x="2365392" y="872243"/>
                  <a:pt x="2350277" y="982222"/>
                </a:cubicBezTo>
                <a:cubicBezTo>
                  <a:pt x="2331384" y="1092200"/>
                  <a:pt x="2331384" y="1202179"/>
                  <a:pt x="2350277" y="1312157"/>
                </a:cubicBezTo>
                <a:cubicBezTo>
                  <a:pt x="2350277" y="1312157"/>
                  <a:pt x="2350277" y="1312157"/>
                  <a:pt x="2350277" y="1315949"/>
                </a:cubicBezTo>
                <a:cubicBezTo>
                  <a:pt x="2350277" y="1315949"/>
                  <a:pt x="2350277" y="1315949"/>
                  <a:pt x="2320049" y="1331119"/>
                </a:cubicBezTo>
                <a:cubicBezTo>
                  <a:pt x="2320049" y="1331119"/>
                  <a:pt x="2320049" y="1331119"/>
                  <a:pt x="2029098" y="1501775"/>
                </a:cubicBezTo>
                <a:cubicBezTo>
                  <a:pt x="1983755" y="1528322"/>
                  <a:pt x="1942191" y="1566245"/>
                  <a:pt x="1915741" y="1615546"/>
                </a:cubicBezTo>
                <a:cubicBezTo>
                  <a:pt x="1911962" y="1623131"/>
                  <a:pt x="1908183" y="1630715"/>
                  <a:pt x="1904405" y="1638300"/>
                </a:cubicBezTo>
                <a:cubicBezTo>
                  <a:pt x="1904405" y="1638300"/>
                  <a:pt x="1904405" y="1638300"/>
                  <a:pt x="1741926" y="1638300"/>
                </a:cubicBezTo>
                <a:cubicBezTo>
                  <a:pt x="1741926" y="1638300"/>
                  <a:pt x="1741926" y="1638300"/>
                  <a:pt x="1160024" y="1638300"/>
                </a:cubicBezTo>
                <a:cubicBezTo>
                  <a:pt x="1160024" y="1638300"/>
                  <a:pt x="1160024" y="1638300"/>
                  <a:pt x="581902" y="1638300"/>
                </a:cubicBezTo>
                <a:cubicBezTo>
                  <a:pt x="581902" y="1638300"/>
                  <a:pt x="581902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 descr="A blue and pink circle with black background&#10;&#10;Description automatically generated">
            <a:extLst>
              <a:ext uri="{FF2B5EF4-FFF2-40B4-BE49-F238E27FC236}">
                <a16:creationId xmlns:a16="http://schemas.microsoft.com/office/drawing/2014/main" id="{31098AA9-5538-23A3-F13F-E112450ED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1" y="0"/>
            <a:ext cx="4317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15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EC7C65FC-796A-79CD-E261-AD0240900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6208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4E532BC-FF12-A43F-E81B-E040BE32F4D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2" y="0"/>
            <a:ext cx="11255605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7" name="Picture 6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1B1FA352-8795-6DB4-2152-036324FBA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EBC5E-BE86-E879-A12E-9A2174CA6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0" y="5643501"/>
            <a:ext cx="5004000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8641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(Full Colour) Dark Image">
    <p:bg>
      <p:bgPr>
        <a:solidFill>
          <a:srgbClr val="A7A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C7857F-F7F1-5051-2D7C-555A2F260E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2" y="0"/>
            <a:ext cx="11255605" cy="6858000"/>
          </a:xfrm>
          <a:custGeom>
            <a:avLst/>
            <a:gdLst>
              <a:gd name="connsiteX0" fmla="*/ 0 w 2678113"/>
              <a:gd name="connsiteY0" fmla="*/ 0 h 1638300"/>
              <a:gd name="connsiteX1" fmla="*/ 581706 w 2678113"/>
              <a:gd name="connsiteY1" fmla="*/ 0 h 1638300"/>
              <a:gd name="connsiteX2" fmla="*/ 1159634 w 2678113"/>
              <a:gd name="connsiteY2" fmla="*/ 0 h 1638300"/>
              <a:gd name="connsiteX3" fmla="*/ 1741340 w 2678113"/>
              <a:gd name="connsiteY3" fmla="*/ 0 h 1638300"/>
              <a:gd name="connsiteX4" fmla="*/ 2319269 w 2678113"/>
              <a:gd name="connsiteY4" fmla="*/ 0 h 1638300"/>
              <a:gd name="connsiteX5" fmla="*/ 2357042 w 2678113"/>
              <a:gd name="connsiteY5" fmla="*/ 0 h 1638300"/>
              <a:gd name="connsiteX6" fmla="*/ 2319269 w 2678113"/>
              <a:gd name="connsiteY6" fmla="*/ 140317 h 1638300"/>
              <a:gd name="connsiteX7" fmla="*/ 2357042 w 2678113"/>
              <a:gd name="connsiteY7" fmla="*/ 280635 h 1638300"/>
              <a:gd name="connsiteX8" fmla="*/ 2387260 w 2678113"/>
              <a:gd name="connsiteY8" fmla="*/ 326143 h 1638300"/>
              <a:gd name="connsiteX9" fmla="*/ 2576126 w 2678113"/>
              <a:gd name="connsiteY9" fmla="*/ 656079 h 1638300"/>
              <a:gd name="connsiteX10" fmla="*/ 2678113 w 2678113"/>
              <a:gd name="connsiteY10" fmla="*/ 834320 h 1638300"/>
              <a:gd name="connsiteX11" fmla="*/ 2459029 w 2678113"/>
              <a:gd name="connsiteY11" fmla="*/ 860866 h 1638300"/>
              <a:gd name="connsiteX12" fmla="*/ 2349487 w 2678113"/>
              <a:gd name="connsiteY12" fmla="*/ 982222 h 1638300"/>
              <a:gd name="connsiteX13" fmla="*/ 2323046 w 2678113"/>
              <a:gd name="connsiteY13" fmla="*/ 1099785 h 1638300"/>
              <a:gd name="connsiteX14" fmla="*/ 2349487 w 2678113"/>
              <a:gd name="connsiteY14" fmla="*/ 1312157 h 1638300"/>
              <a:gd name="connsiteX15" fmla="*/ 2519466 w 2678113"/>
              <a:gd name="connsiteY15" fmla="*/ 1638300 h 1638300"/>
              <a:gd name="connsiteX16" fmla="*/ 2319269 w 2678113"/>
              <a:gd name="connsiteY16" fmla="*/ 1638300 h 1638300"/>
              <a:gd name="connsiteX17" fmla="*/ 1741340 w 2678113"/>
              <a:gd name="connsiteY17" fmla="*/ 1638300 h 1638300"/>
              <a:gd name="connsiteX18" fmla="*/ 1159634 w 2678113"/>
              <a:gd name="connsiteY18" fmla="*/ 1638300 h 1638300"/>
              <a:gd name="connsiteX19" fmla="*/ 581706 w 2678113"/>
              <a:gd name="connsiteY19" fmla="*/ 1638300 h 1638300"/>
              <a:gd name="connsiteX20" fmla="*/ 0 w 2678113"/>
              <a:gd name="connsiteY20" fmla="*/ 1638300 h 1638300"/>
              <a:gd name="connsiteX21" fmla="*/ 0 w 2678113"/>
              <a:gd name="connsiteY21" fmla="*/ 1312157 h 1638300"/>
              <a:gd name="connsiteX22" fmla="*/ 0 w 2678113"/>
              <a:gd name="connsiteY22" fmla="*/ 982222 h 1638300"/>
              <a:gd name="connsiteX23" fmla="*/ 0 w 2678113"/>
              <a:gd name="connsiteY23" fmla="*/ 656079 h 1638300"/>
              <a:gd name="connsiteX24" fmla="*/ 0 w 2678113"/>
              <a:gd name="connsiteY24" fmla="*/ 326143 h 1638300"/>
              <a:gd name="connsiteX25" fmla="*/ 0 w 2678113"/>
              <a:gd name="connsiteY25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78113" h="1638300">
                <a:moveTo>
                  <a:pt x="0" y="0"/>
                </a:moveTo>
                <a:cubicBezTo>
                  <a:pt x="0" y="0"/>
                  <a:pt x="0" y="0"/>
                  <a:pt x="581706" y="0"/>
                </a:cubicBezTo>
                <a:cubicBezTo>
                  <a:pt x="581706" y="0"/>
                  <a:pt x="581706" y="0"/>
                  <a:pt x="1159634" y="0"/>
                </a:cubicBezTo>
                <a:cubicBezTo>
                  <a:pt x="1159634" y="0"/>
                  <a:pt x="1159634" y="0"/>
                  <a:pt x="1741340" y="0"/>
                </a:cubicBezTo>
                <a:cubicBezTo>
                  <a:pt x="1741340" y="0"/>
                  <a:pt x="1741340" y="0"/>
                  <a:pt x="2319269" y="0"/>
                </a:cubicBezTo>
                <a:cubicBezTo>
                  <a:pt x="2319269" y="0"/>
                  <a:pt x="2319269" y="0"/>
                  <a:pt x="2357042" y="0"/>
                </a:cubicBezTo>
                <a:cubicBezTo>
                  <a:pt x="2334378" y="41716"/>
                  <a:pt x="2319269" y="91017"/>
                  <a:pt x="2319269" y="140317"/>
                </a:cubicBezTo>
                <a:cubicBezTo>
                  <a:pt x="2319269" y="189618"/>
                  <a:pt x="2334378" y="238919"/>
                  <a:pt x="2357042" y="280635"/>
                </a:cubicBezTo>
                <a:cubicBezTo>
                  <a:pt x="2357042" y="280635"/>
                  <a:pt x="2357042" y="280635"/>
                  <a:pt x="2387260" y="326143"/>
                </a:cubicBezTo>
                <a:cubicBezTo>
                  <a:pt x="2387260" y="326143"/>
                  <a:pt x="2387260" y="326143"/>
                  <a:pt x="2576126" y="656079"/>
                </a:cubicBezTo>
                <a:cubicBezTo>
                  <a:pt x="2576126" y="656079"/>
                  <a:pt x="2576126" y="656079"/>
                  <a:pt x="2678113" y="834320"/>
                </a:cubicBezTo>
                <a:cubicBezTo>
                  <a:pt x="2606344" y="811565"/>
                  <a:pt x="2527021" y="822943"/>
                  <a:pt x="2459029" y="860866"/>
                </a:cubicBezTo>
                <a:cubicBezTo>
                  <a:pt x="2409924" y="887413"/>
                  <a:pt x="2372151" y="932921"/>
                  <a:pt x="2349487" y="982222"/>
                </a:cubicBezTo>
                <a:cubicBezTo>
                  <a:pt x="2330601" y="1020145"/>
                  <a:pt x="2323046" y="1058069"/>
                  <a:pt x="2323046" y="1099785"/>
                </a:cubicBezTo>
                <a:cubicBezTo>
                  <a:pt x="2323046" y="1171840"/>
                  <a:pt x="2334378" y="1243895"/>
                  <a:pt x="2349487" y="1312157"/>
                </a:cubicBezTo>
                <a:cubicBezTo>
                  <a:pt x="2383483" y="1429720"/>
                  <a:pt x="2440143" y="1543491"/>
                  <a:pt x="2519466" y="1638300"/>
                </a:cubicBezTo>
                <a:cubicBezTo>
                  <a:pt x="2519466" y="1638300"/>
                  <a:pt x="2519466" y="1638300"/>
                  <a:pt x="2319269" y="1638300"/>
                </a:cubicBezTo>
                <a:cubicBezTo>
                  <a:pt x="2319269" y="1638300"/>
                  <a:pt x="2319269" y="1638300"/>
                  <a:pt x="1741340" y="1638300"/>
                </a:cubicBezTo>
                <a:cubicBezTo>
                  <a:pt x="1741340" y="1638300"/>
                  <a:pt x="1741340" y="1638300"/>
                  <a:pt x="1159634" y="1638300"/>
                </a:cubicBezTo>
                <a:cubicBezTo>
                  <a:pt x="1159634" y="1638300"/>
                  <a:pt x="1159634" y="1638300"/>
                  <a:pt x="581706" y="1638300"/>
                </a:cubicBezTo>
                <a:cubicBezTo>
                  <a:pt x="581706" y="1638300"/>
                  <a:pt x="581706" y="1638300"/>
                  <a:pt x="0" y="1638300"/>
                </a:cubicBezTo>
                <a:cubicBezTo>
                  <a:pt x="0" y="1638300"/>
                  <a:pt x="0" y="1638300"/>
                  <a:pt x="0" y="1312157"/>
                </a:cubicBezTo>
                <a:cubicBezTo>
                  <a:pt x="0" y="1312157"/>
                  <a:pt x="0" y="1312157"/>
                  <a:pt x="0" y="982222"/>
                </a:cubicBezTo>
                <a:cubicBezTo>
                  <a:pt x="0" y="982222"/>
                  <a:pt x="0" y="982222"/>
                  <a:pt x="0" y="656079"/>
                </a:cubicBezTo>
                <a:cubicBezTo>
                  <a:pt x="0" y="656079"/>
                  <a:pt x="0" y="656079"/>
                  <a:pt x="0" y="326143"/>
                </a:cubicBezTo>
                <a:cubicBezTo>
                  <a:pt x="0" y="326143"/>
                  <a:pt x="0" y="326143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 descr="A colorful background with a yellow circle&#10;&#10;Description automatically generated">
            <a:extLst>
              <a:ext uri="{FF2B5EF4-FFF2-40B4-BE49-F238E27FC236}">
                <a16:creationId xmlns:a16="http://schemas.microsoft.com/office/drawing/2014/main" id="{732627F9-F370-0591-C057-AF446D0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901" y="0"/>
            <a:ext cx="25780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F5FAE-D19B-68EB-DD60-A7A23884B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200" y="5644800"/>
            <a:ext cx="5004000" cy="934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18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72F7C5E-7AB7-4D93-84C0-15C7D19C61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1839462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5" imgW="473" imgH="473" progId="TCLayout.ActiveDocument.1">
                  <p:embed/>
                </p:oleObj>
              </mc:Choice>
              <mc:Fallback>
                <p:oleObj name="think-cell Folie" r:id="rId55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2F7C5E-7AB7-4D93-84C0-15C7D19C61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2" r:id="rId2"/>
    <p:sldLayoutId id="2147483739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650" r:id="rId16"/>
    <p:sldLayoutId id="2147483659" r:id="rId17"/>
    <p:sldLayoutId id="2147483660" r:id="rId18"/>
    <p:sldLayoutId id="2147483656" r:id="rId19"/>
    <p:sldLayoutId id="2147483687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681" r:id="rId29"/>
    <p:sldLayoutId id="2147483668" r:id="rId30"/>
    <p:sldLayoutId id="2147483667" r:id="rId31"/>
    <p:sldLayoutId id="2147483669" r:id="rId32"/>
    <p:sldLayoutId id="2147483683" r:id="rId33"/>
    <p:sldLayoutId id="2147483684" r:id="rId34"/>
    <p:sldLayoutId id="2147483672" r:id="rId35"/>
    <p:sldLayoutId id="2147483695" r:id="rId36"/>
    <p:sldLayoutId id="2147483673" r:id="rId37"/>
    <p:sldLayoutId id="2147483753" r:id="rId38"/>
    <p:sldLayoutId id="2147483754" r:id="rId39"/>
    <p:sldLayoutId id="2147483690" r:id="rId40"/>
    <p:sldLayoutId id="2147483688" r:id="rId41"/>
    <p:sldLayoutId id="2147483738" r:id="rId42"/>
    <p:sldLayoutId id="2147483670" r:id="rId43"/>
    <p:sldLayoutId id="2147483671" r:id="rId44"/>
    <p:sldLayoutId id="2147483692" r:id="rId45"/>
    <p:sldLayoutId id="2147483693" r:id="rId46"/>
    <p:sldLayoutId id="2147483694" r:id="rId47"/>
    <p:sldLayoutId id="2147483654" r:id="rId48"/>
    <p:sldLayoutId id="2147483655" r:id="rId49"/>
    <p:sldLayoutId id="2147483736" r:id="rId50"/>
    <p:sldLayoutId id="2147483763" r:id="rId51"/>
    <p:sldLayoutId id="2147483764" r:id="rId52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441DA-4CA1-3D87-201D-F62E1F7A0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152601"/>
            <a:ext cx="6586376" cy="2276399"/>
          </a:xfrm>
        </p:spPr>
        <p:txBody>
          <a:bodyPr>
            <a:noAutofit/>
          </a:bodyPr>
          <a:lstStyle/>
          <a:p>
            <a:r>
              <a:rPr lang="en-GB" sz="3200"/>
              <a:t>A comparison of real-world data on adjuvant treatment in patients with stage III BRAF V600 mutated melanoma – Results of systematic literature research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F80D8C1-A382-22D7-05CA-0D57D64A9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567037"/>
            <a:ext cx="6434137" cy="1047751"/>
          </a:xfrm>
        </p:spPr>
        <p:txBody>
          <a:bodyPr/>
          <a:lstStyle/>
          <a:p>
            <a:r>
              <a:rPr lang="en-GB" sz="900"/>
              <a:t>Teresa </a:t>
            </a:r>
            <a:r>
              <a:rPr lang="en-GB" sz="900" err="1"/>
              <a:t>Amaral</a:t>
            </a:r>
            <a:r>
              <a:rPr lang="en-GB" sz="900" baseline="30000" err="1"/>
              <a:t>a,b</a:t>
            </a:r>
            <a:r>
              <a:rPr lang="en-GB" sz="900" baseline="30000"/>
              <a:t>,*</a:t>
            </a:r>
            <a:r>
              <a:rPr lang="en-GB" sz="900"/>
              <a:t>, Lena Nanz</a:t>
            </a:r>
            <a:r>
              <a:rPr lang="en-GB" sz="900" baseline="30000"/>
              <a:t>a,1</a:t>
            </a:r>
            <a:r>
              <a:rPr lang="en-GB" sz="900"/>
              <a:t>, Lina Maria Serna Higuita</a:t>
            </a:r>
            <a:r>
              <a:rPr lang="en-GB" sz="900" baseline="30000"/>
              <a:t>c,1</a:t>
            </a:r>
            <a:r>
              <a:rPr lang="en-GB" sz="900"/>
              <a:t>, Paolo </a:t>
            </a:r>
            <a:r>
              <a:rPr lang="en-GB" sz="900" err="1"/>
              <a:t>Ascierto</a:t>
            </a:r>
            <a:r>
              <a:rPr lang="en-GB" sz="900" baseline="30000" err="1"/>
              <a:t>d</a:t>
            </a:r>
            <a:r>
              <a:rPr lang="en-GB" sz="900"/>
              <a:t>, Carola </a:t>
            </a:r>
            <a:r>
              <a:rPr lang="en-GB" sz="900" err="1"/>
              <a:t>Berking</a:t>
            </a:r>
            <a:r>
              <a:rPr lang="en-GB" sz="900" baseline="30000" err="1"/>
              <a:t>e</a:t>
            </a:r>
            <a:r>
              <a:rPr lang="en-GB" sz="900"/>
              <a:t>, Eva </a:t>
            </a:r>
            <a:r>
              <a:rPr lang="en-GB" sz="900" err="1"/>
              <a:t>Muñoz</a:t>
            </a:r>
            <a:r>
              <a:rPr lang="en-GB" sz="900"/>
              <a:t> </a:t>
            </a:r>
            <a:r>
              <a:rPr lang="en-GB" sz="900" err="1"/>
              <a:t>Couselo</a:t>
            </a:r>
            <a:r>
              <a:rPr lang="en-GB" sz="900" baseline="30000" err="1"/>
              <a:t>f</a:t>
            </a:r>
            <a:r>
              <a:rPr lang="en-GB" sz="900"/>
              <a:t>, Marco </a:t>
            </a:r>
            <a:r>
              <a:rPr lang="en-GB" sz="900" err="1"/>
              <a:t>Donia</a:t>
            </a:r>
            <a:r>
              <a:rPr lang="en-GB" sz="900" baseline="30000" err="1"/>
              <a:t>g</a:t>
            </a:r>
            <a:r>
              <a:rPr lang="en-GB" sz="900"/>
              <a:t>, Reinhard Dummer</a:t>
            </a:r>
            <a:r>
              <a:rPr lang="en-GB" sz="900" baseline="30000"/>
              <a:t>h,2</a:t>
            </a:r>
            <a:r>
              <a:rPr lang="en-GB" sz="900"/>
              <a:t>, Ralf </a:t>
            </a:r>
            <a:r>
              <a:rPr lang="en-GB" sz="900" err="1"/>
              <a:t>Gutzmer</a:t>
            </a:r>
            <a:r>
              <a:rPr lang="en-GB" sz="900" baseline="30000" err="1"/>
              <a:t>i</a:t>
            </a:r>
            <a:r>
              <a:rPr lang="en-GB" sz="900"/>
              <a:t>, Axel </a:t>
            </a:r>
            <a:r>
              <a:rPr lang="en-GB" sz="900" err="1"/>
              <a:t>Haushild</a:t>
            </a:r>
            <a:r>
              <a:rPr lang="en-GB" sz="900" baseline="30000" err="1"/>
              <a:t>j</a:t>
            </a:r>
            <a:r>
              <a:rPr lang="en-GB" sz="900"/>
              <a:t>, Mathilde </a:t>
            </a:r>
            <a:r>
              <a:rPr lang="en-GB" sz="900" err="1"/>
              <a:t>Jalving</a:t>
            </a:r>
            <a:r>
              <a:rPr lang="en-GB" sz="900" baseline="30000" err="1"/>
              <a:t>k</a:t>
            </a:r>
            <a:r>
              <a:rPr lang="en-GB" sz="900"/>
              <a:t>, Rebecca </a:t>
            </a:r>
            <a:r>
              <a:rPr lang="en-GB" sz="900" err="1"/>
              <a:t>Lee</a:t>
            </a:r>
            <a:r>
              <a:rPr lang="en-GB" sz="900" baseline="30000" err="1"/>
              <a:t>l,m</a:t>
            </a:r>
            <a:r>
              <a:rPr lang="en-GB" sz="900"/>
              <a:t>, Paul </a:t>
            </a:r>
            <a:r>
              <a:rPr lang="en-GB" sz="900" err="1"/>
              <a:t>Lorigan</a:t>
            </a:r>
            <a:r>
              <a:rPr lang="en-GB" sz="900" baseline="30000" err="1"/>
              <a:t>l,m</a:t>
            </a:r>
            <a:r>
              <a:rPr lang="en-GB" sz="900"/>
              <a:t>, Ivan Marquez-</a:t>
            </a:r>
            <a:r>
              <a:rPr lang="en-GB" sz="900" err="1"/>
              <a:t>Rodas</a:t>
            </a:r>
            <a:r>
              <a:rPr lang="en-GB" sz="900" baseline="30000" err="1"/>
              <a:t>n</a:t>
            </a:r>
            <a:r>
              <a:rPr lang="en-GB" sz="900"/>
              <a:t>, Olivier Michelin</a:t>
            </a:r>
            <a:r>
              <a:rPr lang="en-GB" sz="900" baseline="30000"/>
              <a:t>o,3</a:t>
            </a:r>
            <a:r>
              <a:rPr lang="en-GB" sz="900"/>
              <a:t>, Paul </a:t>
            </a:r>
            <a:r>
              <a:rPr lang="en-GB" sz="900" err="1"/>
              <a:t>Nathan</a:t>
            </a:r>
            <a:r>
              <a:rPr lang="en-GB" sz="900" baseline="30000" err="1"/>
              <a:t>p</a:t>
            </a:r>
            <a:r>
              <a:rPr lang="en-GB" sz="900"/>
              <a:t>, Caroline </a:t>
            </a:r>
            <a:r>
              <a:rPr lang="en-GB" sz="900" err="1"/>
              <a:t>Robert</a:t>
            </a:r>
            <a:r>
              <a:rPr lang="en-GB" sz="900" baseline="30000" err="1"/>
              <a:t>q</a:t>
            </a:r>
            <a:r>
              <a:rPr lang="en-GB" sz="900"/>
              <a:t>, Dirk </a:t>
            </a:r>
            <a:r>
              <a:rPr lang="en-GB" sz="900" err="1"/>
              <a:t>Schadendorf</a:t>
            </a:r>
            <a:r>
              <a:rPr lang="en-GB" sz="900" baseline="30000" err="1"/>
              <a:t>r</a:t>
            </a:r>
            <a:r>
              <a:rPr lang="en-GB" sz="900"/>
              <a:t>, Pawel </a:t>
            </a:r>
            <a:r>
              <a:rPr lang="en-GB" sz="900" err="1"/>
              <a:t>Sobczuk</a:t>
            </a:r>
            <a:r>
              <a:rPr lang="en-GB" sz="900" baseline="30000" err="1"/>
              <a:t>s</a:t>
            </a:r>
            <a:r>
              <a:rPr lang="en-GB" sz="900"/>
              <a:t>, Lukas </a:t>
            </a:r>
            <a:r>
              <a:rPr lang="en-GB" sz="900" err="1"/>
              <a:t>Flatz</a:t>
            </a:r>
            <a:r>
              <a:rPr lang="en-GB" sz="900" baseline="30000" err="1"/>
              <a:t>a,b</a:t>
            </a:r>
            <a:r>
              <a:rPr lang="en-GB" sz="900"/>
              <a:t>, Ulrike </a:t>
            </a:r>
            <a:r>
              <a:rPr lang="en-GB" sz="900" err="1"/>
              <a:t>Leiter</a:t>
            </a:r>
            <a:r>
              <a:rPr lang="en-GB" sz="900" baseline="30000" err="1"/>
              <a:t>a</a:t>
            </a:r>
            <a:r>
              <a:rPr lang="en-GB" sz="900"/>
              <a:t>, Claus </a:t>
            </a:r>
            <a:r>
              <a:rPr lang="en-GB" sz="900" err="1"/>
              <a:t>Garbe</a:t>
            </a:r>
            <a:r>
              <a:rPr lang="en-GB" sz="900" baseline="30000" err="1"/>
              <a:t>a</a:t>
            </a:r>
            <a:endParaRPr lang="en-GB" sz="900" baseline="30000"/>
          </a:p>
          <a:p>
            <a:endParaRPr lang="en-GB" sz="1050"/>
          </a:p>
          <a:p>
            <a:r>
              <a:rPr lang="en-GB" sz="700" baseline="30000" err="1"/>
              <a:t>a</a:t>
            </a:r>
            <a:r>
              <a:rPr lang="en-GB" sz="700" err="1"/>
              <a:t>Center</a:t>
            </a:r>
            <a:r>
              <a:rPr lang="en-GB" sz="700"/>
              <a:t> for Dermato-oncology, Department of Dermatology, Eberhard Karls University of Tübingen, 72076 Tübingen, Germany; </a:t>
            </a:r>
            <a:r>
              <a:rPr lang="en-GB" sz="700" baseline="30000" err="1"/>
              <a:t>b</a:t>
            </a:r>
            <a:r>
              <a:rPr lang="en-GB" sz="700" err="1"/>
              <a:t>Cluster</a:t>
            </a:r>
            <a:r>
              <a:rPr lang="en-GB" sz="700"/>
              <a:t> of Excellence </a:t>
            </a:r>
            <a:r>
              <a:rPr lang="en-GB" sz="700" err="1"/>
              <a:t>iFIT</a:t>
            </a:r>
            <a:r>
              <a:rPr lang="en-GB" sz="700"/>
              <a:t> (EXC 2180) "Image-Guided and Functionally Instructed </a:t>
            </a:r>
            <a:r>
              <a:rPr lang="en-GB" sz="700" err="1"/>
              <a:t>Tumor</a:t>
            </a:r>
            <a:r>
              <a:rPr lang="en-GB" sz="700"/>
              <a:t> Therapies", Tübingen, Germany; </a:t>
            </a:r>
            <a:r>
              <a:rPr lang="en-GB" sz="700" baseline="30000" err="1"/>
              <a:t>c</a:t>
            </a:r>
            <a:r>
              <a:rPr lang="en-GB" sz="700" err="1"/>
              <a:t>Clinical</a:t>
            </a:r>
            <a:r>
              <a:rPr lang="en-GB" sz="700"/>
              <a:t> Epidemiology and Applied Biostatistics, Eberhard Karls University of Tübingen, 72076 Tübingen, Germany; </a:t>
            </a:r>
            <a:r>
              <a:rPr lang="en-GB" sz="700" baseline="30000" err="1"/>
              <a:t>d</a:t>
            </a:r>
            <a:r>
              <a:rPr lang="en-GB" sz="700" err="1"/>
              <a:t>Melanoma</a:t>
            </a:r>
            <a:r>
              <a:rPr lang="en-GB" sz="700"/>
              <a:t>, Cancer Immunotherapy and Development Therapeutics Unit, Instituto Nazionale </a:t>
            </a:r>
            <a:r>
              <a:rPr lang="en-GB" sz="700" err="1"/>
              <a:t>Tumori</a:t>
            </a:r>
            <a:r>
              <a:rPr lang="en-GB" sz="700"/>
              <a:t> IRCCS Fondazione Pascale, Napoli, Italy; </a:t>
            </a:r>
            <a:r>
              <a:rPr lang="en-GB" sz="700" baseline="30000" err="1"/>
              <a:t>e</a:t>
            </a:r>
            <a:r>
              <a:rPr lang="en-GB" sz="700" err="1"/>
              <a:t>Department</a:t>
            </a:r>
            <a:r>
              <a:rPr lang="en-GB" sz="700"/>
              <a:t> of Dermatology, </a:t>
            </a:r>
            <a:r>
              <a:rPr lang="en-GB" sz="700" err="1"/>
              <a:t>Uniklinikum</a:t>
            </a:r>
            <a:r>
              <a:rPr lang="en-GB" sz="700"/>
              <a:t> Erlangen, Friedrich-Alexander-Universität Erlangen-Nürnberg, </a:t>
            </a:r>
            <a:r>
              <a:rPr lang="en-GB" sz="700" err="1"/>
              <a:t>Deutsches</a:t>
            </a:r>
            <a:r>
              <a:rPr lang="en-GB" sz="700"/>
              <a:t> Zentrum </a:t>
            </a:r>
            <a:r>
              <a:rPr lang="en-GB" sz="700" err="1"/>
              <a:t>Immuntherapie</a:t>
            </a:r>
            <a:r>
              <a:rPr lang="en-GB" sz="700"/>
              <a:t> and Comprehensive Cancer </a:t>
            </a:r>
            <a:r>
              <a:rPr lang="en-GB" sz="700" err="1"/>
              <a:t>Center</a:t>
            </a:r>
            <a:r>
              <a:rPr lang="en-GB" sz="700"/>
              <a:t> Erlangen-European Metropolitan Area of </a:t>
            </a:r>
            <a:r>
              <a:rPr lang="en-GB" sz="700" err="1"/>
              <a:t>Nuernberg</a:t>
            </a:r>
            <a:r>
              <a:rPr lang="en-GB" sz="700"/>
              <a:t>, (CCC ER-EMN), Erlangen, Germany; </a:t>
            </a:r>
            <a:r>
              <a:rPr lang="en-GB" sz="700" baseline="30000" err="1"/>
              <a:t>f</a:t>
            </a:r>
            <a:r>
              <a:rPr lang="en-GB" sz="700" err="1"/>
              <a:t>Vall</a:t>
            </a:r>
            <a:r>
              <a:rPr lang="en-GB" sz="700"/>
              <a:t> </a:t>
            </a:r>
            <a:r>
              <a:rPr lang="en-GB" sz="700" err="1"/>
              <a:t>d’Hebrón</a:t>
            </a:r>
            <a:r>
              <a:rPr lang="en-GB" sz="700"/>
              <a:t> University Hospital, Barcelona, Spain &amp; Vall </a:t>
            </a:r>
            <a:r>
              <a:rPr lang="en-GB" sz="700" err="1"/>
              <a:t>d’Hebrón</a:t>
            </a:r>
            <a:r>
              <a:rPr lang="en-GB" sz="700"/>
              <a:t> Institute of Oncology (VHIO), Barcelona, Spain; </a:t>
            </a:r>
            <a:r>
              <a:rPr lang="en-GB" sz="700" baseline="30000" err="1"/>
              <a:t>g</a:t>
            </a:r>
            <a:r>
              <a:rPr lang="en-GB" sz="700" err="1"/>
              <a:t>National</a:t>
            </a:r>
            <a:r>
              <a:rPr lang="en-GB" sz="700"/>
              <a:t> </a:t>
            </a:r>
            <a:r>
              <a:rPr lang="en-GB" sz="700" err="1"/>
              <a:t>Center</a:t>
            </a:r>
            <a:r>
              <a:rPr lang="en-GB" sz="700"/>
              <a:t> for Cancer Immune Therapy, Department of Oncology, Copenhagen University Hospital, </a:t>
            </a:r>
            <a:r>
              <a:rPr lang="en-GB" sz="700" err="1"/>
              <a:t>Herlev</a:t>
            </a:r>
            <a:r>
              <a:rPr lang="en-GB" sz="700"/>
              <a:t>, Denmark; </a:t>
            </a:r>
            <a:r>
              <a:rPr lang="en-GB" sz="700" baseline="30000" err="1"/>
              <a:t>h</a:t>
            </a:r>
            <a:r>
              <a:rPr lang="en-GB" sz="700" err="1"/>
              <a:t>University</a:t>
            </a:r>
            <a:r>
              <a:rPr lang="en-GB" sz="700"/>
              <a:t> Hospital Zurich, Department of Dermatology, Switzerland; </a:t>
            </a:r>
            <a:r>
              <a:rPr lang="en-GB" sz="700" baseline="30000" err="1"/>
              <a:t>i</a:t>
            </a:r>
            <a:r>
              <a:rPr lang="en-GB" sz="700" err="1"/>
              <a:t>Department</a:t>
            </a:r>
            <a:r>
              <a:rPr lang="en-GB" sz="700"/>
              <a:t> of Dermatology, Johannes </a:t>
            </a:r>
            <a:r>
              <a:rPr lang="en-GB" sz="700" err="1"/>
              <a:t>Wesling</a:t>
            </a:r>
            <a:r>
              <a:rPr lang="en-GB" sz="700"/>
              <a:t> Medical </a:t>
            </a:r>
            <a:r>
              <a:rPr lang="en-GB" sz="700" err="1"/>
              <a:t>Center</a:t>
            </a:r>
            <a:r>
              <a:rPr lang="en-GB" sz="700"/>
              <a:t> Minden, Ruhr University Bochum, 32429 Minden, Germany; </a:t>
            </a:r>
            <a:r>
              <a:rPr lang="en-GB" sz="700" baseline="30000" err="1"/>
              <a:t>j</a:t>
            </a:r>
            <a:r>
              <a:rPr lang="en-GB" sz="700" err="1"/>
              <a:t>Department</a:t>
            </a:r>
            <a:r>
              <a:rPr lang="en-GB" sz="700"/>
              <a:t> of Dermatology, University Hospital (UKSH), Kiel, Germany; </a:t>
            </a:r>
            <a:r>
              <a:rPr lang="en-GB" sz="700" baseline="30000" err="1"/>
              <a:t>k</a:t>
            </a:r>
            <a:r>
              <a:rPr lang="en-GB" sz="700" err="1"/>
              <a:t>Department</a:t>
            </a:r>
            <a:r>
              <a:rPr lang="en-GB" sz="700"/>
              <a:t> of Medical Oncology, University Medical Centre Groningen, the Netherlands; </a:t>
            </a:r>
            <a:r>
              <a:rPr lang="en-GB" sz="700" baseline="30000" err="1"/>
              <a:t>l</a:t>
            </a:r>
            <a:r>
              <a:rPr lang="en-GB" sz="700" err="1"/>
              <a:t>Faculty</a:t>
            </a:r>
            <a:r>
              <a:rPr lang="en-GB" sz="700"/>
              <a:t> of Biology, Medicine and Health, The University of Manchester, Oxford Road, Manchester M13 9PL, UK; </a:t>
            </a:r>
            <a:r>
              <a:rPr lang="en-GB" sz="700" baseline="30000" err="1"/>
              <a:t>m</a:t>
            </a:r>
            <a:r>
              <a:rPr lang="en-GB" sz="700" err="1"/>
              <a:t>Department</a:t>
            </a:r>
            <a:r>
              <a:rPr lang="en-GB" sz="700"/>
              <a:t> of Medical Oncology, The Christie NHS Foundation Trust, Manchester M20 4BX, UK; </a:t>
            </a:r>
            <a:r>
              <a:rPr lang="en-GB" sz="700" baseline="30000" err="1"/>
              <a:t>n</a:t>
            </a:r>
            <a:r>
              <a:rPr lang="en-GB" sz="700" err="1"/>
              <a:t>Medical</a:t>
            </a:r>
            <a:r>
              <a:rPr lang="en-GB" sz="700"/>
              <a:t> Oncology Department, Hospital General Universitario Gregorio </a:t>
            </a:r>
            <a:r>
              <a:rPr lang="en-GB" sz="700" err="1"/>
              <a:t>Marañon</a:t>
            </a:r>
            <a:r>
              <a:rPr lang="en-GB" sz="700"/>
              <a:t>, Madrid, Spain; </a:t>
            </a:r>
            <a:r>
              <a:rPr lang="en-GB" sz="700" baseline="30000" err="1"/>
              <a:t>o</a:t>
            </a:r>
            <a:r>
              <a:rPr lang="en-GB" sz="700" err="1"/>
              <a:t>Department</a:t>
            </a:r>
            <a:r>
              <a:rPr lang="en-GB" sz="700"/>
              <a:t> of Oncology, Geneva University Hospital, Geneva, Switzerland; </a:t>
            </a:r>
            <a:r>
              <a:rPr lang="en-GB" sz="700" baseline="30000" err="1"/>
              <a:t>p</a:t>
            </a:r>
            <a:r>
              <a:rPr lang="en-GB" sz="700" err="1"/>
              <a:t>Mount</a:t>
            </a:r>
            <a:r>
              <a:rPr lang="en-GB" sz="700"/>
              <a:t> Vernon Cancer </a:t>
            </a:r>
            <a:r>
              <a:rPr lang="en-GB" sz="700" err="1"/>
              <a:t>Center</a:t>
            </a:r>
            <a:r>
              <a:rPr lang="en-GB" sz="700"/>
              <a:t>, Northwood, UK; </a:t>
            </a:r>
            <a:r>
              <a:rPr lang="en-GB" sz="700" baseline="30000" err="1"/>
              <a:t>q</a:t>
            </a:r>
            <a:r>
              <a:rPr lang="en-GB" sz="700" err="1"/>
              <a:t>Department</a:t>
            </a:r>
            <a:r>
              <a:rPr lang="en-GB" sz="700"/>
              <a:t> of Oncology, Institute Gustave </a:t>
            </a:r>
            <a:r>
              <a:rPr lang="en-GB" sz="700" err="1"/>
              <a:t>Roussy</a:t>
            </a:r>
            <a:r>
              <a:rPr lang="en-GB" sz="700"/>
              <a:t> and Paris-</a:t>
            </a:r>
            <a:r>
              <a:rPr lang="en-GB" sz="700" err="1"/>
              <a:t>Saclay</a:t>
            </a:r>
            <a:r>
              <a:rPr lang="en-GB" sz="700"/>
              <a:t> University, </a:t>
            </a:r>
            <a:r>
              <a:rPr lang="en-GB" sz="700" err="1"/>
              <a:t>Villejiuf</a:t>
            </a:r>
            <a:r>
              <a:rPr lang="en-GB" sz="700"/>
              <a:t>, France; </a:t>
            </a:r>
            <a:r>
              <a:rPr lang="en-GB" sz="700" baseline="30000" err="1"/>
              <a:t>r</a:t>
            </a:r>
            <a:r>
              <a:rPr lang="en-GB" sz="700" err="1"/>
              <a:t>Department</a:t>
            </a:r>
            <a:r>
              <a:rPr lang="en-GB" sz="700"/>
              <a:t> of Dermatology, Comprehensive Cancer </a:t>
            </a:r>
            <a:r>
              <a:rPr lang="en-GB" sz="700" err="1"/>
              <a:t>Center</a:t>
            </a:r>
            <a:r>
              <a:rPr lang="en-GB" sz="700"/>
              <a:t> (</a:t>
            </a:r>
            <a:r>
              <a:rPr lang="en-GB" sz="700" err="1"/>
              <a:t>Westdeutsches</a:t>
            </a:r>
            <a:r>
              <a:rPr lang="en-GB" sz="700"/>
              <a:t> </a:t>
            </a:r>
            <a:r>
              <a:rPr lang="en-GB" sz="700" err="1"/>
              <a:t>Tumorzentrum</a:t>
            </a:r>
            <a:r>
              <a:rPr lang="en-GB" sz="700"/>
              <a:t>), University Hospital Essen &amp; National </a:t>
            </a:r>
            <a:r>
              <a:rPr lang="en-GB" sz="700" err="1"/>
              <a:t>Center</a:t>
            </a:r>
            <a:r>
              <a:rPr lang="en-GB" sz="700"/>
              <a:t> for </a:t>
            </a:r>
            <a:r>
              <a:rPr lang="en-GB" sz="700" err="1"/>
              <a:t>Tumor</a:t>
            </a:r>
            <a:r>
              <a:rPr lang="en-GB" sz="700"/>
              <a:t> Diseases (</a:t>
            </a:r>
            <a:r>
              <a:rPr lang="en-GB" sz="700" err="1"/>
              <a:t>NCTWest</a:t>
            </a:r>
            <a:r>
              <a:rPr lang="en-GB" sz="700"/>
              <a:t>), Campus Essen &amp; Research Alliance Ruhr, Research </a:t>
            </a:r>
            <a:r>
              <a:rPr lang="en-GB" sz="700" err="1"/>
              <a:t>Center</a:t>
            </a:r>
            <a:r>
              <a:rPr lang="en-GB" sz="700"/>
              <a:t> One Health, University Duisburg-Essen, Essen, Germany; </a:t>
            </a:r>
            <a:r>
              <a:rPr lang="en-GB" sz="700" baseline="30000" err="1"/>
              <a:t>s</a:t>
            </a:r>
            <a:r>
              <a:rPr lang="en-GB" sz="700" err="1"/>
              <a:t>Department</a:t>
            </a:r>
            <a:r>
              <a:rPr lang="en-GB" sz="700"/>
              <a:t> of Soft Tissue/Bone Sarcoma and Melanoma, Maria Sklodowska-Curie National Research Institute of Oncology in Warsaw, 02-781 Warsaw, Poland</a:t>
            </a:r>
          </a:p>
        </p:txBody>
      </p:sp>
    </p:spTree>
    <p:extLst>
      <p:ext uri="{BB962C8B-B14F-4D97-AF65-F5344CB8AC3E}">
        <p14:creationId xmlns:p14="http://schemas.microsoft.com/office/powerpoint/2010/main" val="246416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CC2F9-21C7-52F3-675F-31F4EC73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Hintergrund und Studienziel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6CDE0C-043D-0A17-37F6-B4A185B6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5" y="1279931"/>
            <a:ext cx="8534398" cy="4477931"/>
          </a:xfrm>
        </p:spPr>
        <p:txBody>
          <a:bodyPr/>
          <a:lstStyle/>
          <a:p>
            <a:pPr marL="495300" lvl="4" indent="0">
              <a:buNone/>
            </a:pPr>
            <a:r>
              <a:rPr lang="de-DE" b="1">
                <a:solidFill>
                  <a:schemeClr val="accent6"/>
                </a:solidFill>
              </a:rPr>
              <a:t>Hintergrund</a:t>
            </a:r>
          </a:p>
          <a:p>
            <a:pPr lvl="4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2"/>
                </a:solidFill>
              </a:rPr>
              <a:t>Aktuell zwei Optionen für die adjuvante Therapie bei Patient*innen mit Melanom im Stadium III und </a:t>
            </a:r>
            <a:r>
              <a:rPr lang="de-DE" i="1">
                <a:solidFill>
                  <a:schemeClr val="tx2"/>
                </a:solidFill>
              </a:rPr>
              <a:t>BRAFV600</a:t>
            </a:r>
            <a:r>
              <a:rPr lang="de-DE">
                <a:solidFill>
                  <a:schemeClr val="tx2"/>
                </a:solidFill>
              </a:rPr>
              <a:t>-Mutation:</a:t>
            </a:r>
          </a:p>
          <a:p>
            <a:pPr marL="1116013" lvl="4" indent="-342900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2"/>
                </a:solidFill>
              </a:rPr>
              <a:t>Zielgerichtete Therapie (TT) mit den BRAF-/MEK-Inhibitoren Dabrafenib + </a:t>
            </a:r>
            <a:r>
              <a:rPr lang="de-DE" err="1">
                <a:solidFill>
                  <a:schemeClr val="tx2"/>
                </a:solidFill>
              </a:rPr>
              <a:t>Trametinib</a:t>
            </a:r>
            <a:r>
              <a:rPr lang="de-DE">
                <a:solidFill>
                  <a:schemeClr val="tx2"/>
                </a:solidFill>
              </a:rPr>
              <a:t> </a:t>
            </a:r>
          </a:p>
          <a:p>
            <a:pPr marL="1116013" lvl="4" indent="-342900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2"/>
                </a:solidFill>
              </a:rPr>
              <a:t>PD-1-Immun-Checkpoint-Inhibitoren (ICI) Nivolumab oder </a:t>
            </a:r>
            <a:r>
              <a:rPr lang="de-DE" err="1">
                <a:solidFill>
                  <a:schemeClr val="tx2"/>
                </a:solidFill>
              </a:rPr>
              <a:t>Pembrolizumab</a:t>
            </a:r>
            <a:r>
              <a:rPr lang="de-DE">
                <a:solidFill>
                  <a:schemeClr val="tx2"/>
                </a:solidFill>
              </a:rPr>
              <a:t> </a:t>
            </a:r>
          </a:p>
          <a:p>
            <a:pPr marL="833438" lvl="3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2"/>
                </a:solidFill>
              </a:rPr>
              <a:t>Bisher keine </a:t>
            </a:r>
            <a:r>
              <a:rPr lang="de-DE" i="1">
                <a:solidFill>
                  <a:schemeClr val="tx2"/>
                </a:solidFill>
              </a:rPr>
              <a:t>Head-</a:t>
            </a:r>
            <a:r>
              <a:rPr lang="de-DE" i="1" err="1">
                <a:solidFill>
                  <a:schemeClr val="tx2"/>
                </a:solidFill>
              </a:rPr>
              <a:t>to</a:t>
            </a:r>
            <a:r>
              <a:rPr lang="de-DE" i="1">
                <a:solidFill>
                  <a:schemeClr val="tx2"/>
                </a:solidFill>
              </a:rPr>
              <a:t>-Head</a:t>
            </a:r>
            <a:r>
              <a:rPr lang="de-DE">
                <a:solidFill>
                  <a:schemeClr val="tx2"/>
                </a:solidFill>
              </a:rPr>
              <a:t>-Daten</a:t>
            </a:r>
          </a:p>
          <a:p>
            <a:pPr marL="1116013" lvl="4" indent="-342900"/>
            <a:endParaRPr lang="de-DE">
              <a:solidFill>
                <a:schemeClr val="tx2"/>
              </a:solidFill>
            </a:endParaRPr>
          </a:p>
          <a:p>
            <a:pPr marL="495300" lvl="4" indent="0">
              <a:buNone/>
            </a:pPr>
            <a:r>
              <a:rPr lang="de-DE" b="1">
                <a:solidFill>
                  <a:schemeClr val="accent6"/>
                </a:solidFill>
              </a:rPr>
              <a:t>Studienziel</a:t>
            </a:r>
          </a:p>
          <a:p>
            <a:pPr marL="828675" lvl="4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2"/>
                </a:solidFill>
              </a:rPr>
              <a:t>Analyse von </a:t>
            </a:r>
            <a:r>
              <a:rPr lang="de-DE" i="1">
                <a:solidFill>
                  <a:schemeClr val="tx2"/>
                </a:solidFill>
              </a:rPr>
              <a:t>Real-World</a:t>
            </a:r>
            <a:r>
              <a:rPr lang="de-DE">
                <a:solidFill>
                  <a:schemeClr val="tx2"/>
                </a:solidFill>
              </a:rPr>
              <a:t>-Daten zur adjuvanten Therapie bei Patient*innen mit Melanom im Stadium III hinsichtlich</a:t>
            </a:r>
          </a:p>
          <a:p>
            <a:pPr marL="1095375" lvl="5" indent="-285750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 err="1">
                <a:solidFill>
                  <a:schemeClr val="tx2"/>
                </a:solidFill>
              </a:rPr>
              <a:t>Rezidivfreies</a:t>
            </a:r>
            <a:r>
              <a:rPr lang="de-DE">
                <a:solidFill>
                  <a:schemeClr val="tx2"/>
                </a:solidFill>
              </a:rPr>
              <a:t> Überleben (RFS)</a:t>
            </a:r>
          </a:p>
          <a:p>
            <a:pPr marL="1095375" lvl="5" indent="-285750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 err="1">
                <a:solidFill>
                  <a:schemeClr val="tx2"/>
                </a:solidFill>
              </a:rPr>
              <a:t>Fernmetastasenfreies</a:t>
            </a:r>
            <a:r>
              <a:rPr lang="de-DE">
                <a:solidFill>
                  <a:schemeClr val="tx2"/>
                </a:solidFill>
              </a:rPr>
              <a:t> Überleben (DMFS)</a:t>
            </a:r>
          </a:p>
          <a:p>
            <a:pPr marL="1095375" lvl="5" indent="-285750"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2"/>
                </a:solidFill>
              </a:rPr>
              <a:t>Gesamtüberleben (OS)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B4ADAF-96DB-6D76-1229-5F08908A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2</a:t>
            </a:fld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310990A-ACDA-2C1F-E68F-77C4A30D8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BRAF: Serin/Threonin-Kinase B-</a:t>
            </a:r>
            <a:r>
              <a:rPr lang="de-DE" err="1"/>
              <a:t>Raf</a:t>
            </a:r>
            <a:r>
              <a:rPr lang="de-DE"/>
              <a:t>; MEK: </a:t>
            </a:r>
            <a:r>
              <a:rPr lang="de-DE" err="1"/>
              <a:t>Mitogen</a:t>
            </a:r>
            <a:r>
              <a:rPr lang="de-DE"/>
              <a:t>-aktivierte Proteinkinase-Kinase</a:t>
            </a:r>
          </a:p>
        </p:txBody>
      </p:sp>
      <p:pic>
        <p:nvPicPr>
          <p:cNvPr id="9" name="Grafik 8" descr="Ein Bild, das Kreis, Grafiken enthält.&#10;&#10;KI-generierte Inhalte können fehlerhaft sein.">
            <a:extLst>
              <a:ext uri="{FF2B5EF4-FFF2-40B4-BE49-F238E27FC236}">
                <a16:creationId xmlns:a16="http://schemas.microsoft.com/office/drawing/2014/main" id="{467C3A89-A9C4-D824-65B6-895A8CBDB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3901248"/>
            <a:ext cx="720000" cy="720000"/>
          </a:xfrm>
          <a:prstGeom prst="rect">
            <a:avLst/>
          </a:prstGeom>
        </p:spPr>
      </p:pic>
      <p:pic>
        <p:nvPicPr>
          <p:cNvPr id="11" name="Grafik 10" descr="Ein Bild, das Kreis, Screenshot, Grafiken, Farbigkeit enthält.&#10;&#10;KI-generierte Inhalte können fehlerhaft sein.">
            <a:extLst>
              <a:ext uri="{FF2B5EF4-FFF2-40B4-BE49-F238E27FC236}">
                <a16:creationId xmlns:a16="http://schemas.microsoft.com/office/drawing/2014/main" id="{DAF08D7C-35FF-6BEE-255C-34A5C37E5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3" y="110013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E1B2DC2F-37F8-1D13-55B7-C83D36849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779496"/>
              </p:ext>
            </p:extLst>
          </p:nvPr>
        </p:nvGraphicFramePr>
        <p:xfrm>
          <a:off x="604883" y="1751330"/>
          <a:ext cx="5124450" cy="26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B463B49E-02DE-AC2B-27A9-923628816BA1}"/>
              </a:ext>
            </a:extLst>
          </p:cNvPr>
          <p:cNvSpPr txBox="1"/>
          <p:nvPr/>
        </p:nvSpPr>
        <p:spPr>
          <a:xfrm>
            <a:off x="4792397" y="3122480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 = 3.625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80D4AC-2255-6E3E-E039-5D3D00B0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0990464" cy="1065278"/>
          </a:xfrm>
        </p:spPr>
        <p:txBody>
          <a:bodyPr/>
          <a:lstStyle/>
          <a:p>
            <a:r>
              <a:rPr lang="de-DE" dirty="0"/>
              <a:t>RFS-Benefit der therapeutischen Strategien im Vergleich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331E9E-4377-B3EB-4C87-8D5F4A21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10350" y="6201657"/>
            <a:ext cx="4984951" cy="561093"/>
          </a:xfrm>
        </p:spPr>
        <p:txBody>
          <a:bodyPr/>
          <a:lstStyle/>
          <a:p>
            <a:r>
              <a:rPr lang="de-DE" sz="800"/>
              <a:t>1. van Laar SA, et al. Cancers 2022;14; 2. De Falco V, et al. </a:t>
            </a:r>
            <a:r>
              <a:rPr lang="de-DE" sz="800" err="1"/>
              <a:t>Int</a:t>
            </a:r>
            <a:r>
              <a:rPr lang="de-DE" sz="800"/>
              <a:t> J Cancer 2023;153:133–40; 3. Zhong J, et al. Cancer Med 2023;12:11475–82.; 4. </a:t>
            </a:r>
            <a:r>
              <a:rPr lang="de-DE" sz="800" err="1"/>
              <a:t>Placzke</a:t>
            </a:r>
            <a:r>
              <a:rPr lang="de-DE" sz="800"/>
              <a:t> J, et al. Cancers 2023;15; 5. Haist M, et al. Cancer 2023;11; 6. Lodde GC, et al. </a:t>
            </a:r>
            <a:r>
              <a:rPr lang="de-DE" sz="800" err="1"/>
              <a:t>Eur</a:t>
            </a:r>
            <a:r>
              <a:rPr lang="de-DE" sz="800"/>
              <a:t> J Cancer 2023;191:112957; 7. Schumann K, et al. J </a:t>
            </a:r>
            <a:r>
              <a:rPr lang="de-DE" sz="800" err="1"/>
              <a:t>Eur</a:t>
            </a:r>
            <a:r>
              <a:rPr lang="de-DE" sz="800"/>
              <a:t> Acad </a:t>
            </a:r>
            <a:r>
              <a:rPr lang="de-DE" sz="800" err="1"/>
              <a:t>Dermatol</a:t>
            </a:r>
            <a:r>
              <a:rPr lang="de-DE" sz="800"/>
              <a:t> </a:t>
            </a:r>
            <a:r>
              <a:rPr lang="de-DE" sz="800" err="1"/>
              <a:t>Venereol</a:t>
            </a:r>
            <a:r>
              <a:rPr lang="de-DE" sz="800"/>
              <a:t>: JEADV 2023;37:894–906; 8. Rigo R, et al. </a:t>
            </a:r>
            <a:r>
              <a:rPr lang="de-DE" sz="800" err="1"/>
              <a:t>Oncologist</a:t>
            </a:r>
            <a:r>
              <a:rPr lang="de-DE" sz="800"/>
              <a:t>; 2024;29:57–66; 9. Bai X, et al. Medicine 2023:65.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517202-B096-8C6E-F264-29D25101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3</a:t>
            </a:fld>
            <a:endParaRPr lang="en-GB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7AE36B3-878F-DFC0-5A29-774D1D26EB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64" y="5960223"/>
            <a:ext cx="5404862" cy="299175"/>
          </a:xfrm>
        </p:spPr>
        <p:txBody>
          <a:bodyPr/>
          <a:lstStyle/>
          <a:p>
            <a:r>
              <a:rPr lang="de-DE" sz="1000" dirty="0"/>
              <a:t>BRAF: Serin/Threonin-Kinase B-</a:t>
            </a:r>
            <a:r>
              <a:rPr lang="de-DE" sz="1000" dirty="0" err="1"/>
              <a:t>Raf</a:t>
            </a:r>
            <a:r>
              <a:rPr lang="de-DE" sz="1000" dirty="0"/>
              <a:t>; ICI: Immun-Checkpoint-Inhibitoren; MEK: </a:t>
            </a:r>
            <a:r>
              <a:rPr lang="de-DE" sz="1000" dirty="0" err="1"/>
              <a:t>Mitogen</a:t>
            </a:r>
            <a:r>
              <a:rPr lang="de-DE" sz="1000" dirty="0"/>
              <a:t>-aktivierte Proteinkinase-Kinase; TT: zielgerichtete Therapie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2F0AF2-08D8-9152-7502-12C148DCF0B3}"/>
              </a:ext>
            </a:extLst>
          </p:cNvPr>
          <p:cNvSpPr txBox="1"/>
          <p:nvPr/>
        </p:nvSpPr>
        <p:spPr>
          <a:xfrm>
            <a:off x="1750755" y="1387406"/>
            <a:ext cx="3336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tx2"/>
                </a:solidFill>
              </a:rPr>
              <a:t>Gewichtete Mittelwerte aus 9 Publikationen</a:t>
            </a:r>
            <a:r>
              <a:rPr lang="de-DE" sz="1200" baseline="30000">
                <a:solidFill>
                  <a:schemeClr val="tx2"/>
                </a:solidFill>
              </a:rPr>
              <a:t>1-9,*</a:t>
            </a:r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453BF86A-E4F7-84CE-8B3B-AD7463833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55423"/>
              </p:ext>
            </p:extLst>
          </p:nvPr>
        </p:nvGraphicFramePr>
        <p:xfrm>
          <a:off x="6559650" y="1655655"/>
          <a:ext cx="4824462" cy="156742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03461">
                  <a:extLst>
                    <a:ext uri="{9D8B030D-6E8A-4147-A177-3AD203B41FA5}">
                      <a16:colId xmlns:a16="http://schemas.microsoft.com/office/drawing/2014/main" val="3738056766"/>
                    </a:ext>
                  </a:extLst>
                </a:gridCol>
                <a:gridCol w="1612847">
                  <a:extLst>
                    <a:ext uri="{9D8B030D-6E8A-4147-A177-3AD203B41FA5}">
                      <a16:colId xmlns:a16="http://schemas.microsoft.com/office/drawing/2014/main" val="1145328815"/>
                    </a:ext>
                  </a:extLst>
                </a:gridCol>
                <a:gridCol w="1608154">
                  <a:extLst>
                    <a:ext uri="{9D8B030D-6E8A-4147-A177-3AD203B41FA5}">
                      <a16:colId xmlns:a16="http://schemas.microsoft.com/office/drawing/2014/main" val="1036719125"/>
                    </a:ext>
                  </a:extLst>
                </a:gridCol>
              </a:tblGrid>
              <a:tr h="313485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Zeitpunkt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89973"/>
                  </a:ext>
                </a:extLst>
              </a:tr>
              <a:tr h="313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  6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95,9 %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82,9 %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097169"/>
                  </a:ext>
                </a:extLst>
              </a:tr>
              <a:tr h="313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12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88,2 %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69,3 %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899577"/>
                  </a:ext>
                </a:extLst>
              </a:tr>
              <a:tr h="313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24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70,4 %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55,5 %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17155"/>
                  </a:ext>
                </a:extLst>
              </a:tr>
              <a:tr h="313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36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57,5 %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chemeClr val="tx2"/>
                          </a:solidFill>
                        </a:rPr>
                        <a:t>48,9 %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38469"/>
                  </a:ext>
                </a:extLst>
              </a:tr>
            </a:tbl>
          </a:graphicData>
        </a:graphic>
      </p:graphicFrame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3F1072D0-A9FB-C1C5-A257-DC66835325A9}"/>
              </a:ext>
            </a:extLst>
          </p:cNvPr>
          <p:cNvSpPr/>
          <p:nvPr/>
        </p:nvSpPr>
        <p:spPr>
          <a:xfrm>
            <a:off x="808087" y="4653658"/>
            <a:ext cx="5135514" cy="10772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b="1">
                <a:solidFill>
                  <a:schemeClr val="tx2"/>
                </a:solidFill>
              </a:rPr>
              <a:t>Die Analyse </a:t>
            </a:r>
            <a:r>
              <a:rPr lang="en-GB" b="1" err="1">
                <a:solidFill>
                  <a:schemeClr val="tx2"/>
                </a:solidFill>
              </a:rPr>
              <a:t>zeigte</a:t>
            </a:r>
            <a:r>
              <a:rPr lang="en-GB" b="1">
                <a:solidFill>
                  <a:schemeClr val="tx2"/>
                </a:solidFill>
              </a:rPr>
              <a:t> </a:t>
            </a:r>
            <a:r>
              <a:rPr lang="en-GB" b="1" err="1">
                <a:solidFill>
                  <a:schemeClr val="tx2"/>
                </a:solidFill>
              </a:rPr>
              <a:t>einen</a:t>
            </a:r>
            <a:r>
              <a:rPr lang="en-GB" b="1">
                <a:solidFill>
                  <a:schemeClr val="tx2"/>
                </a:solidFill>
              </a:rPr>
              <a:t> RFS-Benefit für TT </a:t>
            </a:r>
            <a:r>
              <a:rPr lang="en-GB" b="1" err="1">
                <a:solidFill>
                  <a:schemeClr val="tx2"/>
                </a:solidFill>
              </a:rPr>
              <a:t>im</a:t>
            </a:r>
            <a:r>
              <a:rPr lang="en-GB" b="1">
                <a:solidFill>
                  <a:schemeClr val="tx2"/>
                </a:solidFill>
              </a:rPr>
              <a:t> </a:t>
            </a:r>
            <a:r>
              <a:rPr lang="en-GB" b="1" err="1">
                <a:solidFill>
                  <a:schemeClr val="tx2"/>
                </a:solidFill>
              </a:rPr>
              <a:t>Vergleich</a:t>
            </a:r>
            <a:r>
              <a:rPr lang="en-GB" b="1">
                <a:solidFill>
                  <a:schemeClr val="tx2"/>
                </a:solidFill>
              </a:rPr>
              <a:t> </a:t>
            </a:r>
            <a:r>
              <a:rPr lang="en-GB" b="1" err="1">
                <a:solidFill>
                  <a:schemeClr val="tx2"/>
                </a:solidFill>
              </a:rPr>
              <a:t>zu</a:t>
            </a:r>
            <a:r>
              <a:rPr lang="en-GB" b="1">
                <a:solidFill>
                  <a:schemeClr val="tx2"/>
                </a:solidFill>
              </a:rPr>
              <a:t> ICI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5D680C-0EB7-70BD-40BF-8B931B6C0F82}"/>
              </a:ext>
            </a:extLst>
          </p:cNvPr>
          <p:cNvSpPr txBox="1"/>
          <p:nvPr/>
        </p:nvSpPr>
        <p:spPr>
          <a:xfrm>
            <a:off x="1717092" y="105628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err="1">
                <a:solidFill>
                  <a:schemeClr val="tx2"/>
                </a:solidFill>
              </a:rPr>
              <a:t>Rezidivfreies</a:t>
            </a:r>
            <a:r>
              <a:rPr lang="de-DE" b="1">
                <a:solidFill>
                  <a:schemeClr val="tx2"/>
                </a:solidFill>
              </a:rPr>
              <a:t> Überleben (RFS)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AF2CE3-8C40-373E-E4DE-C3158C1666EB}"/>
              </a:ext>
            </a:extLst>
          </p:cNvPr>
          <p:cNvSpPr txBox="1"/>
          <p:nvPr/>
        </p:nvSpPr>
        <p:spPr>
          <a:xfrm>
            <a:off x="6483264" y="3360200"/>
            <a:ext cx="3213186" cy="255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Von insgesamt 3.625 Patient*innen wiesen 2.071 eine </a:t>
            </a:r>
            <a:r>
              <a:rPr lang="de-DE" i="1" dirty="0">
                <a:solidFill>
                  <a:schemeClr val="tx2"/>
                </a:solidFill>
              </a:rPr>
              <a:t>BRAFV600</a:t>
            </a:r>
            <a:r>
              <a:rPr lang="de-DE" dirty="0">
                <a:solidFill>
                  <a:schemeClr val="tx2"/>
                </a:solidFill>
              </a:rPr>
              <a:t>-Mutation auf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56 % aller BRAF-positiven Patient*innen erhielten eine TT</a:t>
            </a:r>
          </a:p>
        </p:txBody>
      </p:sp>
      <p:pic>
        <p:nvPicPr>
          <p:cNvPr id="18" name="Grafik 17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48A03399-104B-F267-8EE8-00D15255A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5" y="4371973"/>
            <a:ext cx="720000" cy="72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4A6045B-1C87-520E-834B-FC353254C4CC}"/>
              </a:ext>
            </a:extLst>
          </p:cNvPr>
          <p:cNvSpPr txBox="1"/>
          <p:nvPr/>
        </p:nvSpPr>
        <p:spPr>
          <a:xfrm>
            <a:off x="1334246" y="3224230"/>
            <a:ext cx="22757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*Jede Veröffentlichung umfasst Daten von mehr als 65 Patient*innen mit einer </a:t>
            </a:r>
            <a:r>
              <a:rPr lang="de-DE" sz="900" i="1"/>
              <a:t>BRAF</a:t>
            </a:r>
            <a:r>
              <a:rPr lang="de-DE" sz="900"/>
              <a:t>-Mutation.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ACED33-CA1F-B325-82BC-9F9CC9CE76A3}"/>
              </a:ext>
            </a:extLst>
          </p:cNvPr>
          <p:cNvSpPr txBox="1"/>
          <p:nvPr/>
        </p:nvSpPr>
        <p:spPr>
          <a:xfrm>
            <a:off x="6559650" y="128354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72E68EF-827D-E364-0727-816CF182AAC0}"/>
              </a:ext>
            </a:extLst>
          </p:cNvPr>
          <p:cNvGrpSpPr/>
          <p:nvPr/>
        </p:nvGrpSpPr>
        <p:grpSpPr>
          <a:xfrm>
            <a:off x="1604772" y="1832648"/>
            <a:ext cx="3960683" cy="1001451"/>
            <a:chOff x="1604772" y="1832648"/>
            <a:chExt cx="3960683" cy="1001451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8FEE0F34-5F65-77D6-A788-62555B3E5961}"/>
                </a:ext>
              </a:extLst>
            </p:cNvPr>
            <p:cNvSpPr/>
            <p:nvPr/>
          </p:nvSpPr>
          <p:spPr>
            <a:xfrm>
              <a:off x="1604772" y="1832648"/>
              <a:ext cx="3959794" cy="835304"/>
            </a:xfrm>
            <a:custGeom>
              <a:avLst/>
              <a:gdLst>
                <a:gd name="connsiteX0" fmla="*/ 0 w 3959794"/>
                <a:gd name="connsiteY0" fmla="*/ 0 h 835304"/>
                <a:gd name="connsiteX1" fmla="*/ 118430 w 3959794"/>
                <a:gd name="connsiteY1" fmla="*/ 8808 h 835304"/>
                <a:gd name="connsiteX2" fmla="*/ 165955 w 3959794"/>
                <a:gd name="connsiteY2" fmla="*/ 15658 h 835304"/>
                <a:gd name="connsiteX3" fmla="*/ 254651 w 3959794"/>
                <a:gd name="connsiteY3" fmla="*/ 26314 h 835304"/>
                <a:gd name="connsiteX4" fmla="*/ 368252 w 3959794"/>
                <a:gd name="connsiteY4" fmla="*/ 46756 h 835304"/>
                <a:gd name="connsiteX5" fmla="*/ 411965 w 3959794"/>
                <a:gd name="connsiteY5" fmla="*/ 48061 h 835304"/>
                <a:gd name="connsiteX6" fmla="*/ 540180 w 3959794"/>
                <a:gd name="connsiteY6" fmla="*/ 75354 h 835304"/>
                <a:gd name="connsiteX7" fmla="*/ 582876 w 3959794"/>
                <a:gd name="connsiteY7" fmla="*/ 82856 h 835304"/>
                <a:gd name="connsiteX8" fmla="*/ 633704 w 3959794"/>
                <a:gd name="connsiteY8" fmla="*/ 94817 h 835304"/>
                <a:gd name="connsiteX9" fmla="*/ 706135 w 3959794"/>
                <a:gd name="connsiteY9" fmla="*/ 105473 h 835304"/>
                <a:gd name="connsiteX10" fmla="*/ 816814 w 3959794"/>
                <a:gd name="connsiteY10" fmla="*/ 131896 h 835304"/>
                <a:gd name="connsiteX11" fmla="*/ 957863 w 3959794"/>
                <a:gd name="connsiteY11" fmla="*/ 166039 h 835304"/>
                <a:gd name="connsiteX12" fmla="*/ 997382 w 3959794"/>
                <a:gd name="connsiteY12" fmla="*/ 175390 h 835304"/>
                <a:gd name="connsiteX13" fmla="*/ 1049863 w 3959794"/>
                <a:gd name="connsiteY13" fmla="*/ 183654 h 835304"/>
                <a:gd name="connsiteX14" fmla="*/ 1185575 w 3959794"/>
                <a:gd name="connsiteY14" fmla="*/ 218340 h 835304"/>
                <a:gd name="connsiteX15" fmla="*/ 1254193 w 3959794"/>
                <a:gd name="connsiteY15" fmla="*/ 235521 h 835304"/>
                <a:gd name="connsiteX16" fmla="*/ 1351530 w 3959794"/>
                <a:gd name="connsiteY16" fmla="*/ 256289 h 835304"/>
                <a:gd name="connsiteX17" fmla="*/ 1419132 w 3959794"/>
                <a:gd name="connsiteY17" fmla="*/ 266510 h 835304"/>
                <a:gd name="connsiteX18" fmla="*/ 1488386 w 3959794"/>
                <a:gd name="connsiteY18" fmla="*/ 283582 h 835304"/>
                <a:gd name="connsiteX19" fmla="*/ 1559927 w 3959794"/>
                <a:gd name="connsiteY19" fmla="*/ 297282 h 835304"/>
                <a:gd name="connsiteX20" fmla="*/ 1680009 w 3959794"/>
                <a:gd name="connsiteY20" fmla="*/ 329142 h 835304"/>
                <a:gd name="connsiteX21" fmla="*/ 1732489 w 3959794"/>
                <a:gd name="connsiteY21" fmla="*/ 350889 h 835304"/>
                <a:gd name="connsiteX22" fmla="*/ 1761081 w 3959794"/>
                <a:gd name="connsiteY22" fmla="*/ 359261 h 835304"/>
                <a:gd name="connsiteX23" fmla="*/ 1848251 w 3959794"/>
                <a:gd name="connsiteY23" fmla="*/ 387533 h 835304"/>
                <a:gd name="connsiteX24" fmla="*/ 1915599 w 3959794"/>
                <a:gd name="connsiteY24" fmla="*/ 407322 h 835304"/>
                <a:gd name="connsiteX25" fmla="*/ 2043814 w 3959794"/>
                <a:gd name="connsiteY25" fmla="*/ 447554 h 835304"/>
                <a:gd name="connsiteX26" fmla="*/ 2143819 w 3959794"/>
                <a:gd name="connsiteY26" fmla="*/ 482785 h 835304"/>
                <a:gd name="connsiteX27" fmla="*/ 2194648 w 3959794"/>
                <a:gd name="connsiteY27" fmla="*/ 497573 h 835304"/>
                <a:gd name="connsiteX28" fmla="*/ 2289316 w 3959794"/>
                <a:gd name="connsiteY28" fmla="*/ 518885 h 835304"/>
                <a:gd name="connsiteX29" fmla="*/ 2421724 w 3959794"/>
                <a:gd name="connsiteY29" fmla="*/ 536500 h 835304"/>
                <a:gd name="connsiteX30" fmla="*/ 2465564 w 3959794"/>
                <a:gd name="connsiteY30" fmla="*/ 545742 h 835304"/>
                <a:gd name="connsiteX31" fmla="*/ 2514359 w 3959794"/>
                <a:gd name="connsiteY31" fmla="*/ 557377 h 835304"/>
                <a:gd name="connsiteX32" fmla="*/ 2614491 w 3959794"/>
                <a:gd name="connsiteY32" fmla="*/ 590759 h 835304"/>
                <a:gd name="connsiteX33" fmla="*/ 2693275 w 3959794"/>
                <a:gd name="connsiteY33" fmla="*/ 618486 h 835304"/>
                <a:gd name="connsiteX34" fmla="*/ 2785275 w 3959794"/>
                <a:gd name="connsiteY34" fmla="*/ 644148 h 835304"/>
                <a:gd name="connsiteX35" fmla="*/ 2866092 w 3959794"/>
                <a:gd name="connsiteY35" fmla="*/ 670679 h 835304"/>
                <a:gd name="connsiteX36" fmla="*/ 2931788 w 3959794"/>
                <a:gd name="connsiteY36" fmla="*/ 687968 h 835304"/>
                <a:gd name="connsiteX37" fmla="*/ 2974230 w 3959794"/>
                <a:gd name="connsiteY37" fmla="*/ 701886 h 835304"/>
                <a:gd name="connsiteX38" fmla="*/ 3016672 w 3959794"/>
                <a:gd name="connsiteY38" fmla="*/ 706344 h 835304"/>
                <a:gd name="connsiteX39" fmla="*/ 3084019 w 3959794"/>
                <a:gd name="connsiteY39" fmla="*/ 723198 h 835304"/>
                <a:gd name="connsiteX40" fmla="*/ 3192665 w 3959794"/>
                <a:gd name="connsiteY40" fmla="*/ 731027 h 835304"/>
                <a:gd name="connsiteX41" fmla="*/ 3240317 w 3959794"/>
                <a:gd name="connsiteY41" fmla="*/ 739835 h 835304"/>
                <a:gd name="connsiteX42" fmla="*/ 3283013 w 3959794"/>
                <a:gd name="connsiteY42" fmla="*/ 741248 h 835304"/>
                <a:gd name="connsiteX43" fmla="*/ 3422029 w 3959794"/>
                <a:gd name="connsiteY43" fmla="*/ 764409 h 835304"/>
                <a:gd name="connsiteX44" fmla="*/ 3505261 w 3959794"/>
                <a:gd name="connsiteY44" fmla="*/ 770389 h 835304"/>
                <a:gd name="connsiteX45" fmla="*/ 3661685 w 3959794"/>
                <a:gd name="connsiteY45" fmla="*/ 800183 h 835304"/>
                <a:gd name="connsiteX46" fmla="*/ 3766265 w 3959794"/>
                <a:gd name="connsiteY46" fmla="*/ 807142 h 835304"/>
                <a:gd name="connsiteX47" fmla="*/ 3824591 w 3959794"/>
                <a:gd name="connsiteY47" fmla="*/ 818124 h 835304"/>
                <a:gd name="connsiteX48" fmla="*/ 3860298 w 3959794"/>
                <a:gd name="connsiteY48" fmla="*/ 818124 h 835304"/>
                <a:gd name="connsiteX49" fmla="*/ 3959794 w 3959794"/>
                <a:gd name="connsiteY49" fmla="*/ 835304 h 83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59794" h="835304">
                  <a:moveTo>
                    <a:pt x="0" y="0"/>
                  </a:moveTo>
                  <a:lnTo>
                    <a:pt x="118430" y="8808"/>
                  </a:lnTo>
                  <a:lnTo>
                    <a:pt x="165955" y="15658"/>
                  </a:lnTo>
                  <a:lnTo>
                    <a:pt x="254651" y="26314"/>
                  </a:lnTo>
                  <a:lnTo>
                    <a:pt x="368252" y="46756"/>
                  </a:lnTo>
                  <a:lnTo>
                    <a:pt x="411965" y="48061"/>
                  </a:lnTo>
                  <a:lnTo>
                    <a:pt x="540180" y="75354"/>
                  </a:lnTo>
                  <a:lnTo>
                    <a:pt x="582876" y="82856"/>
                  </a:lnTo>
                  <a:lnTo>
                    <a:pt x="633704" y="94817"/>
                  </a:lnTo>
                  <a:lnTo>
                    <a:pt x="706135" y="105473"/>
                  </a:lnTo>
                  <a:lnTo>
                    <a:pt x="816814" y="131896"/>
                  </a:lnTo>
                  <a:lnTo>
                    <a:pt x="957863" y="166039"/>
                  </a:lnTo>
                  <a:lnTo>
                    <a:pt x="997382" y="175390"/>
                  </a:lnTo>
                  <a:lnTo>
                    <a:pt x="1049863" y="183654"/>
                  </a:lnTo>
                  <a:lnTo>
                    <a:pt x="1185575" y="218340"/>
                  </a:lnTo>
                  <a:lnTo>
                    <a:pt x="1254193" y="235521"/>
                  </a:lnTo>
                  <a:lnTo>
                    <a:pt x="1351530" y="256289"/>
                  </a:lnTo>
                  <a:lnTo>
                    <a:pt x="1419132" y="266510"/>
                  </a:lnTo>
                  <a:lnTo>
                    <a:pt x="1488386" y="283582"/>
                  </a:lnTo>
                  <a:lnTo>
                    <a:pt x="1559927" y="297282"/>
                  </a:lnTo>
                  <a:lnTo>
                    <a:pt x="1680009" y="329142"/>
                  </a:lnTo>
                  <a:lnTo>
                    <a:pt x="1732489" y="350889"/>
                  </a:lnTo>
                  <a:lnTo>
                    <a:pt x="1761081" y="359261"/>
                  </a:lnTo>
                  <a:lnTo>
                    <a:pt x="1848251" y="387533"/>
                  </a:lnTo>
                  <a:lnTo>
                    <a:pt x="1915599" y="407322"/>
                  </a:lnTo>
                  <a:lnTo>
                    <a:pt x="2043814" y="447554"/>
                  </a:lnTo>
                  <a:lnTo>
                    <a:pt x="2143819" y="482785"/>
                  </a:lnTo>
                  <a:lnTo>
                    <a:pt x="2194648" y="497573"/>
                  </a:lnTo>
                  <a:lnTo>
                    <a:pt x="2289316" y="518885"/>
                  </a:lnTo>
                  <a:lnTo>
                    <a:pt x="2421724" y="536500"/>
                  </a:lnTo>
                  <a:lnTo>
                    <a:pt x="2465564" y="545742"/>
                  </a:lnTo>
                  <a:lnTo>
                    <a:pt x="2514359" y="557377"/>
                  </a:lnTo>
                  <a:lnTo>
                    <a:pt x="2614491" y="590759"/>
                  </a:lnTo>
                  <a:lnTo>
                    <a:pt x="2693275" y="618486"/>
                  </a:lnTo>
                  <a:lnTo>
                    <a:pt x="2785275" y="644148"/>
                  </a:lnTo>
                  <a:lnTo>
                    <a:pt x="2866092" y="670679"/>
                  </a:lnTo>
                  <a:lnTo>
                    <a:pt x="2931788" y="687968"/>
                  </a:lnTo>
                  <a:lnTo>
                    <a:pt x="2974230" y="701886"/>
                  </a:lnTo>
                  <a:lnTo>
                    <a:pt x="3016672" y="706344"/>
                  </a:lnTo>
                  <a:lnTo>
                    <a:pt x="3084019" y="723198"/>
                  </a:lnTo>
                  <a:lnTo>
                    <a:pt x="3192665" y="731027"/>
                  </a:lnTo>
                  <a:lnTo>
                    <a:pt x="3240317" y="739835"/>
                  </a:lnTo>
                  <a:lnTo>
                    <a:pt x="3283013" y="741248"/>
                  </a:lnTo>
                  <a:lnTo>
                    <a:pt x="3422029" y="764409"/>
                  </a:lnTo>
                  <a:lnTo>
                    <a:pt x="3505261" y="770389"/>
                  </a:lnTo>
                  <a:lnTo>
                    <a:pt x="3661685" y="800183"/>
                  </a:lnTo>
                  <a:lnTo>
                    <a:pt x="3766265" y="807142"/>
                  </a:lnTo>
                  <a:lnTo>
                    <a:pt x="3824591" y="818124"/>
                  </a:lnTo>
                  <a:lnTo>
                    <a:pt x="3860298" y="818124"/>
                  </a:lnTo>
                  <a:lnTo>
                    <a:pt x="3959794" y="835304"/>
                  </a:lnTo>
                </a:path>
              </a:pathLst>
            </a:custGeom>
            <a:noFill/>
            <a:ln w="2540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1603199-B7A9-ADF9-3064-D164EEC2FCEF}"/>
                </a:ext>
              </a:extLst>
            </p:cNvPr>
            <p:cNvSpPr/>
            <p:nvPr/>
          </p:nvSpPr>
          <p:spPr>
            <a:xfrm>
              <a:off x="1606296" y="1863529"/>
              <a:ext cx="3959159" cy="970570"/>
            </a:xfrm>
            <a:custGeom>
              <a:avLst/>
              <a:gdLst>
                <a:gd name="connsiteX0" fmla="*/ 0 w 3959159"/>
                <a:gd name="connsiteY0" fmla="*/ 0 h 970570"/>
                <a:gd name="connsiteX1" fmla="*/ 58834 w 3959159"/>
                <a:gd name="connsiteY1" fmla="*/ 33273 h 970570"/>
                <a:gd name="connsiteX2" fmla="*/ 114745 w 3959159"/>
                <a:gd name="connsiteY2" fmla="*/ 64480 h 970570"/>
                <a:gd name="connsiteX3" fmla="*/ 178408 w 3959159"/>
                <a:gd name="connsiteY3" fmla="*/ 96774 h 970570"/>
                <a:gd name="connsiteX4" fmla="*/ 253888 w 3959159"/>
                <a:gd name="connsiteY4" fmla="*/ 140486 h 970570"/>
                <a:gd name="connsiteX5" fmla="*/ 316280 w 3959159"/>
                <a:gd name="connsiteY5" fmla="*/ 178000 h 970570"/>
                <a:gd name="connsiteX6" fmla="*/ 397733 w 3959159"/>
                <a:gd name="connsiteY6" fmla="*/ 222799 h 970570"/>
                <a:gd name="connsiteX7" fmla="*/ 455042 w 3959159"/>
                <a:gd name="connsiteY7" fmla="*/ 257268 h 970570"/>
                <a:gd name="connsiteX8" fmla="*/ 485920 w 3959159"/>
                <a:gd name="connsiteY8" fmla="*/ 276731 h 970570"/>
                <a:gd name="connsiteX9" fmla="*/ 519467 w 3959159"/>
                <a:gd name="connsiteY9" fmla="*/ 300762 h 970570"/>
                <a:gd name="connsiteX10" fmla="*/ 558986 w 3959159"/>
                <a:gd name="connsiteY10" fmla="*/ 322074 h 970570"/>
                <a:gd name="connsiteX11" fmla="*/ 588213 w 3959159"/>
                <a:gd name="connsiteY11" fmla="*/ 336862 h 970570"/>
                <a:gd name="connsiteX12" fmla="*/ 686058 w 3959159"/>
                <a:gd name="connsiteY12" fmla="*/ 381770 h 970570"/>
                <a:gd name="connsiteX13" fmla="*/ 729262 w 3959159"/>
                <a:gd name="connsiteY13" fmla="*/ 399820 h 970570"/>
                <a:gd name="connsiteX14" fmla="*/ 776787 w 3959159"/>
                <a:gd name="connsiteY14" fmla="*/ 416456 h 970570"/>
                <a:gd name="connsiteX15" fmla="*/ 824311 w 3959159"/>
                <a:gd name="connsiteY15" fmla="*/ 440052 h 970570"/>
                <a:gd name="connsiteX16" fmla="*/ 876792 w 3959159"/>
                <a:gd name="connsiteY16" fmla="*/ 455275 h 970570"/>
                <a:gd name="connsiteX17" fmla="*/ 936261 w 3959159"/>
                <a:gd name="connsiteY17" fmla="*/ 477457 h 970570"/>
                <a:gd name="connsiteX18" fmla="*/ 998399 w 3959159"/>
                <a:gd name="connsiteY18" fmla="*/ 498551 h 970570"/>
                <a:gd name="connsiteX19" fmla="*/ 1078962 w 3959159"/>
                <a:gd name="connsiteY19" fmla="*/ 526279 h 970570"/>
                <a:gd name="connsiteX20" fmla="*/ 1136271 w 3959159"/>
                <a:gd name="connsiteY20" fmla="*/ 546612 h 970570"/>
                <a:gd name="connsiteX21" fmla="*/ 1237420 w 3959159"/>
                <a:gd name="connsiteY21" fmla="*/ 578580 h 970570"/>
                <a:gd name="connsiteX22" fmla="*/ 1307182 w 3959159"/>
                <a:gd name="connsiteY22" fmla="*/ 594782 h 970570"/>
                <a:gd name="connsiteX23" fmla="*/ 1398038 w 3959159"/>
                <a:gd name="connsiteY23" fmla="*/ 618812 h 970570"/>
                <a:gd name="connsiteX24" fmla="*/ 1458651 w 3959159"/>
                <a:gd name="connsiteY24" fmla="*/ 632187 h 970570"/>
                <a:gd name="connsiteX25" fmla="*/ 1514944 w 3959159"/>
                <a:gd name="connsiteY25" fmla="*/ 652085 h 970570"/>
                <a:gd name="connsiteX26" fmla="*/ 1594490 w 3959159"/>
                <a:gd name="connsiteY26" fmla="*/ 667308 h 970570"/>
                <a:gd name="connsiteX27" fmla="*/ 1721561 w 3959159"/>
                <a:gd name="connsiteY27" fmla="*/ 698298 h 970570"/>
                <a:gd name="connsiteX28" fmla="*/ 1782174 w 3959159"/>
                <a:gd name="connsiteY28" fmla="*/ 708954 h 970570"/>
                <a:gd name="connsiteX29" fmla="*/ 1823854 w 3959159"/>
                <a:gd name="connsiteY29" fmla="*/ 718196 h 970570"/>
                <a:gd name="connsiteX30" fmla="*/ 1891964 w 3959159"/>
                <a:gd name="connsiteY30" fmla="*/ 731571 h 970570"/>
                <a:gd name="connsiteX31" fmla="*/ 1949781 w 3959159"/>
                <a:gd name="connsiteY31" fmla="*/ 745489 h 970570"/>
                <a:gd name="connsiteX32" fmla="*/ 2035809 w 3959159"/>
                <a:gd name="connsiteY32" fmla="*/ 762560 h 970570"/>
                <a:gd name="connsiteX33" fmla="*/ 2162372 w 3959159"/>
                <a:gd name="connsiteY33" fmla="*/ 783873 h 970570"/>
                <a:gd name="connsiteX34" fmla="*/ 2256404 w 3959159"/>
                <a:gd name="connsiteY34" fmla="*/ 798226 h 970570"/>
                <a:gd name="connsiteX35" fmla="*/ 2374326 w 3959159"/>
                <a:gd name="connsiteY35" fmla="*/ 816711 h 970570"/>
                <a:gd name="connsiteX36" fmla="*/ 2455398 w 3959159"/>
                <a:gd name="connsiteY36" fmla="*/ 829650 h 970570"/>
                <a:gd name="connsiteX37" fmla="*/ 2564044 w 3959159"/>
                <a:gd name="connsiteY37" fmla="*/ 835196 h 970570"/>
                <a:gd name="connsiteX38" fmla="*/ 2625673 w 3959159"/>
                <a:gd name="connsiteY38" fmla="*/ 847918 h 970570"/>
                <a:gd name="connsiteX39" fmla="*/ 2667861 w 3959159"/>
                <a:gd name="connsiteY39" fmla="*/ 865533 h 970570"/>
                <a:gd name="connsiteX40" fmla="*/ 2694927 w 3959159"/>
                <a:gd name="connsiteY40" fmla="*/ 869665 h 970570"/>
                <a:gd name="connsiteX41" fmla="*/ 2792772 w 3959159"/>
                <a:gd name="connsiteY41" fmla="*/ 892390 h 970570"/>
                <a:gd name="connsiteX42" fmla="*/ 2898241 w 3959159"/>
                <a:gd name="connsiteY42" fmla="*/ 892390 h 970570"/>
                <a:gd name="connsiteX43" fmla="*/ 3034462 w 3959159"/>
                <a:gd name="connsiteY43" fmla="*/ 878037 h 970570"/>
                <a:gd name="connsiteX44" fmla="*/ 3061528 w 3959159"/>
                <a:gd name="connsiteY44" fmla="*/ 878037 h 970570"/>
                <a:gd name="connsiteX45" fmla="*/ 3129130 w 3959159"/>
                <a:gd name="connsiteY45" fmla="*/ 888258 h 970570"/>
                <a:gd name="connsiteX46" fmla="*/ 3248068 w 3959159"/>
                <a:gd name="connsiteY46" fmla="*/ 899784 h 970570"/>
                <a:gd name="connsiteX47" fmla="*/ 3310841 w 3959159"/>
                <a:gd name="connsiteY47" fmla="*/ 899784 h 970570"/>
                <a:gd name="connsiteX48" fmla="*/ 3505006 w 3959159"/>
                <a:gd name="connsiteY48" fmla="*/ 914355 h 970570"/>
                <a:gd name="connsiteX49" fmla="*/ 3555327 w 3959159"/>
                <a:gd name="connsiteY49" fmla="*/ 923597 h 970570"/>
                <a:gd name="connsiteX50" fmla="*/ 3755337 w 3959159"/>
                <a:gd name="connsiteY50" fmla="*/ 938385 h 970570"/>
                <a:gd name="connsiteX51" fmla="*/ 3913795 w 3959159"/>
                <a:gd name="connsiteY51" fmla="*/ 963612 h 970570"/>
                <a:gd name="connsiteX52" fmla="*/ 3959159 w 3959159"/>
                <a:gd name="connsiteY52" fmla="*/ 970571 h 97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59159" h="970570">
                  <a:moveTo>
                    <a:pt x="0" y="0"/>
                  </a:moveTo>
                  <a:lnTo>
                    <a:pt x="58834" y="33273"/>
                  </a:lnTo>
                  <a:lnTo>
                    <a:pt x="114745" y="64480"/>
                  </a:lnTo>
                  <a:lnTo>
                    <a:pt x="178408" y="96774"/>
                  </a:lnTo>
                  <a:lnTo>
                    <a:pt x="253888" y="140486"/>
                  </a:lnTo>
                  <a:lnTo>
                    <a:pt x="316280" y="178000"/>
                  </a:lnTo>
                  <a:lnTo>
                    <a:pt x="397733" y="222799"/>
                  </a:lnTo>
                  <a:lnTo>
                    <a:pt x="455042" y="257268"/>
                  </a:lnTo>
                  <a:lnTo>
                    <a:pt x="485920" y="276731"/>
                  </a:lnTo>
                  <a:lnTo>
                    <a:pt x="519467" y="300762"/>
                  </a:lnTo>
                  <a:lnTo>
                    <a:pt x="558986" y="322074"/>
                  </a:lnTo>
                  <a:lnTo>
                    <a:pt x="588213" y="336862"/>
                  </a:lnTo>
                  <a:lnTo>
                    <a:pt x="686058" y="381770"/>
                  </a:lnTo>
                  <a:lnTo>
                    <a:pt x="729262" y="399820"/>
                  </a:lnTo>
                  <a:lnTo>
                    <a:pt x="776787" y="416456"/>
                  </a:lnTo>
                  <a:lnTo>
                    <a:pt x="824311" y="440052"/>
                  </a:lnTo>
                  <a:lnTo>
                    <a:pt x="876792" y="455275"/>
                  </a:lnTo>
                  <a:lnTo>
                    <a:pt x="936261" y="477457"/>
                  </a:lnTo>
                  <a:lnTo>
                    <a:pt x="998399" y="498551"/>
                  </a:lnTo>
                  <a:lnTo>
                    <a:pt x="1078962" y="526279"/>
                  </a:lnTo>
                  <a:lnTo>
                    <a:pt x="1136271" y="546612"/>
                  </a:lnTo>
                  <a:lnTo>
                    <a:pt x="1237420" y="578580"/>
                  </a:lnTo>
                  <a:lnTo>
                    <a:pt x="1307182" y="594782"/>
                  </a:lnTo>
                  <a:lnTo>
                    <a:pt x="1398038" y="618812"/>
                  </a:lnTo>
                  <a:lnTo>
                    <a:pt x="1458651" y="632187"/>
                  </a:lnTo>
                  <a:lnTo>
                    <a:pt x="1514944" y="652085"/>
                  </a:lnTo>
                  <a:lnTo>
                    <a:pt x="1594490" y="667308"/>
                  </a:lnTo>
                  <a:lnTo>
                    <a:pt x="1721561" y="698298"/>
                  </a:lnTo>
                  <a:lnTo>
                    <a:pt x="1782174" y="708954"/>
                  </a:lnTo>
                  <a:lnTo>
                    <a:pt x="1823854" y="718196"/>
                  </a:lnTo>
                  <a:lnTo>
                    <a:pt x="1891964" y="731571"/>
                  </a:lnTo>
                  <a:lnTo>
                    <a:pt x="1949781" y="745489"/>
                  </a:lnTo>
                  <a:lnTo>
                    <a:pt x="2035809" y="762560"/>
                  </a:lnTo>
                  <a:lnTo>
                    <a:pt x="2162372" y="783873"/>
                  </a:lnTo>
                  <a:lnTo>
                    <a:pt x="2256404" y="798226"/>
                  </a:lnTo>
                  <a:lnTo>
                    <a:pt x="2374326" y="816711"/>
                  </a:lnTo>
                  <a:lnTo>
                    <a:pt x="2455398" y="829650"/>
                  </a:lnTo>
                  <a:lnTo>
                    <a:pt x="2564044" y="835196"/>
                  </a:lnTo>
                  <a:lnTo>
                    <a:pt x="2625673" y="847918"/>
                  </a:lnTo>
                  <a:lnTo>
                    <a:pt x="2667861" y="865533"/>
                  </a:lnTo>
                  <a:cubicBezTo>
                    <a:pt x="2667861" y="865533"/>
                    <a:pt x="2693275" y="870208"/>
                    <a:pt x="2694927" y="869665"/>
                  </a:cubicBezTo>
                  <a:cubicBezTo>
                    <a:pt x="2696579" y="869121"/>
                    <a:pt x="2792772" y="892390"/>
                    <a:pt x="2792772" y="892390"/>
                  </a:cubicBezTo>
                  <a:lnTo>
                    <a:pt x="2898241" y="892390"/>
                  </a:lnTo>
                  <a:lnTo>
                    <a:pt x="3034462" y="878037"/>
                  </a:lnTo>
                  <a:lnTo>
                    <a:pt x="3061528" y="878037"/>
                  </a:lnTo>
                  <a:lnTo>
                    <a:pt x="3129130" y="888258"/>
                  </a:lnTo>
                  <a:lnTo>
                    <a:pt x="3248068" y="899784"/>
                  </a:lnTo>
                  <a:lnTo>
                    <a:pt x="3310841" y="899784"/>
                  </a:lnTo>
                  <a:lnTo>
                    <a:pt x="3505006" y="914355"/>
                  </a:lnTo>
                  <a:lnTo>
                    <a:pt x="3555327" y="923597"/>
                  </a:lnTo>
                  <a:lnTo>
                    <a:pt x="3755337" y="938385"/>
                  </a:lnTo>
                  <a:lnTo>
                    <a:pt x="3913795" y="963612"/>
                  </a:lnTo>
                  <a:lnTo>
                    <a:pt x="3959159" y="970571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1107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70E9F236-E2BA-E9D9-81BC-AEDDDBECE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782607"/>
              </p:ext>
            </p:extLst>
          </p:nvPr>
        </p:nvGraphicFramePr>
        <p:xfrm>
          <a:off x="604883" y="1751330"/>
          <a:ext cx="5124450" cy="26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9D26E20-8D5A-CA8C-1F63-EAC40096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29962" cy="1065278"/>
          </a:xfrm>
        </p:spPr>
        <p:txBody>
          <a:bodyPr/>
          <a:lstStyle/>
          <a:p>
            <a:r>
              <a:rPr lang="de-DE" dirty="0"/>
              <a:t>DMFS und OS der therapeutischen Strategien im Vergleich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00A65F-906C-EB9F-656B-DE9BD9B0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4</a:t>
            </a:fld>
            <a:endParaRPr lang="en-GB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F71D473-DF21-9780-8C92-2196FFB2C388}"/>
              </a:ext>
            </a:extLst>
          </p:cNvPr>
          <p:cNvSpPr/>
          <p:nvPr/>
        </p:nvSpPr>
        <p:spPr>
          <a:xfrm>
            <a:off x="504825" y="4615057"/>
            <a:ext cx="9061607" cy="11712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2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b="1">
              <a:solidFill>
                <a:schemeClr val="tx2"/>
              </a:solidFill>
            </a:endParaRPr>
          </a:p>
          <a:p>
            <a:pPr marL="1200150" lvl="2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b="1">
              <a:solidFill>
                <a:schemeClr val="tx2"/>
              </a:solidFill>
            </a:endParaRP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b="1">
                <a:solidFill>
                  <a:schemeClr val="tx2"/>
                </a:solidFill>
              </a:rPr>
              <a:t>Trend zu DMFS-Benefit bei TT, kein Benefit bei OS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b="1">
                <a:solidFill>
                  <a:schemeClr val="tx2"/>
                </a:solidFill>
              </a:rPr>
              <a:t>Geringe Datenbasis (2 bzw. 4 Publikationen) → Vorsicht bei Interpretation der Ergebnisse</a:t>
            </a:r>
          </a:p>
          <a:p>
            <a:pPr lvl="2"/>
            <a:endParaRPr lang="de-DE" b="1">
              <a:solidFill>
                <a:schemeClr val="tx2"/>
              </a:solidFill>
            </a:endParaRPr>
          </a:p>
          <a:p>
            <a:pPr lvl="2"/>
            <a:endParaRPr lang="de-DE" b="1">
              <a:solidFill>
                <a:schemeClr val="tx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F4ECBB-9045-039D-413D-B8D4F985521D}"/>
              </a:ext>
            </a:extLst>
          </p:cNvPr>
          <p:cNvSpPr txBox="1"/>
          <p:nvPr/>
        </p:nvSpPr>
        <p:spPr>
          <a:xfrm>
            <a:off x="1709785" y="1264481"/>
            <a:ext cx="3267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tx2"/>
                </a:solidFill>
              </a:rPr>
              <a:t>Gewichtete Mittelwerte aus 2 Publikationen</a:t>
            </a:r>
            <a:r>
              <a:rPr lang="de-DE" sz="1200" baseline="30000">
                <a:solidFill>
                  <a:schemeClr val="tx2"/>
                </a:solidFill>
              </a:rPr>
              <a:t>1-2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D3B0A2-AC83-EDAC-25E5-0FB6A12766BA}"/>
              </a:ext>
            </a:extLst>
          </p:cNvPr>
          <p:cNvSpPr txBox="1"/>
          <p:nvPr/>
        </p:nvSpPr>
        <p:spPr>
          <a:xfrm>
            <a:off x="4887647" y="3122480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 = 608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6CE7486-0CFA-F618-2A4C-4D2BFE5C297F}"/>
              </a:ext>
            </a:extLst>
          </p:cNvPr>
          <p:cNvSpPr txBox="1"/>
          <p:nvPr/>
        </p:nvSpPr>
        <p:spPr>
          <a:xfrm>
            <a:off x="6814909" y="1262122"/>
            <a:ext cx="3267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tx2"/>
                </a:solidFill>
              </a:rPr>
              <a:t>Gewichtete Mittelwerte aus 4 Publikationen</a:t>
            </a:r>
            <a:r>
              <a:rPr lang="de-DE" sz="1200" baseline="30000">
                <a:solidFill>
                  <a:schemeClr val="tx2"/>
                </a:solidFill>
              </a:rPr>
              <a:t>2-5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4D7F942-1DE4-325C-C21E-ED84836B6A92}"/>
              </a:ext>
            </a:extLst>
          </p:cNvPr>
          <p:cNvSpPr txBox="1"/>
          <p:nvPr/>
        </p:nvSpPr>
        <p:spPr>
          <a:xfrm>
            <a:off x="1047502" y="958517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err="1">
                <a:solidFill>
                  <a:schemeClr val="tx2"/>
                </a:solidFill>
              </a:rPr>
              <a:t>Fernmetastasenfreies</a:t>
            </a:r>
            <a:r>
              <a:rPr lang="de-DE" b="1">
                <a:solidFill>
                  <a:schemeClr val="tx2"/>
                </a:solidFill>
              </a:rPr>
              <a:t> Überleben (DMFS)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3B44D53-D531-FF42-9C14-90DA7A4A42C3}"/>
              </a:ext>
            </a:extLst>
          </p:cNvPr>
          <p:cNvSpPr txBox="1"/>
          <p:nvPr/>
        </p:nvSpPr>
        <p:spPr>
          <a:xfrm>
            <a:off x="7150858" y="958517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chemeClr val="tx2"/>
                </a:solidFill>
              </a:rPr>
              <a:t>Gesamtüberleben (OS)</a:t>
            </a:r>
          </a:p>
        </p:txBody>
      </p:sp>
      <p:pic>
        <p:nvPicPr>
          <p:cNvPr id="23" name="Grafik 22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9D1BF878-A227-E1FE-EE5B-730D08D53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3" y="4319616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AE8D7B2C-63AF-5E36-2A0F-12D9FF64A708}"/>
              </a:ext>
            </a:extLst>
          </p:cNvPr>
          <p:cNvSpPr txBox="1">
            <a:spLocks/>
          </p:cNvSpPr>
          <p:nvPr/>
        </p:nvSpPr>
        <p:spPr>
          <a:xfrm>
            <a:off x="6610350" y="6201657"/>
            <a:ext cx="4984951" cy="5610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/>
              <a:t>1. Zhong J, et al. Cancer Med 2023;12:11475–82; 2. Haist M, et al. Cancer 2023;11; 15; 3. Schumann K, et al. J </a:t>
            </a:r>
            <a:r>
              <a:rPr lang="de-DE" sz="800" err="1"/>
              <a:t>Eur</a:t>
            </a:r>
            <a:r>
              <a:rPr lang="de-DE" sz="800"/>
              <a:t> Acad </a:t>
            </a:r>
            <a:r>
              <a:rPr lang="de-DE" sz="800" err="1"/>
              <a:t>Dermatol</a:t>
            </a:r>
            <a:r>
              <a:rPr lang="de-DE" sz="800"/>
              <a:t> </a:t>
            </a:r>
            <a:r>
              <a:rPr lang="de-DE" sz="800" err="1"/>
              <a:t>Venereol</a:t>
            </a:r>
            <a:r>
              <a:rPr lang="de-DE" sz="800"/>
              <a:t>: JEADV 2023;37:894–906; 4. Bai X, et al. Medicine 2023:65; 5. </a:t>
            </a:r>
            <a:r>
              <a:rPr lang="de-DE" sz="800" err="1"/>
              <a:t>Placzke</a:t>
            </a:r>
            <a:r>
              <a:rPr lang="de-DE" sz="800"/>
              <a:t> J, et al. Cancers 2023;15.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B22501F-AF00-9F47-3243-282EE41B2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BRAF: Serin/Threonin-Kinase B-</a:t>
            </a:r>
            <a:r>
              <a:rPr lang="de-DE" dirty="0" err="1"/>
              <a:t>Raf</a:t>
            </a:r>
            <a:r>
              <a:rPr lang="de-DE" dirty="0"/>
              <a:t>; MEK: </a:t>
            </a:r>
            <a:r>
              <a:rPr lang="de-DE" dirty="0" err="1"/>
              <a:t>Mitogen</a:t>
            </a:r>
            <a:r>
              <a:rPr lang="de-DE" dirty="0"/>
              <a:t>-aktivierte Proteinkinase-Kinase; TT: zielgerichtete Therapie</a:t>
            </a:r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93D96398-9E96-C3F8-E02B-600046FB1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517198"/>
              </p:ext>
            </p:extLst>
          </p:nvPr>
        </p:nvGraphicFramePr>
        <p:xfrm>
          <a:off x="6237334" y="1750423"/>
          <a:ext cx="5124450" cy="26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feld 27">
            <a:extLst>
              <a:ext uri="{FF2B5EF4-FFF2-40B4-BE49-F238E27FC236}">
                <a16:creationId xmlns:a16="http://schemas.microsoft.com/office/drawing/2014/main" id="{801DA999-9B23-11BC-07DF-3BA359800927}"/>
              </a:ext>
            </a:extLst>
          </p:cNvPr>
          <p:cNvSpPr txBox="1"/>
          <p:nvPr/>
        </p:nvSpPr>
        <p:spPr>
          <a:xfrm>
            <a:off x="10413507" y="3115223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N = 2.559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A2A2466-7C35-09C4-5D66-7B897A884D5F}"/>
              </a:ext>
            </a:extLst>
          </p:cNvPr>
          <p:cNvGrpSpPr/>
          <p:nvPr/>
        </p:nvGrpSpPr>
        <p:grpSpPr>
          <a:xfrm>
            <a:off x="1604964" y="1830387"/>
            <a:ext cx="3952874" cy="903288"/>
            <a:chOff x="1613122" y="1825624"/>
            <a:chExt cx="2962179" cy="720566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0068A42C-720D-F489-4686-7D8E1AC4D6A5}"/>
                </a:ext>
              </a:extLst>
            </p:cNvPr>
            <p:cNvSpPr/>
            <p:nvPr/>
          </p:nvSpPr>
          <p:spPr>
            <a:xfrm>
              <a:off x="1613122" y="1825624"/>
              <a:ext cx="2959893" cy="684942"/>
            </a:xfrm>
            <a:custGeom>
              <a:avLst/>
              <a:gdLst>
                <a:gd name="connsiteX0" fmla="*/ 0 w 2959893"/>
                <a:gd name="connsiteY0" fmla="*/ 0 h 684942"/>
                <a:gd name="connsiteX1" fmla="*/ 158115 w 2959893"/>
                <a:gd name="connsiteY1" fmla="*/ 19431 h 684942"/>
                <a:gd name="connsiteX2" fmla="*/ 308896 w 2959893"/>
                <a:gd name="connsiteY2" fmla="*/ 41339 h 684942"/>
                <a:gd name="connsiteX3" fmla="*/ 375761 w 2959893"/>
                <a:gd name="connsiteY3" fmla="*/ 60770 h 684942"/>
                <a:gd name="connsiteX4" fmla="*/ 423577 w 2959893"/>
                <a:gd name="connsiteY4" fmla="*/ 76581 h 684942"/>
                <a:gd name="connsiteX5" fmla="*/ 464153 w 2959893"/>
                <a:gd name="connsiteY5" fmla="*/ 86297 h 684942"/>
                <a:gd name="connsiteX6" fmla="*/ 507111 w 2959893"/>
                <a:gd name="connsiteY6" fmla="*/ 98012 h 684942"/>
                <a:gd name="connsiteX7" fmla="*/ 549688 w 2959893"/>
                <a:gd name="connsiteY7" fmla="*/ 110204 h 684942"/>
                <a:gd name="connsiteX8" fmla="*/ 586169 w 2959893"/>
                <a:gd name="connsiteY8" fmla="*/ 122777 h 684942"/>
                <a:gd name="connsiteX9" fmla="*/ 710184 w 2959893"/>
                <a:gd name="connsiteY9" fmla="*/ 168974 h 684942"/>
                <a:gd name="connsiteX10" fmla="*/ 765524 w 2959893"/>
                <a:gd name="connsiteY10" fmla="*/ 195072 h 684942"/>
                <a:gd name="connsiteX11" fmla="*/ 851821 w 2959893"/>
                <a:gd name="connsiteY11" fmla="*/ 224219 h 684942"/>
                <a:gd name="connsiteX12" fmla="*/ 896493 w 2959893"/>
                <a:gd name="connsiteY12" fmla="*/ 237935 h 684942"/>
                <a:gd name="connsiteX13" fmla="*/ 1002887 w 2959893"/>
                <a:gd name="connsiteY13" fmla="*/ 260223 h 684942"/>
                <a:gd name="connsiteX14" fmla="*/ 1075468 w 2959893"/>
                <a:gd name="connsiteY14" fmla="*/ 277654 h 684942"/>
                <a:gd name="connsiteX15" fmla="*/ 1210818 w 2959893"/>
                <a:gd name="connsiteY15" fmla="*/ 298704 h 684942"/>
                <a:gd name="connsiteX16" fmla="*/ 1258252 w 2959893"/>
                <a:gd name="connsiteY16" fmla="*/ 309467 h 684942"/>
                <a:gd name="connsiteX17" fmla="*/ 1341787 w 2959893"/>
                <a:gd name="connsiteY17" fmla="*/ 339471 h 684942"/>
                <a:gd name="connsiteX18" fmla="*/ 1377887 w 2959893"/>
                <a:gd name="connsiteY18" fmla="*/ 350425 h 684942"/>
                <a:gd name="connsiteX19" fmla="*/ 1398937 w 2959893"/>
                <a:gd name="connsiteY19" fmla="*/ 353282 h 684942"/>
                <a:gd name="connsiteX20" fmla="*/ 1439037 w 2959893"/>
                <a:gd name="connsiteY20" fmla="*/ 368522 h 684942"/>
                <a:gd name="connsiteX21" fmla="*/ 1469422 w 2959893"/>
                <a:gd name="connsiteY21" fmla="*/ 376619 h 684942"/>
                <a:gd name="connsiteX22" fmla="*/ 1533906 w 2959893"/>
                <a:gd name="connsiteY22" fmla="*/ 394430 h 684942"/>
                <a:gd name="connsiteX23" fmla="*/ 1591913 w 2959893"/>
                <a:gd name="connsiteY23" fmla="*/ 413861 h 684942"/>
                <a:gd name="connsiteX24" fmla="*/ 1649063 w 2959893"/>
                <a:gd name="connsiteY24" fmla="*/ 423196 h 684942"/>
                <a:gd name="connsiteX25" fmla="*/ 1699546 w 2959893"/>
                <a:gd name="connsiteY25" fmla="*/ 431292 h 684942"/>
                <a:gd name="connsiteX26" fmla="*/ 1855756 w 2959893"/>
                <a:gd name="connsiteY26" fmla="*/ 442817 h 684942"/>
                <a:gd name="connsiteX27" fmla="*/ 1962150 w 2959893"/>
                <a:gd name="connsiteY27" fmla="*/ 442817 h 684942"/>
                <a:gd name="connsiteX28" fmla="*/ 2030825 w 2959893"/>
                <a:gd name="connsiteY28" fmla="*/ 448913 h 684942"/>
                <a:gd name="connsiteX29" fmla="*/ 2146173 w 2959893"/>
                <a:gd name="connsiteY29" fmla="*/ 492728 h 684942"/>
                <a:gd name="connsiteX30" fmla="*/ 2179796 w 2959893"/>
                <a:gd name="connsiteY30" fmla="*/ 507301 h 684942"/>
                <a:gd name="connsiteX31" fmla="*/ 2215039 w 2959893"/>
                <a:gd name="connsiteY31" fmla="*/ 512159 h 684942"/>
                <a:gd name="connsiteX32" fmla="*/ 2410206 w 2959893"/>
                <a:gd name="connsiteY32" fmla="*/ 522542 h 684942"/>
                <a:gd name="connsiteX33" fmla="*/ 2452783 w 2959893"/>
                <a:gd name="connsiteY33" fmla="*/ 526161 h 684942"/>
                <a:gd name="connsiteX34" fmla="*/ 2472214 w 2959893"/>
                <a:gd name="connsiteY34" fmla="*/ 532257 h 684942"/>
                <a:gd name="connsiteX35" fmla="*/ 2542127 w 2959893"/>
                <a:gd name="connsiteY35" fmla="*/ 555403 h 684942"/>
                <a:gd name="connsiteX36" fmla="*/ 2609660 w 2959893"/>
                <a:gd name="connsiteY36" fmla="*/ 588836 h 684942"/>
                <a:gd name="connsiteX37" fmla="*/ 2652237 w 2959893"/>
                <a:gd name="connsiteY37" fmla="*/ 609505 h 684942"/>
                <a:gd name="connsiteX38" fmla="*/ 2690527 w 2959893"/>
                <a:gd name="connsiteY38" fmla="*/ 627126 h 684942"/>
                <a:gd name="connsiteX39" fmla="*/ 2731865 w 2959893"/>
                <a:gd name="connsiteY39" fmla="*/ 642938 h 684942"/>
                <a:gd name="connsiteX40" fmla="*/ 2768346 w 2959893"/>
                <a:gd name="connsiteY40" fmla="*/ 650843 h 684942"/>
                <a:gd name="connsiteX41" fmla="*/ 2813304 w 2959893"/>
                <a:gd name="connsiteY41" fmla="*/ 657511 h 684942"/>
                <a:gd name="connsiteX42" fmla="*/ 2866835 w 2959893"/>
                <a:gd name="connsiteY42" fmla="*/ 667893 h 684942"/>
                <a:gd name="connsiteX43" fmla="*/ 2914269 w 2959893"/>
                <a:gd name="connsiteY43" fmla="*/ 678275 h 684942"/>
                <a:gd name="connsiteX44" fmla="*/ 2959894 w 2959893"/>
                <a:gd name="connsiteY44" fmla="*/ 684943 h 68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959893" h="684942">
                  <a:moveTo>
                    <a:pt x="0" y="0"/>
                  </a:moveTo>
                  <a:cubicBezTo>
                    <a:pt x="0" y="0"/>
                    <a:pt x="117920" y="13335"/>
                    <a:pt x="158115" y="19431"/>
                  </a:cubicBezTo>
                  <a:cubicBezTo>
                    <a:pt x="198311" y="25527"/>
                    <a:pt x="308896" y="41339"/>
                    <a:pt x="308896" y="41339"/>
                  </a:cubicBezTo>
                  <a:lnTo>
                    <a:pt x="375761" y="60770"/>
                  </a:lnTo>
                  <a:lnTo>
                    <a:pt x="423577" y="76581"/>
                  </a:lnTo>
                  <a:lnTo>
                    <a:pt x="464153" y="86297"/>
                  </a:lnTo>
                  <a:lnTo>
                    <a:pt x="507111" y="98012"/>
                  </a:lnTo>
                  <a:lnTo>
                    <a:pt x="549688" y="110204"/>
                  </a:lnTo>
                  <a:lnTo>
                    <a:pt x="586169" y="122777"/>
                  </a:lnTo>
                  <a:lnTo>
                    <a:pt x="710184" y="168974"/>
                  </a:lnTo>
                  <a:lnTo>
                    <a:pt x="765524" y="195072"/>
                  </a:lnTo>
                  <a:lnTo>
                    <a:pt x="851821" y="224219"/>
                  </a:lnTo>
                  <a:lnTo>
                    <a:pt x="896493" y="237935"/>
                  </a:lnTo>
                  <a:lnTo>
                    <a:pt x="1002887" y="260223"/>
                  </a:lnTo>
                  <a:lnTo>
                    <a:pt x="1075468" y="277654"/>
                  </a:lnTo>
                  <a:lnTo>
                    <a:pt x="1210818" y="298704"/>
                  </a:lnTo>
                  <a:lnTo>
                    <a:pt x="1258252" y="309467"/>
                  </a:lnTo>
                  <a:lnTo>
                    <a:pt x="1341787" y="339471"/>
                  </a:lnTo>
                  <a:lnTo>
                    <a:pt x="1377887" y="350425"/>
                  </a:lnTo>
                  <a:lnTo>
                    <a:pt x="1398937" y="353282"/>
                  </a:lnTo>
                  <a:lnTo>
                    <a:pt x="1439037" y="368522"/>
                  </a:lnTo>
                  <a:lnTo>
                    <a:pt x="1469422" y="376619"/>
                  </a:lnTo>
                  <a:lnTo>
                    <a:pt x="1533906" y="394430"/>
                  </a:lnTo>
                  <a:lnTo>
                    <a:pt x="1591913" y="413861"/>
                  </a:lnTo>
                  <a:lnTo>
                    <a:pt x="1649063" y="423196"/>
                  </a:lnTo>
                  <a:lnTo>
                    <a:pt x="1699546" y="431292"/>
                  </a:lnTo>
                  <a:lnTo>
                    <a:pt x="1855756" y="442817"/>
                  </a:lnTo>
                  <a:lnTo>
                    <a:pt x="1962150" y="442817"/>
                  </a:lnTo>
                  <a:lnTo>
                    <a:pt x="2030825" y="448913"/>
                  </a:lnTo>
                  <a:lnTo>
                    <a:pt x="2146173" y="492728"/>
                  </a:lnTo>
                  <a:lnTo>
                    <a:pt x="2179796" y="507301"/>
                  </a:lnTo>
                  <a:lnTo>
                    <a:pt x="2215039" y="512159"/>
                  </a:lnTo>
                  <a:lnTo>
                    <a:pt x="2410206" y="522542"/>
                  </a:lnTo>
                  <a:lnTo>
                    <a:pt x="2452783" y="526161"/>
                  </a:lnTo>
                  <a:lnTo>
                    <a:pt x="2472214" y="532257"/>
                  </a:lnTo>
                  <a:lnTo>
                    <a:pt x="2542127" y="555403"/>
                  </a:lnTo>
                  <a:lnTo>
                    <a:pt x="2609660" y="588836"/>
                  </a:lnTo>
                  <a:lnTo>
                    <a:pt x="2652237" y="609505"/>
                  </a:lnTo>
                  <a:lnTo>
                    <a:pt x="2690527" y="627126"/>
                  </a:lnTo>
                  <a:lnTo>
                    <a:pt x="2731865" y="642938"/>
                  </a:lnTo>
                  <a:lnTo>
                    <a:pt x="2768346" y="650843"/>
                  </a:lnTo>
                  <a:lnTo>
                    <a:pt x="2813304" y="657511"/>
                  </a:lnTo>
                  <a:lnTo>
                    <a:pt x="2866835" y="667893"/>
                  </a:lnTo>
                  <a:lnTo>
                    <a:pt x="2914269" y="678275"/>
                  </a:lnTo>
                  <a:lnTo>
                    <a:pt x="2959894" y="684943"/>
                  </a:lnTo>
                </a:path>
              </a:pathLst>
            </a:custGeom>
            <a:noFill/>
            <a:ln w="190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0ADD4985-9CDE-8CA3-93A3-0C2120FB1164}"/>
                </a:ext>
              </a:extLst>
            </p:cNvPr>
            <p:cNvSpPr/>
            <p:nvPr/>
          </p:nvSpPr>
          <p:spPr>
            <a:xfrm>
              <a:off x="1615789" y="1875535"/>
              <a:ext cx="2959512" cy="670655"/>
            </a:xfrm>
            <a:custGeom>
              <a:avLst/>
              <a:gdLst>
                <a:gd name="connsiteX0" fmla="*/ 0 w 2959512"/>
                <a:gd name="connsiteY0" fmla="*/ 0 h 670655"/>
                <a:gd name="connsiteX1" fmla="*/ 65342 w 2959512"/>
                <a:gd name="connsiteY1" fmla="*/ 46196 h 670655"/>
                <a:gd name="connsiteX2" fmla="*/ 98870 w 2959512"/>
                <a:gd name="connsiteY2" fmla="*/ 69342 h 670655"/>
                <a:gd name="connsiteX3" fmla="*/ 122111 w 2959512"/>
                <a:gd name="connsiteY3" fmla="*/ 83725 h 670655"/>
                <a:gd name="connsiteX4" fmla="*/ 174784 w 2959512"/>
                <a:gd name="connsiteY4" fmla="*/ 111633 h 670655"/>
                <a:gd name="connsiteX5" fmla="*/ 236792 w 2959512"/>
                <a:gd name="connsiteY5" fmla="*/ 144875 h 670655"/>
                <a:gd name="connsiteX6" fmla="*/ 274130 w 2959512"/>
                <a:gd name="connsiteY6" fmla="*/ 158306 h 670655"/>
                <a:gd name="connsiteX7" fmla="*/ 308134 w 2959512"/>
                <a:gd name="connsiteY7" fmla="*/ 175736 h 670655"/>
                <a:gd name="connsiteX8" fmla="*/ 364141 w 2959512"/>
                <a:gd name="connsiteY8" fmla="*/ 194405 h 670655"/>
                <a:gd name="connsiteX9" fmla="*/ 394145 w 2959512"/>
                <a:gd name="connsiteY9" fmla="*/ 204121 h 670655"/>
                <a:gd name="connsiteX10" fmla="*/ 434054 w 2959512"/>
                <a:gd name="connsiteY10" fmla="*/ 221075 h 670655"/>
                <a:gd name="connsiteX11" fmla="*/ 477393 w 2959512"/>
                <a:gd name="connsiteY11" fmla="*/ 236125 h 670655"/>
                <a:gd name="connsiteX12" fmla="*/ 560070 w 2959512"/>
                <a:gd name="connsiteY12" fmla="*/ 266129 h 670655"/>
                <a:gd name="connsiteX13" fmla="*/ 576263 w 2959512"/>
                <a:gd name="connsiteY13" fmla="*/ 269748 h 670655"/>
                <a:gd name="connsiteX14" fmla="*/ 655320 w 2959512"/>
                <a:gd name="connsiteY14" fmla="*/ 298895 h 670655"/>
                <a:gd name="connsiteX15" fmla="*/ 696468 w 2959512"/>
                <a:gd name="connsiteY15" fmla="*/ 307848 h 670655"/>
                <a:gd name="connsiteX16" fmla="*/ 713518 w 2959512"/>
                <a:gd name="connsiteY16" fmla="*/ 313087 h 670655"/>
                <a:gd name="connsiteX17" fmla="*/ 820103 w 2959512"/>
                <a:gd name="connsiteY17" fmla="*/ 328136 h 670655"/>
                <a:gd name="connsiteX18" fmla="*/ 911257 w 2959512"/>
                <a:gd name="connsiteY18" fmla="*/ 355092 h 670655"/>
                <a:gd name="connsiteX19" fmla="*/ 1008602 w 2959512"/>
                <a:gd name="connsiteY19" fmla="*/ 389954 h 670655"/>
                <a:gd name="connsiteX20" fmla="*/ 1055561 w 2959512"/>
                <a:gd name="connsiteY20" fmla="*/ 402908 h 670655"/>
                <a:gd name="connsiteX21" fmla="*/ 1094899 w 2959512"/>
                <a:gd name="connsiteY21" fmla="*/ 413861 h 670655"/>
                <a:gd name="connsiteX22" fmla="*/ 1139571 w 2959512"/>
                <a:gd name="connsiteY22" fmla="*/ 428816 h 670655"/>
                <a:gd name="connsiteX23" fmla="*/ 1255395 w 2959512"/>
                <a:gd name="connsiteY23" fmla="*/ 453485 h 670655"/>
                <a:gd name="connsiteX24" fmla="*/ 1321689 w 2959512"/>
                <a:gd name="connsiteY24" fmla="*/ 464058 h 670655"/>
                <a:gd name="connsiteX25" fmla="*/ 1393317 w 2959512"/>
                <a:gd name="connsiteY25" fmla="*/ 478155 h 670655"/>
                <a:gd name="connsiteX26" fmla="*/ 1449229 w 2959512"/>
                <a:gd name="connsiteY26" fmla="*/ 491966 h 670655"/>
                <a:gd name="connsiteX27" fmla="*/ 1516571 w 2959512"/>
                <a:gd name="connsiteY27" fmla="*/ 502539 h 670655"/>
                <a:gd name="connsiteX28" fmla="*/ 1668113 w 2959512"/>
                <a:gd name="connsiteY28" fmla="*/ 512636 h 670655"/>
                <a:gd name="connsiteX29" fmla="*/ 1731550 w 2959512"/>
                <a:gd name="connsiteY29" fmla="*/ 524732 h 670655"/>
                <a:gd name="connsiteX30" fmla="*/ 1761935 w 2959512"/>
                <a:gd name="connsiteY30" fmla="*/ 535686 h 670655"/>
                <a:gd name="connsiteX31" fmla="*/ 1786604 w 2959512"/>
                <a:gd name="connsiteY31" fmla="*/ 540830 h 670655"/>
                <a:gd name="connsiteX32" fmla="*/ 1849469 w 2959512"/>
                <a:gd name="connsiteY32" fmla="*/ 562737 h 670655"/>
                <a:gd name="connsiteX33" fmla="*/ 1935290 w 2959512"/>
                <a:gd name="connsiteY33" fmla="*/ 575024 h 670655"/>
                <a:gd name="connsiteX34" fmla="*/ 2029397 w 2959512"/>
                <a:gd name="connsiteY34" fmla="*/ 578739 h 670655"/>
                <a:gd name="connsiteX35" fmla="*/ 2135124 w 2959512"/>
                <a:gd name="connsiteY35" fmla="*/ 596932 h 670655"/>
                <a:gd name="connsiteX36" fmla="*/ 2203609 w 2959512"/>
                <a:gd name="connsiteY36" fmla="*/ 610743 h 670655"/>
                <a:gd name="connsiteX37" fmla="*/ 2320766 w 2959512"/>
                <a:gd name="connsiteY37" fmla="*/ 619887 h 670655"/>
                <a:gd name="connsiteX38" fmla="*/ 2380393 w 2959512"/>
                <a:gd name="connsiteY38" fmla="*/ 619887 h 670655"/>
                <a:gd name="connsiteX39" fmla="*/ 2412587 w 2959512"/>
                <a:gd name="connsiteY39" fmla="*/ 613791 h 670655"/>
                <a:gd name="connsiteX40" fmla="*/ 2457545 w 2959512"/>
                <a:gd name="connsiteY40" fmla="*/ 613791 h 670655"/>
                <a:gd name="connsiteX41" fmla="*/ 2507456 w 2959512"/>
                <a:gd name="connsiteY41" fmla="*/ 625316 h 670655"/>
                <a:gd name="connsiteX42" fmla="*/ 2548700 w 2959512"/>
                <a:gd name="connsiteY42" fmla="*/ 634175 h 670655"/>
                <a:gd name="connsiteX43" fmla="*/ 2606421 w 2959512"/>
                <a:gd name="connsiteY43" fmla="*/ 653606 h 670655"/>
                <a:gd name="connsiteX44" fmla="*/ 2683955 w 2959512"/>
                <a:gd name="connsiteY44" fmla="*/ 670655 h 670655"/>
                <a:gd name="connsiteX45" fmla="*/ 2959513 w 2959512"/>
                <a:gd name="connsiteY45" fmla="*/ 670655 h 67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59512" h="670655">
                  <a:moveTo>
                    <a:pt x="0" y="0"/>
                  </a:moveTo>
                  <a:lnTo>
                    <a:pt x="65342" y="46196"/>
                  </a:lnTo>
                  <a:lnTo>
                    <a:pt x="98870" y="69342"/>
                  </a:lnTo>
                  <a:lnTo>
                    <a:pt x="122111" y="83725"/>
                  </a:lnTo>
                  <a:lnTo>
                    <a:pt x="174784" y="111633"/>
                  </a:lnTo>
                  <a:lnTo>
                    <a:pt x="236792" y="144875"/>
                  </a:lnTo>
                  <a:lnTo>
                    <a:pt x="274130" y="158306"/>
                  </a:lnTo>
                  <a:lnTo>
                    <a:pt x="308134" y="175736"/>
                  </a:lnTo>
                  <a:lnTo>
                    <a:pt x="364141" y="194405"/>
                  </a:lnTo>
                  <a:lnTo>
                    <a:pt x="394145" y="204121"/>
                  </a:lnTo>
                  <a:lnTo>
                    <a:pt x="434054" y="221075"/>
                  </a:lnTo>
                  <a:lnTo>
                    <a:pt x="477393" y="236125"/>
                  </a:lnTo>
                  <a:lnTo>
                    <a:pt x="560070" y="266129"/>
                  </a:lnTo>
                  <a:lnTo>
                    <a:pt x="576263" y="269748"/>
                  </a:lnTo>
                  <a:lnTo>
                    <a:pt x="655320" y="298895"/>
                  </a:lnTo>
                  <a:lnTo>
                    <a:pt x="696468" y="307848"/>
                  </a:lnTo>
                  <a:lnTo>
                    <a:pt x="713518" y="313087"/>
                  </a:lnTo>
                  <a:lnTo>
                    <a:pt x="820103" y="328136"/>
                  </a:lnTo>
                  <a:lnTo>
                    <a:pt x="911257" y="355092"/>
                  </a:lnTo>
                  <a:lnTo>
                    <a:pt x="1008602" y="389954"/>
                  </a:lnTo>
                  <a:lnTo>
                    <a:pt x="1055561" y="402908"/>
                  </a:lnTo>
                  <a:lnTo>
                    <a:pt x="1094899" y="413861"/>
                  </a:lnTo>
                  <a:lnTo>
                    <a:pt x="1139571" y="428816"/>
                  </a:lnTo>
                  <a:lnTo>
                    <a:pt x="1255395" y="453485"/>
                  </a:lnTo>
                  <a:lnTo>
                    <a:pt x="1321689" y="464058"/>
                  </a:lnTo>
                  <a:lnTo>
                    <a:pt x="1393317" y="478155"/>
                  </a:lnTo>
                  <a:lnTo>
                    <a:pt x="1449229" y="491966"/>
                  </a:lnTo>
                  <a:lnTo>
                    <a:pt x="1516571" y="502539"/>
                  </a:lnTo>
                  <a:lnTo>
                    <a:pt x="1668113" y="512636"/>
                  </a:lnTo>
                  <a:lnTo>
                    <a:pt x="1731550" y="524732"/>
                  </a:lnTo>
                  <a:lnTo>
                    <a:pt x="1761935" y="535686"/>
                  </a:lnTo>
                  <a:lnTo>
                    <a:pt x="1786604" y="540830"/>
                  </a:lnTo>
                  <a:lnTo>
                    <a:pt x="1849469" y="562737"/>
                  </a:lnTo>
                  <a:lnTo>
                    <a:pt x="1935290" y="575024"/>
                  </a:lnTo>
                  <a:lnTo>
                    <a:pt x="2029397" y="578739"/>
                  </a:lnTo>
                  <a:lnTo>
                    <a:pt x="2135124" y="596932"/>
                  </a:lnTo>
                  <a:lnTo>
                    <a:pt x="2203609" y="610743"/>
                  </a:lnTo>
                  <a:lnTo>
                    <a:pt x="2320766" y="619887"/>
                  </a:lnTo>
                  <a:lnTo>
                    <a:pt x="2380393" y="619887"/>
                  </a:lnTo>
                  <a:lnTo>
                    <a:pt x="2412587" y="613791"/>
                  </a:lnTo>
                  <a:lnTo>
                    <a:pt x="2457545" y="613791"/>
                  </a:lnTo>
                  <a:lnTo>
                    <a:pt x="2507456" y="625316"/>
                  </a:lnTo>
                  <a:lnTo>
                    <a:pt x="2548700" y="634175"/>
                  </a:lnTo>
                  <a:lnTo>
                    <a:pt x="2606421" y="653606"/>
                  </a:lnTo>
                  <a:lnTo>
                    <a:pt x="2683955" y="670655"/>
                  </a:lnTo>
                  <a:lnTo>
                    <a:pt x="2959513" y="670655"/>
                  </a:ln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2614601-5132-183B-B212-E5C4D6928BEF}"/>
              </a:ext>
            </a:extLst>
          </p:cNvPr>
          <p:cNvGrpSpPr/>
          <p:nvPr/>
        </p:nvGrpSpPr>
        <p:grpSpPr>
          <a:xfrm>
            <a:off x="7234904" y="1819210"/>
            <a:ext cx="3947446" cy="295339"/>
            <a:chOff x="7250779" y="1803336"/>
            <a:chExt cx="2751487" cy="235266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4F3D7FD2-5447-410C-A93E-242F81B0E58B}"/>
                </a:ext>
              </a:extLst>
            </p:cNvPr>
            <p:cNvSpPr/>
            <p:nvPr/>
          </p:nvSpPr>
          <p:spPr>
            <a:xfrm>
              <a:off x="7250779" y="1805050"/>
              <a:ext cx="2751201" cy="233552"/>
            </a:xfrm>
            <a:custGeom>
              <a:avLst/>
              <a:gdLst>
                <a:gd name="connsiteX0" fmla="*/ 0 w 2751201"/>
                <a:gd name="connsiteY0" fmla="*/ 0 h 233552"/>
                <a:gd name="connsiteX1" fmla="*/ 46577 w 2751201"/>
                <a:gd name="connsiteY1" fmla="*/ 6477 h 233552"/>
                <a:gd name="connsiteX2" fmla="*/ 250508 w 2751201"/>
                <a:gd name="connsiteY2" fmla="*/ 6477 h 233552"/>
                <a:gd name="connsiteX3" fmla="*/ 330327 w 2751201"/>
                <a:gd name="connsiteY3" fmla="*/ 9715 h 233552"/>
                <a:gd name="connsiteX4" fmla="*/ 398050 w 2751201"/>
                <a:gd name="connsiteY4" fmla="*/ 18193 h 233552"/>
                <a:gd name="connsiteX5" fmla="*/ 482156 w 2751201"/>
                <a:gd name="connsiteY5" fmla="*/ 18193 h 233552"/>
                <a:gd name="connsiteX6" fmla="*/ 581406 w 2751201"/>
                <a:gd name="connsiteY6" fmla="*/ 33433 h 233552"/>
                <a:gd name="connsiteX7" fmla="*/ 724090 w 2751201"/>
                <a:gd name="connsiteY7" fmla="*/ 33433 h 233552"/>
                <a:gd name="connsiteX8" fmla="*/ 855821 w 2751201"/>
                <a:gd name="connsiteY8" fmla="*/ 48387 h 233552"/>
                <a:gd name="connsiteX9" fmla="*/ 913352 w 2751201"/>
                <a:gd name="connsiteY9" fmla="*/ 61913 h 233552"/>
                <a:gd name="connsiteX10" fmla="*/ 942213 w 2751201"/>
                <a:gd name="connsiteY10" fmla="*/ 63055 h 233552"/>
                <a:gd name="connsiteX11" fmla="*/ 983552 w 2751201"/>
                <a:gd name="connsiteY11" fmla="*/ 72866 h 233552"/>
                <a:gd name="connsiteX12" fmla="*/ 1130332 w 2751201"/>
                <a:gd name="connsiteY12" fmla="*/ 85439 h 233552"/>
                <a:gd name="connsiteX13" fmla="*/ 1167098 w 2751201"/>
                <a:gd name="connsiteY13" fmla="*/ 87249 h 233552"/>
                <a:gd name="connsiteX14" fmla="*/ 1273778 w 2751201"/>
                <a:gd name="connsiteY14" fmla="*/ 109061 h 233552"/>
                <a:gd name="connsiteX15" fmla="*/ 1298162 w 2751201"/>
                <a:gd name="connsiteY15" fmla="*/ 109061 h 233552"/>
                <a:gd name="connsiteX16" fmla="*/ 1349216 w 2751201"/>
                <a:gd name="connsiteY16" fmla="*/ 119920 h 233552"/>
                <a:gd name="connsiteX17" fmla="*/ 1369600 w 2751201"/>
                <a:gd name="connsiteY17" fmla="*/ 119920 h 233552"/>
                <a:gd name="connsiteX18" fmla="*/ 1425226 w 2751201"/>
                <a:gd name="connsiteY18" fmla="*/ 130588 h 233552"/>
                <a:gd name="connsiteX19" fmla="*/ 1571720 w 2751201"/>
                <a:gd name="connsiteY19" fmla="*/ 142399 h 233552"/>
                <a:gd name="connsiteX20" fmla="*/ 1601057 w 2751201"/>
                <a:gd name="connsiteY20" fmla="*/ 150114 h 233552"/>
                <a:gd name="connsiteX21" fmla="*/ 1702975 w 2751201"/>
                <a:gd name="connsiteY21" fmla="*/ 157734 h 233552"/>
                <a:gd name="connsiteX22" fmla="*/ 1742789 w 2751201"/>
                <a:gd name="connsiteY22" fmla="*/ 165640 h 233552"/>
                <a:gd name="connsiteX23" fmla="*/ 1894237 w 2751201"/>
                <a:gd name="connsiteY23" fmla="*/ 179546 h 233552"/>
                <a:gd name="connsiteX24" fmla="*/ 2335340 w 2751201"/>
                <a:gd name="connsiteY24" fmla="*/ 200692 h 233552"/>
                <a:gd name="connsiteX25" fmla="*/ 2419255 w 2751201"/>
                <a:gd name="connsiteY25" fmla="*/ 200692 h 233552"/>
                <a:gd name="connsiteX26" fmla="*/ 2751201 w 2751201"/>
                <a:gd name="connsiteY26" fmla="*/ 233553 h 2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51201" h="233552">
                  <a:moveTo>
                    <a:pt x="0" y="0"/>
                  </a:moveTo>
                  <a:lnTo>
                    <a:pt x="46577" y="6477"/>
                  </a:lnTo>
                  <a:lnTo>
                    <a:pt x="250508" y="6477"/>
                  </a:lnTo>
                  <a:lnTo>
                    <a:pt x="330327" y="9715"/>
                  </a:lnTo>
                  <a:lnTo>
                    <a:pt x="398050" y="18193"/>
                  </a:lnTo>
                  <a:lnTo>
                    <a:pt x="482156" y="18193"/>
                  </a:lnTo>
                  <a:lnTo>
                    <a:pt x="581406" y="33433"/>
                  </a:lnTo>
                  <a:lnTo>
                    <a:pt x="724090" y="33433"/>
                  </a:lnTo>
                  <a:lnTo>
                    <a:pt x="855821" y="48387"/>
                  </a:lnTo>
                  <a:lnTo>
                    <a:pt x="913352" y="61913"/>
                  </a:lnTo>
                  <a:lnTo>
                    <a:pt x="942213" y="63055"/>
                  </a:lnTo>
                  <a:lnTo>
                    <a:pt x="983552" y="72866"/>
                  </a:lnTo>
                  <a:lnTo>
                    <a:pt x="1130332" y="85439"/>
                  </a:lnTo>
                  <a:lnTo>
                    <a:pt x="1167098" y="87249"/>
                  </a:lnTo>
                  <a:lnTo>
                    <a:pt x="1273778" y="109061"/>
                  </a:lnTo>
                  <a:lnTo>
                    <a:pt x="1298162" y="109061"/>
                  </a:lnTo>
                  <a:lnTo>
                    <a:pt x="1349216" y="119920"/>
                  </a:lnTo>
                  <a:lnTo>
                    <a:pt x="1369600" y="119920"/>
                  </a:lnTo>
                  <a:lnTo>
                    <a:pt x="1425226" y="130588"/>
                  </a:lnTo>
                  <a:lnTo>
                    <a:pt x="1571720" y="142399"/>
                  </a:lnTo>
                  <a:lnTo>
                    <a:pt x="1601057" y="150114"/>
                  </a:lnTo>
                  <a:lnTo>
                    <a:pt x="1702975" y="157734"/>
                  </a:lnTo>
                  <a:lnTo>
                    <a:pt x="1742789" y="165640"/>
                  </a:lnTo>
                  <a:lnTo>
                    <a:pt x="1894237" y="179546"/>
                  </a:lnTo>
                  <a:lnTo>
                    <a:pt x="2335340" y="200692"/>
                  </a:lnTo>
                  <a:lnTo>
                    <a:pt x="2419255" y="200692"/>
                  </a:lnTo>
                  <a:lnTo>
                    <a:pt x="2751201" y="233553"/>
                  </a:lnTo>
                </a:path>
              </a:pathLst>
            </a:custGeom>
            <a:no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D2A5687D-1F6F-582A-28C9-5F90D5B96259}"/>
                </a:ext>
              </a:extLst>
            </p:cNvPr>
            <p:cNvSpPr/>
            <p:nvPr/>
          </p:nvSpPr>
          <p:spPr>
            <a:xfrm>
              <a:off x="7252208" y="1803336"/>
              <a:ext cx="2750058" cy="192214"/>
            </a:xfrm>
            <a:custGeom>
              <a:avLst/>
              <a:gdLst>
                <a:gd name="connsiteX0" fmla="*/ 0 w 2750058"/>
                <a:gd name="connsiteY0" fmla="*/ 0 h 192214"/>
                <a:gd name="connsiteX1" fmla="*/ 116300 w 2750058"/>
                <a:gd name="connsiteY1" fmla="*/ 0 h 192214"/>
                <a:gd name="connsiteX2" fmla="*/ 289751 w 2750058"/>
                <a:gd name="connsiteY2" fmla="*/ 4858 h 192214"/>
                <a:gd name="connsiteX3" fmla="*/ 315278 w 2750058"/>
                <a:gd name="connsiteY3" fmla="*/ 4858 h 192214"/>
                <a:gd name="connsiteX4" fmla="*/ 445008 w 2750058"/>
                <a:gd name="connsiteY4" fmla="*/ 18288 h 192214"/>
                <a:gd name="connsiteX5" fmla="*/ 493300 w 2750058"/>
                <a:gd name="connsiteY5" fmla="*/ 18288 h 192214"/>
                <a:gd name="connsiteX6" fmla="*/ 527685 w 2750058"/>
                <a:gd name="connsiteY6" fmla="*/ 23908 h 192214"/>
                <a:gd name="connsiteX7" fmla="*/ 602933 w 2750058"/>
                <a:gd name="connsiteY7" fmla="*/ 23908 h 192214"/>
                <a:gd name="connsiteX8" fmla="*/ 722090 w 2750058"/>
                <a:gd name="connsiteY8" fmla="*/ 31432 h 192214"/>
                <a:gd name="connsiteX9" fmla="*/ 804291 w 2750058"/>
                <a:gd name="connsiteY9" fmla="*/ 39910 h 192214"/>
                <a:gd name="connsiteX10" fmla="*/ 957929 w 2750058"/>
                <a:gd name="connsiteY10" fmla="*/ 39910 h 192214"/>
                <a:gd name="connsiteX11" fmla="*/ 1031557 w 2750058"/>
                <a:gd name="connsiteY11" fmla="*/ 46672 h 192214"/>
                <a:gd name="connsiteX12" fmla="*/ 1196912 w 2750058"/>
                <a:gd name="connsiteY12" fmla="*/ 52102 h 192214"/>
                <a:gd name="connsiteX13" fmla="*/ 1233392 w 2750058"/>
                <a:gd name="connsiteY13" fmla="*/ 55721 h 192214"/>
                <a:gd name="connsiteX14" fmla="*/ 1346454 w 2750058"/>
                <a:gd name="connsiteY14" fmla="*/ 76390 h 192214"/>
                <a:gd name="connsiteX15" fmla="*/ 1381697 w 2750058"/>
                <a:gd name="connsiteY15" fmla="*/ 88011 h 192214"/>
                <a:gd name="connsiteX16" fmla="*/ 1495425 w 2750058"/>
                <a:gd name="connsiteY16" fmla="*/ 97727 h 192214"/>
                <a:gd name="connsiteX17" fmla="*/ 1540383 w 2750058"/>
                <a:gd name="connsiteY17" fmla="*/ 97727 h 192214"/>
                <a:gd name="connsiteX18" fmla="*/ 1605820 w 2750058"/>
                <a:gd name="connsiteY18" fmla="*/ 103822 h 192214"/>
                <a:gd name="connsiteX19" fmla="*/ 1682877 w 2750058"/>
                <a:gd name="connsiteY19" fmla="*/ 120015 h 192214"/>
                <a:gd name="connsiteX20" fmla="*/ 1765173 w 2750058"/>
                <a:gd name="connsiteY20" fmla="*/ 142304 h 192214"/>
                <a:gd name="connsiteX21" fmla="*/ 1819085 w 2750058"/>
                <a:gd name="connsiteY21" fmla="*/ 147542 h 192214"/>
                <a:gd name="connsiteX22" fmla="*/ 1857185 w 2750058"/>
                <a:gd name="connsiteY22" fmla="*/ 147542 h 192214"/>
                <a:gd name="connsiteX23" fmla="*/ 1943100 w 2750058"/>
                <a:gd name="connsiteY23" fmla="*/ 155829 h 192214"/>
                <a:gd name="connsiteX24" fmla="*/ 2155222 w 2750058"/>
                <a:gd name="connsiteY24" fmla="*/ 155829 h 192214"/>
                <a:gd name="connsiteX25" fmla="*/ 2264759 w 2750058"/>
                <a:gd name="connsiteY25" fmla="*/ 164973 h 192214"/>
                <a:gd name="connsiteX26" fmla="*/ 2492788 w 2750058"/>
                <a:gd name="connsiteY26" fmla="*/ 174974 h 192214"/>
                <a:gd name="connsiteX27" fmla="*/ 2538413 w 2750058"/>
                <a:gd name="connsiteY27" fmla="*/ 180118 h 192214"/>
                <a:gd name="connsiteX28" fmla="*/ 2563940 w 2750058"/>
                <a:gd name="connsiteY28" fmla="*/ 185547 h 192214"/>
                <a:gd name="connsiteX29" fmla="*/ 2591848 w 2750058"/>
                <a:gd name="connsiteY29" fmla="*/ 185547 h 192214"/>
                <a:gd name="connsiteX30" fmla="*/ 2657570 w 2750058"/>
                <a:gd name="connsiteY30" fmla="*/ 192214 h 192214"/>
                <a:gd name="connsiteX31" fmla="*/ 2750058 w 2750058"/>
                <a:gd name="connsiteY31" fmla="*/ 192214 h 19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50058" h="192214">
                  <a:moveTo>
                    <a:pt x="0" y="0"/>
                  </a:moveTo>
                  <a:lnTo>
                    <a:pt x="116300" y="0"/>
                  </a:lnTo>
                  <a:lnTo>
                    <a:pt x="289751" y="4858"/>
                  </a:lnTo>
                  <a:lnTo>
                    <a:pt x="315278" y="4858"/>
                  </a:lnTo>
                  <a:lnTo>
                    <a:pt x="445008" y="18288"/>
                  </a:lnTo>
                  <a:lnTo>
                    <a:pt x="493300" y="18288"/>
                  </a:lnTo>
                  <a:lnTo>
                    <a:pt x="527685" y="23908"/>
                  </a:lnTo>
                  <a:lnTo>
                    <a:pt x="602933" y="23908"/>
                  </a:lnTo>
                  <a:lnTo>
                    <a:pt x="722090" y="31432"/>
                  </a:lnTo>
                  <a:lnTo>
                    <a:pt x="804291" y="39910"/>
                  </a:lnTo>
                  <a:lnTo>
                    <a:pt x="957929" y="39910"/>
                  </a:lnTo>
                  <a:lnTo>
                    <a:pt x="1031557" y="46672"/>
                  </a:lnTo>
                  <a:lnTo>
                    <a:pt x="1196912" y="52102"/>
                  </a:lnTo>
                  <a:lnTo>
                    <a:pt x="1233392" y="55721"/>
                  </a:lnTo>
                  <a:lnTo>
                    <a:pt x="1346454" y="76390"/>
                  </a:lnTo>
                  <a:lnTo>
                    <a:pt x="1381697" y="88011"/>
                  </a:lnTo>
                  <a:lnTo>
                    <a:pt x="1495425" y="97727"/>
                  </a:lnTo>
                  <a:lnTo>
                    <a:pt x="1540383" y="97727"/>
                  </a:lnTo>
                  <a:lnTo>
                    <a:pt x="1605820" y="103822"/>
                  </a:lnTo>
                  <a:lnTo>
                    <a:pt x="1682877" y="120015"/>
                  </a:lnTo>
                  <a:lnTo>
                    <a:pt x="1765173" y="142304"/>
                  </a:lnTo>
                  <a:lnTo>
                    <a:pt x="1819085" y="147542"/>
                  </a:lnTo>
                  <a:lnTo>
                    <a:pt x="1857185" y="147542"/>
                  </a:lnTo>
                  <a:lnTo>
                    <a:pt x="1943100" y="155829"/>
                  </a:lnTo>
                  <a:lnTo>
                    <a:pt x="2155222" y="155829"/>
                  </a:lnTo>
                  <a:lnTo>
                    <a:pt x="2264759" y="164973"/>
                  </a:lnTo>
                  <a:lnTo>
                    <a:pt x="2492788" y="174974"/>
                  </a:lnTo>
                  <a:lnTo>
                    <a:pt x="2538413" y="180118"/>
                  </a:lnTo>
                  <a:lnTo>
                    <a:pt x="2563940" y="185547"/>
                  </a:lnTo>
                  <a:lnTo>
                    <a:pt x="2591848" y="185547"/>
                  </a:lnTo>
                  <a:lnTo>
                    <a:pt x="2657570" y="192214"/>
                  </a:lnTo>
                  <a:lnTo>
                    <a:pt x="2750058" y="192214"/>
                  </a:lnTo>
                </a:path>
              </a:pathLst>
            </a:custGeom>
            <a:noFill/>
            <a:ln w="190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1182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F04E3C0-5B88-32A0-18CD-4C084667F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C8129D63-D954-E46D-87CB-366AA575F946}"/>
              </a:ext>
            </a:extLst>
          </p:cNvPr>
          <p:cNvSpPr/>
          <p:nvPr/>
        </p:nvSpPr>
        <p:spPr>
          <a:xfrm>
            <a:off x="685800" y="1319937"/>
            <a:ext cx="8748712" cy="1747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chemeClr val="accent2"/>
              </a:buClr>
            </a:pPr>
            <a:r>
              <a:rPr lang="de-DE" b="1">
                <a:solidFill>
                  <a:schemeClr val="accent1"/>
                </a:solidFill>
              </a:rPr>
              <a:t>Zentrale Studienergebnisse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1"/>
                </a:solidFill>
              </a:rPr>
              <a:t>TT zeigte in der Analyse der realen Daten bessere RFS-Daten als ICI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1"/>
                </a:solidFill>
              </a:rPr>
              <a:t>Trend für höheren DMFS-Benefit bei TT, jedoch kein Unterschied beim OS 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1"/>
                </a:solidFill>
              </a:rPr>
              <a:t>Daten decken sich mit den Langzeitdaten aus der COMBI-AD-Studie</a:t>
            </a:r>
            <a:r>
              <a:rPr lang="de-DE" baseline="30000">
                <a:solidFill>
                  <a:schemeClr val="accent1"/>
                </a:solidFill>
              </a:rPr>
              <a:t>1</a:t>
            </a:r>
            <a:r>
              <a:rPr lang="de-DE">
                <a:solidFill>
                  <a:schemeClr val="accent1"/>
                </a:solidFill>
              </a:rPr>
              <a:t> von Dabrafenib + </a:t>
            </a:r>
            <a:r>
              <a:rPr lang="de-DE" err="1">
                <a:solidFill>
                  <a:schemeClr val="accent1"/>
                </a:solidFill>
              </a:rPr>
              <a:t>Trametinib</a:t>
            </a:r>
            <a:r>
              <a:rPr lang="de-DE">
                <a:solidFill>
                  <a:schemeClr val="accent1"/>
                </a:solidFill>
              </a:rPr>
              <a:t> in der </a:t>
            </a:r>
            <a:r>
              <a:rPr lang="de-DE" err="1">
                <a:solidFill>
                  <a:schemeClr val="accent1"/>
                </a:solidFill>
              </a:rPr>
              <a:t>Adjuvanz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643A03-1832-A87F-BE40-0ED853A9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539162" cy="1065278"/>
          </a:xfrm>
        </p:spPr>
        <p:txBody>
          <a:bodyPr/>
          <a:lstStyle/>
          <a:p>
            <a:r>
              <a:rPr lang="en-GB"/>
              <a:t>Take Home Messages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124EC5-7F58-03F2-41D0-D4BB5156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5</a:t>
            </a:fld>
            <a:endParaRPr lang="en-GB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D106468-56BD-5CCC-F5DF-D56B0B9F3C8D}"/>
              </a:ext>
            </a:extLst>
          </p:cNvPr>
          <p:cNvSpPr/>
          <p:nvPr/>
        </p:nvSpPr>
        <p:spPr>
          <a:xfrm>
            <a:off x="685798" y="3365649"/>
            <a:ext cx="8239127" cy="1962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b="1">
                <a:solidFill>
                  <a:schemeClr val="accent1"/>
                </a:solidFill>
              </a:rPr>
              <a:t>Weitere Überlegungen zur Erstlinientherapie </a:t>
            </a:r>
          </a:p>
          <a:p>
            <a:pPr lvl="1">
              <a:buClr>
                <a:schemeClr val="accent2"/>
              </a:buClr>
            </a:pPr>
            <a:r>
              <a:rPr lang="de-DE" b="1">
                <a:solidFill>
                  <a:schemeClr val="accent1"/>
                </a:solidFill>
              </a:rPr>
              <a:t>beim Melanom im Stadium III und </a:t>
            </a:r>
            <a:r>
              <a:rPr lang="de-DE" b="1" i="1">
                <a:solidFill>
                  <a:schemeClr val="accent1"/>
                </a:solidFill>
              </a:rPr>
              <a:t>BRAFV600</a:t>
            </a:r>
            <a:r>
              <a:rPr lang="de-DE" b="1">
                <a:solidFill>
                  <a:schemeClr val="accent1"/>
                </a:solidFill>
              </a:rPr>
              <a:t>-Mutation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1"/>
                </a:solidFill>
              </a:rPr>
              <a:t>Im Vergleich zu ICI sind Nebenwirkungen unter TT reversibel nach Unterbrechung der Therapie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1"/>
                </a:solidFill>
              </a:rPr>
              <a:t>Klinisch relevanter (negativer) Einfluss auf die Lebensqualität wurde bei ICI, nicht aber bei TT festgestellt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1"/>
                </a:solidFill>
              </a:rPr>
              <a:t>Einige Patient*innen bevorzugen eine orale Therapie</a:t>
            </a:r>
          </a:p>
        </p:txBody>
      </p:sp>
      <p:pic>
        <p:nvPicPr>
          <p:cNvPr id="7" name="Grafik 6" descr="Ein Bild, das Grafiken, Schrift, Kreis, orange enthält.&#10;&#10;KI-generierte Inhalte können fehlerhaft sein.">
            <a:extLst>
              <a:ext uri="{FF2B5EF4-FFF2-40B4-BE49-F238E27FC236}">
                <a16:creationId xmlns:a16="http://schemas.microsoft.com/office/drawing/2014/main" id="{B692A371-FCB3-3AAF-1ED5-40DA7E67C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4" y="2915649"/>
            <a:ext cx="900000" cy="9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06C3E953-D301-4730-D8F2-BCF2366E4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4" y="1021339"/>
            <a:ext cx="900000" cy="900000"/>
          </a:xfrm>
          <a:prstGeom prst="rect">
            <a:avLst/>
          </a:prstGeom>
        </p:spPr>
      </p:pic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76A79B95-9729-88F7-AFF7-2193604C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97850" y="6449644"/>
            <a:ext cx="2880000" cy="408356"/>
          </a:xfrm>
        </p:spPr>
        <p:txBody>
          <a:bodyPr/>
          <a:lstStyle/>
          <a:p>
            <a:r>
              <a:rPr lang="de-DE" sz="800"/>
              <a:t>1. Long GV, et al. N Engl J Med. 2024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EA8C1BBD-891E-5BD0-E0F9-3FE2DB69F00F}"/>
              </a:ext>
            </a:extLst>
          </p:cNvPr>
          <p:cNvSpPr txBox="1">
            <a:spLocks/>
          </p:cNvSpPr>
          <p:nvPr/>
        </p:nvSpPr>
        <p:spPr>
          <a:xfrm>
            <a:off x="604838" y="5464175"/>
            <a:ext cx="9267825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 dirty="0">
                <a:solidFill>
                  <a:schemeClr val="tx1"/>
                </a:solidFill>
              </a:rPr>
              <a:t>BRAF: Serin/Threonin-Kinase B-</a:t>
            </a:r>
            <a:r>
              <a:rPr lang="de-DE" sz="900" b="0" dirty="0" err="1">
                <a:solidFill>
                  <a:schemeClr val="tx1"/>
                </a:solidFill>
              </a:rPr>
              <a:t>Raf</a:t>
            </a:r>
            <a:r>
              <a:rPr lang="de-DE" sz="900" b="0" dirty="0">
                <a:solidFill>
                  <a:schemeClr val="tx1"/>
                </a:solidFill>
              </a:rPr>
              <a:t>; ICI: Immun-Checkpoint-Inhibitoren; OS: Gesamtüberleben; RFS: </a:t>
            </a:r>
            <a:r>
              <a:rPr lang="de-DE" sz="900" b="0" dirty="0" err="1">
                <a:solidFill>
                  <a:schemeClr val="tx1"/>
                </a:solidFill>
              </a:rPr>
              <a:t>rezidivfreies</a:t>
            </a:r>
            <a:r>
              <a:rPr lang="de-DE" sz="900" b="0" dirty="0">
                <a:solidFill>
                  <a:schemeClr val="tx1"/>
                </a:solidFill>
              </a:rPr>
              <a:t> Überleben; RWE: </a:t>
            </a:r>
            <a:r>
              <a:rPr lang="de-DE" sz="900" b="0" i="1" dirty="0">
                <a:solidFill>
                  <a:schemeClr val="tx1"/>
                </a:solidFill>
              </a:rPr>
              <a:t>Real World </a:t>
            </a:r>
            <a:r>
              <a:rPr lang="de-DE" sz="900" b="0" i="1" dirty="0" err="1">
                <a:solidFill>
                  <a:schemeClr val="tx1"/>
                </a:solidFill>
              </a:rPr>
              <a:t>Evidence</a:t>
            </a:r>
            <a:r>
              <a:rPr lang="de-DE" sz="900" b="0" i="1" dirty="0">
                <a:solidFill>
                  <a:schemeClr val="tx1"/>
                </a:solidFill>
              </a:rPr>
              <a:t>; </a:t>
            </a:r>
            <a:r>
              <a:rPr lang="de-DE" sz="900" b="0" dirty="0">
                <a:solidFill>
                  <a:schemeClr val="tx1"/>
                </a:solidFill>
              </a:rPr>
              <a:t>TT: zielgerichtete Therapie</a:t>
            </a:r>
          </a:p>
        </p:txBody>
      </p:sp>
    </p:spTree>
    <p:extLst>
      <p:ext uri="{BB962C8B-B14F-4D97-AF65-F5344CB8AC3E}">
        <p14:creationId xmlns:p14="http://schemas.microsoft.com/office/powerpoint/2010/main" val="3916702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Novartis_RMLogo" id="{C353A3A0-42CC-AA49-BF2F-196522F2CE06}" vid="{FA420423-A994-E54B-8A1E-034C61B1BE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f89f8f-8181-45e2-9125-aef4b2f48d9c">
      <Terms xmlns="http://schemas.microsoft.com/office/infopath/2007/PartnerControls"/>
    </lcf76f155ced4ddcb4097134ff3c332f>
    <TaxCatchAll xmlns="c99785dc-0534-40d3-93b6-41e836ae4f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58D4D452F154BBF6DF750563F9680" ma:contentTypeVersion="13" ma:contentTypeDescription="Ein neues Dokument erstellen." ma:contentTypeScope="" ma:versionID="8473166e77dfa2877dd6a86d2d26b81c">
  <xsd:schema xmlns:xsd="http://www.w3.org/2001/XMLSchema" xmlns:xs="http://www.w3.org/2001/XMLSchema" xmlns:p="http://schemas.microsoft.com/office/2006/metadata/properties" xmlns:ns2="1cf89f8f-8181-45e2-9125-aef4b2f48d9c" xmlns:ns3="c99785dc-0534-40d3-93b6-41e836ae4feb" targetNamespace="http://schemas.microsoft.com/office/2006/metadata/properties" ma:root="true" ma:fieldsID="acfaf0f9fd67d2f9ad2b09f36f2497c8" ns2:_="" ns3:_="">
    <xsd:import namespace="1cf89f8f-8181-45e2-9125-aef4b2f48d9c"/>
    <xsd:import namespace="c99785dc-0534-40d3-93b6-41e836ae4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89f8f-8181-45e2-9125-aef4b2f48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80d8bfb3-e8ae-488d-96bb-aca0aea53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785dc-0534-40d3-93b6-41e836ae4f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0c53f5d-bdb2-4465-84b2-aec1687f1997}" ma:internalName="TaxCatchAll" ma:showField="CatchAllData" ma:web="c99785dc-0534-40d3-93b6-41e836ae4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D908CE-A517-4CC0-B843-77E57A430B9C}">
  <ds:schemaRefs>
    <ds:schemaRef ds:uri="5d21ea6c-4d9c-45bb-9193-24ecb6c2c61d"/>
    <ds:schemaRef ds:uri="8765a40b-f084-498f-b24f-37d590220da5"/>
    <ds:schemaRef ds:uri="9a2d18e2-57c2-4645-9977-553537026fde"/>
    <ds:schemaRef ds:uri="fff0f7d4-3120-4cc8-bc0f-abb32822f13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7EB61C-7406-41B5-B04A-490C83152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442BDB-D1D6-40C4-8605-B98E63FD6201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1083</Words>
  <Application>Microsoft Office PowerPoint</Application>
  <PresentationFormat>Breitbild</PresentationFormat>
  <Paragraphs>83</Paragraphs>
  <Slides>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Ping LCG Medium</vt:lpstr>
      <vt:lpstr>Symbol</vt:lpstr>
      <vt:lpstr>Novartis | Reimagining Medicine</vt:lpstr>
      <vt:lpstr>think-cell Folie</vt:lpstr>
      <vt:lpstr>A comparison of real-world data on adjuvant treatment in patients with stage III BRAF V600 mutated melanoma – Results of systematic literature research</vt:lpstr>
      <vt:lpstr>Hintergrund und Studienziel</vt:lpstr>
      <vt:lpstr>RFS-Benefit der therapeutischen Strategien im Vergleich</vt:lpstr>
      <vt:lpstr>DMFS und OS der therapeutischen Strategien im Vergleich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Tagari, Eleni</dc:creator>
  <cp:lastModifiedBy>Tagari, Eleni</cp:lastModifiedBy>
  <cp:revision>5</cp:revision>
  <dcterms:created xsi:type="dcterms:W3CDTF">2025-01-17T09:33:23Z</dcterms:created>
  <dcterms:modified xsi:type="dcterms:W3CDTF">2025-04-02T14:28:34Z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2023-10-12T11:34:02Z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9929b886-7866-4465-9bf7-3a0ab3cdd5a5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8e19d756-792e-42a1-bcad-4cb9051ddd2d_Enabled">
    <vt:lpwstr>true</vt:lpwstr>
  </property>
  <property fmtid="{D5CDD505-2E9C-101B-9397-08002B2CF9AE}" pid="10" name="MSIP_Label_8e19d756-792e-42a1-bcad-4cb9051ddd2d_SetDate">
    <vt:lpwstr>2024-10-16T12:55:38Z</vt:lpwstr>
  </property>
  <property fmtid="{D5CDD505-2E9C-101B-9397-08002B2CF9AE}" pid="11" name="MSIP_Label_8e19d756-792e-42a1-bcad-4cb9051ddd2d_Method">
    <vt:lpwstr>Standard</vt:lpwstr>
  </property>
  <property fmtid="{D5CDD505-2E9C-101B-9397-08002B2CF9AE}" pid="12" name="MSIP_Label_8e19d756-792e-42a1-bcad-4cb9051ddd2d_Name">
    <vt:lpwstr>Confidential</vt:lpwstr>
  </property>
  <property fmtid="{D5CDD505-2E9C-101B-9397-08002B2CF9AE}" pid="13" name="MSIP_Label_8e19d756-792e-42a1-bcad-4cb9051ddd2d_SiteId">
    <vt:lpwstr>41eb501a-f671-4ce0-a5bf-b64168c3705f</vt:lpwstr>
  </property>
  <property fmtid="{D5CDD505-2E9C-101B-9397-08002B2CF9AE}" pid="14" name="MSIP_Label_8e19d756-792e-42a1-bcad-4cb9051ddd2d_ActionId">
    <vt:lpwstr>8ce6efed-055a-4528-961b-9daa01880ba6</vt:lpwstr>
  </property>
  <property fmtid="{D5CDD505-2E9C-101B-9397-08002B2CF9AE}" pid="15" name="MSIP_Label_8e19d756-792e-42a1-bcad-4cb9051ddd2d_ContentBits">
    <vt:lpwstr>2</vt:lpwstr>
  </property>
  <property fmtid="{D5CDD505-2E9C-101B-9397-08002B2CF9AE}" pid="16" name="ClassificationContentMarkingFooterLocations">
    <vt:lpwstr>Novartis | Reimagining Medicine:7</vt:lpwstr>
  </property>
  <property fmtid="{D5CDD505-2E9C-101B-9397-08002B2CF9AE}" pid="17" name="ClassificationContentMarkingFooterText">
    <vt:lpwstr>Confidential - Not for Public Consumption or Distribution</vt:lpwstr>
  </property>
  <property fmtid="{D5CDD505-2E9C-101B-9397-08002B2CF9AE}" pid="18" name="ContentTypeId">
    <vt:lpwstr>0x0101004CD58D4D452F154BBF6DF750563F9680</vt:lpwstr>
  </property>
  <property fmtid="{D5CDD505-2E9C-101B-9397-08002B2CF9AE}" pid="19" name="MediaServiceImageTags">
    <vt:lpwstr/>
  </property>
  <property fmtid="{D5CDD505-2E9C-101B-9397-08002B2CF9AE}" pid="20" name="MSIP_Label_3c9bec58-8084-492e-8360-0e1cfe36408c_Tag">
    <vt:lpwstr>10, 3, 0, 2</vt:lpwstr>
  </property>
</Properties>
</file>