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146849472" r:id="rId6"/>
    <p:sldId id="2146849462" r:id="rId7"/>
    <p:sldId id="2146849476" r:id="rId8"/>
    <p:sldId id="2146849477" r:id="rId9"/>
    <p:sldId id="2146849478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E4C14A-EFBC-4C04-6252-1F735E74BCD2}" name="Dreiseidler, Denise" initials="DD" userId="S::STENZDE1@novartis.net::a57d4b75-2fd5-4c38-b752-183ed7512c5f" providerId="AD"/>
  <p188:author id="{5F636A5F-3E2D-264F-78B5-62458F774A31}" name="Stadler, Leonhard" initials="LS" userId="S::STADLLE2@novartis.net::d1a44ca9-e83b-42e6-b4aa-7001f4bfce3b" providerId="AD"/>
  <p188:author id="{7319227D-1DBF-6D83-8B3B-BD97E5E37FCB}" name="Dagmar Stumpfe" initials="DS" userId="S::dstumpfe@kwmedipoint.de::2d742a03-7b2d-439d-b844-495934165db5" providerId="AD"/>
  <p188:author id="{69D80695-D809-CF8A-AF2B-51EBB2EDEA48}" name="Viktoria Antonow" initials="VA" userId="S::vantonow@kwmedipoint.de::c0c716d9-e399-40a8-95b8-0c6fcc6f3858" providerId="AD"/>
  <p188:author id="{56FFB1A7-9AC2-7C88-A283-95C20852829A}" name="Meike Siebers" initials="MS" userId="S::msiebers@kwmedipoint.de::17992ef3-16e1-45cb-ad69-ed6ec4b5592d" providerId="AD"/>
  <p188:author id="{EAFC69A9-4CCB-8C0E-2ED2-ADC668AC6D79}" name="Suender, Anett" initials="AS" userId="S::SUENDAN1@novartis.net::44737c9f-3410-4956-9c45-16b705004885" providerId="AD"/>
  <p188:author id="{B6EF1BE9-6704-B23E-DF8E-53D94632D865}" name="dstumpfe@kwmedipoint.de" initials="d" userId="dstumpfe@kwmedipoint.de" providerId="None"/>
  <p188:author id="{9E6CE1F6-8520-790C-D655-674460D71AF1}" name="Stadler, Leonhard" initials="SL" userId="S::stadlle2@novartis.net::d1a44ca9-e83b-42e6-b4aa-7001f4bfce3b" providerId="AD"/>
  <p188:author id="{827F34FC-AE54-460B-06C9-CA0490F289CE}" name="Annika Dertmann" initials="AD" userId="S::DERTMAN1@novartis.net::209a9e54-c219-434a-b344-4117091d55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EFF"/>
    <a:srgbClr val="002068"/>
    <a:srgbClr val="001C58"/>
    <a:srgbClr val="000D2A"/>
    <a:srgbClr val="001B58"/>
    <a:srgbClr val="C7CDDC"/>
    <a:srgbClr val="EBF2FB"/>
    <a:srgbClr val="96A2BA"/>
    <a:srgbClr val="FED507"/>
    <a:srgbClr val="F7A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1233" autoAdjust="0"/>
  </p:normalViewPr>
  <p:slideViewPr>
    <p:cSldViewPr snapToGrid="0">
      <p:cViewPr varScale="1">
        <p:scale>
          <a:sx n="95" d="100"/>
          <a:sy n="95" d="100"/>
        </p:scale>
        <p:origin x="2340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Loading</c:v>
                </c:pt>
              </c:strCache>
            </c:strRef>
          </c:tx>
          <c:spPr>
            <a:ln w="28575" cap="rnd">
              <a:solidFill>
                <a:srgbClr val="002068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</c:numCache>
            </c:numRef>
          </c:cat>
          <c:val>
            <c:numRef>
              <c:f>Tabelle1!$B$2:$B$15</c:f>
              <c:numCache>
                <c:formatCode>0.0</c:formatCode>
                <c:ptCount val="14"/>
                <c:pt idx="0">
                  <c:v>48</c:v>
                </c:pt>
                <c:pt idx="1">
                  <c:v>20.833333333333343</c:v>
                </c:pt>
                <c:pt idx="2">
                  <c:v>22.727272727272734</c:v>
                </c:pt>
                <c:pt idx="3">
                  <c:v>16</c:v>
                </c:pt>
                <c:pt idx="4">
                  <c:v>52</c:v>
                </c:pt>
                <c:pt idx="5">
                  <c:v>36</c:v>
                </c:pt>
                <c:pt idx="6">
                  <c:v>32</c:v>
                </c:pt>
                <c:pt idx="7">
                  <c:v>36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36</c:v>
                </c:pt>
                <c:pt idx="12">
                  <c:v>24</c:v>
                </c:pt>
                <c:pt idx="13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1B-4959-9723-15D7944B718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Non-Loading</c:v>
                </c:pt>
              </c:strCache>
            </c:strRef>
          </c:tx>
          <c:spPr>
            <a:ln w="28575" cap="rnd">
              <a:solidFill>
                <a:srgbClr val="5B8EFF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5B8EFF"/>
              </a:solidFill>
              <a:ln w="9525">
                <a:solidFill>
                  <a:srgbClr val="5B8EFF"/>
                </a:solidFill>
              </a:ln>
              <a:effectLst/>
            </c:spPr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</c:numCache>
            </c:numRef>
          </c:cat>
          <c:val>
            <c:numRef>
              <c:f>Tabelle1!$C$2:$C$15</c:f>
              <c:numCache>
                <c:formatCode>0.0</c:formatCode>
                <c:ptCount val="14"/>
                <c:pt idx="0">
                  <c:v>40.74074074074074</c:v>
                </c:pt>
                <c:pt idx="1">
                  <c:v>18.518518518518519</c:v>
                </c:pt>
                <c:pt idx="2">
                  <c:v>40.74074074074074</c:v>
                </c:pt>
                <c:pt idx="3">
                  <c:v>38.46153846153846</c:v>
                </c:pt>
                <c:pt idx="4">
                  <c:v>22.222222222222229</c:v>
                </c:pt>
                <c:pt idx="5">
                  <c:v>25.925925925925924</c:v>
                </c:pt>
                <c:pt idx="6">
                  <c:v>30.769230769230774</c:v>
                </c:pt>
                <c:pt idx="7">
                  <c:v>25.925925925925924</c:v>
                </c:pt>
                <c:pt idx="8">
                  <c:v>34.615384615384613</c:v>
                </c:pt>
                <c:pt idx="9">
                  <c:v>37.037037037037038</c:v>
                </c:pt>
                <c:pt idx="10">
                  <c:v>22.222222222222229</c:v>
                </c:pt>
                <c:pt idx="11">
                  <c:v>26.92307692307692</c:v>
                </c:pt>
                <c:pt idx="12">
                  <c:v>26.92307692307692</c:v>
                </c:pt>
                <c:pt idx="13">
                  <c:v>19.230769230769226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1B-4959-9723-15D7944B7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031616"/>
        <c:axId val="1431032696"/>
      </c:lineChart>
      <c:catAx>
        <c:axId val="143103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Zeit (Woche)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1032696"/>
        <c:crosses val="autoZero"/>
        <c:auto val="1"/>
        <c:lblAlgn val="ctr"/>
        <c:lblOffset val="100"/>
        <c:noMultiLvlLbl val="1"/>
      </c:catAx>
      <c:valAx>
        <c:axId val="1431032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Anteil Patienten </a:t>
                </a:r>
              </a:p>
              <a:p>
                <a:pPr>
                  <a:defRPr/>
                </a:pPr>
                <a:r>
                  <a:rPr lang="de-DE" dirty="0"/>
                  <a:t>mit SRF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103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  <a:prstDash val="dash"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Loading</c:v>
                </c:pt>
              </c:strCache>
            </c:strRef>
          </c:tx>
          <c:spPr>
            <a:ln w="28575" cap="rnd">
              <a:solidFill>
                <a:srgbClr val="002068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</c:numCache>
            </c:numRef>
          </c:cat>
          <c:val>
            <c:numRef>
              <c:f>Tabelle1!$B$2:$B$15</c:f>
              <c:numCache>
                <c:formatCode>0.0</c:formatCode>
                <c:ptCount val="14"/>
                <c:pt idx="0">
                  <c:v>80</c:v>
                </c:pt>
                <c:pt idx="1">
                  <c:v>45.8</c:v>
                </c:pt>
                <c:pt idx="2">
                  <c:v>18.2</c:v>
                </c:pt>
                <c:pt idx="3">
                  <c:v>16</c:v>
                </c:pt>
                <c:pt idx="4">
                  <c:v>68</c:v>
                </c:pt>
                <c:pt idx="5">
                  <c:v>88</c:v>
                </c:pt>
                <c:pt idx="6">
                  <c:v>48</c:v>
                </c:pt>
                <c:pt idx="7">
                  <c:v>64</c:v>
                </c:pt>
                <c:pt idx="8">
                  <c:v>56</c:v>
                </c:pt>
                <c:pt idx="9">
                  <c:v>56</c:v>
                </c:pt>
                <c:pt idx="10">
                  <c:v>60</c:v>
                </c:pt>
                <c:pt idx="11">
                  <c:v>68</c:v>
                </c:pt>
                <c:pt idx="12">
                  <c:v>60</c:v>
                </c:pt>
                <c:pt idx="13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8E-4736-81B4-BE85AB76C75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Non-Loading</c:v>
                </c:pt>
              </c:strCache>
            </c:strRef>
          </c:tx>
          <c:spPr>
            <a:ln w="28575" cap="rnd">
              <a:solidFill>
                <a:srgbClr val="5B8EFF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5B8EFF"/>
              </a:solidFill>
              <a:ln w="9525">
                <a:solidFill>
                  <a:srgbClr val="5B8EFF"/>
                </a:solidFill>
              </a:ln>
              <a:effectLst/>
            </c:spPr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</c:numCache>
            </c:numRef>
          </c:cat>
          <c:val>
            <c:numRef>
              <c:f>Tabelle1!$C$2:$C$15</c:f>
              <c:numCache>
                <c:formatCode>0.0</c:formatCode>
                <c:ptCount val="14"/>
                <c:pt idx="0">
                  <c:v>77.777777777777771</c:v>
                </c:pt>
                <c:pt idx="1">
                  <c:v>33.333333333333343</c:v>
                </c:pt>
                <c:pt idx="2">
                  <c:v>55.555555555555557</c:v>
                </c:pt>
                <c:pt idx="3">
                  <c:v>76.92307692307692</c:v>
                </c:pt>
                <c:pt idx="4">
                  <c:v>44.444444444444443</c:v>
                </c:pt>
                <c:pt idx="5">
                  <c:v>55.555555555555557</c:v>
                </c:pt>
                <c:pt idx="6">
                  <c:v>53.846153846153847</c:v>
                </c:pt>
                <c:pt idx="7">
                  <c:v>51.851851851851855</c:v>
                </c:pt>
                <c:pt idx="8">
                  <c:v>46.153846153846153</c:v>
                </c:pt>
                <c:pt idx="9">
                  <c:v>48.148148148148145</c:v>
                </c:pt>
                <c:pt idx="10">
                  <c:v>44.444444444444443</c:v>
                </c:pt>
                <c:pt idx="11">
                  <c:v>61.53846153846154</c:v>
                </c:pt>
                <c:pt idx="12">
                  <c:v>42.307692307692307</c:v>
                </c:pt>
                <c:pt idx="13">
                  <c:v>38.46153846153846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8E-4736-81B4-BE85AB76C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031616"/>
        <c:axId val="1431032696"/>
      </c:lineChart>
      <c:catAx>
        <c:axId val="143103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Zeit (Woche)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1032696"/>
        <c:crosses val="autoZero"/>
        <c:auto val="1"/>
        <c:lblAlgn val="ctr"/>
        <c:lblOffset val="100"/>
        <c:noMultiLvlLbl val="1"/>
      </c:catAx>
      <c:valAx>
        <c:axId val="1431032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Anteil Patienten </a:t>
                </a:r>
              </a:p>
              <a:p>
                <a:pPr>
                  <a:defRPr/>
                </a:pPr>
                <a:r>
                  <a:rPr lang="de-DE" dirty="0"/>
                  <a:t>mit SRF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103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EA868-B4CD-8061-7B2A-5D64885C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3C80A51-DEAC-6ABD-B752-E4AF58A11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3C88F37-699C-34D5-5FC8-19F9511A7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A9590-26B9-0FFA-50B3-39117DF39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3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DE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09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64BEC-93AC-4A34-00B6-0F62510D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2B2671-4F11-91F7-A92B-151C916F5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C09D4C-83CF-1AB2-C0C2-8184E3210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8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0D8A89-2B6A-C4D5-CB70-3DAD648B2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94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CB7BE-405E-933E-5714-77E22348E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C9C47AE-68AB-D54F-19EE-169BABB8C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5CCBDC-AD57-1C62-1717-FCCB95556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b="1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FD3159-F963-E99B-A675-CFF0FD08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1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12058-5417-B121-AA3E-DB9665A54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9FE809B-F99D-960E-46AE-428C53A72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79B15C9-00FA-0F4A-9DC0-630757138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02C828-B430-3272-344F-82A2FD016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5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340D0B-A7C3-C830-A2CB-4BFC8945D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4007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3383FC-F738-A1A9-0803-D406460DED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521619" y="0"/>
            <a:ext cx="6670381" cy="6858000"/>
          </a:xfrm>
          <a:custGeom>
            <a:avLst/>
            <a:gdLst>
              <a:gd name="connsiteX0" fmla="*/ 3510347 w 4571991"/>
              <a:gd name="connsiteY0" fmla="*/ 0 h 4700588"/>
              <a:gd name="connsiteX1" fmla="*/ 4571991 w 4571991"/>
              <a:gd name="connsiteY1" fmla="*/ 0 h 4700588"/>
              <a:gd name="connsiteX2" fmla="*/ 4571991 w 4571991"/>
              <a:gd name="connsiteY2" fmla="*/ 4700588 h 4700588"/>
              <a:gd name="connsiteX3" fmla="*/ 4571547 w 4571991"/>
              <a:gd name="connsiteY3" fmla="*/ 4700588 h 4700588"/>
              <a:gd name="connsiteX4" fmla="*/ 4557323 w 4571991"/>
              <a:gd name="connsiteY4" fmla="*/ 4700588 h 4700588"/>
              <a:gd name="connsiteX5" fmla="*/ 4541829 w 4571991"/>
              <a:gd name="connsiteY5" fmla="*/ 4700588 h 4700588"/>
              <a:gd name="connsiteX6" fmla="*/ 4518715 w 4571991"/>
              <a:gd name="connsiteY6" fmla="*/ 4700588 h 4700588"/>
              <a:gd name="connsiteX7" fmla="*/ 4486457 w 4571991"/>
              <a:gd name="connsiteY7" fmla="*/ 4700588 h 4700588"/>
              <a:gd name="connsiteX8" fmla="*/ 4443532 w 4571991"/>
              <a:gd name="connsiteY8" fmla="*/ 4700588 h 4700588"/>
              <a:gd name="connsiteX9" fmla="*/ 4388414 w 4571991"/>
              <a:gd name="connsiteY9" fmla="*/ 4700588 h 4700588"/>
              <a:gd name="connsiteX10" fmla="*/ 4319580 w 4571991"/>
              <a:gd name="connsiteY10" fmla="*/ 4700588 h 4700588"/>
              <a:gd name="connsiteX11" fmla="*/ 4235507 w 4571991"/>
              <a:gd name="connsiteY11" fmla="*/ 4700588 h 4700588"/>
              <a:gd name="connsiteX12" fmla="*/ 4134670 w 4571991"/>
              <a:gd name="connsiteY12" fmla="*/ 4700588 h 4700588"/>
              <a:gd name="connsiteX13" fmla="*/ 4015544 w 4571991"/>
              <a:gd name="connsiteY13" fmla="*/ 4700588 h 4700588"/>
              <a:gd name="connsiteX14" fmla="*/ 3876607 w 4571991"/>
              <a:gd name="connsiteY14" fmla="*/ 4700588 h 4700588"/>
              <a:gd name="connsiteX15" fmla="*/ 3716334 w 4571991"/>
              <a:gd name="connsiteY15" fmla="*/ 4700588 h 4700588"/>
              <a:gd name="connsiteX16" fmla="*/ 3533201 w 4571991"/>
              <a:gd name="connsiteY16" fmla="*/ 4700588 h 4700588"/>
              <a:gd name="connsiteX17" fmla="*/ 3423286 w 4571991"/>
              <a:gd name="connsiteY17" fmla="*/ 4550431 h 4700588"/>
              <a:gd name="connsiteX18" fmla="*/ 3098984 w 4571991"/>
              <a:gd name="connsiteY18" fmla="*/ 4226177 h 4700588"/>
              <a:gd name="connsiteX19" fmla="*/ 1889925 w 4571991"/>
              <a:gd name="connsiteY19" fmla="*/ 4550431 h 4700588"/>
              <a:gd name="connsiteX20" fmla="*/ 1780010 w 4571991"/>
              <a:gd name="connsiteY20" fmla="*/ 4700588 h 4700588"/>
              <a:gd name="connsiteX21" fmla="*/ 1777443 w 4571991"/>
              <a:gd name="connsiteY21" fmla="*/ 4700588 h 4700588"/>
              <a:gd name="connsiteX22" fmla="*/ 1771345 w 4571991"/>
              <a:gd name="connsiteY22" fmla="*/ 4700588 h 4700588"/>
              <a:gd name="connsiteX23" fmla="*/ 1759469 w 4571991"/>
              <a:gd name="connsiteY23" fmla="*/ 4700588 h 4700588"/>
              <a:gd name="connsiteX24" fmla="*/ 1739891 w 4571991"/>
              <a:gd name="connsiteY24" fmla="*/ 4700588 h 4700588"/>
              <a:gd name="connsiteX25" fmla="*/ 1710685 w 4571991"/>
              <a:gd name="connsiteY25" fmla="*/ 4700588 h 4700588"/>
              <a:gd name="connsiteX26" fmla="*/ 1669924 w 4571991"/>
              <a:gd name="connsiteY26" fmla="*/ 4700588 h 4700588"/>
              <a:gd name="connsiteX27" fmla="*/ 1615683 w 4571991"/>
              <a:gd name="connsiteY27" fmla="*/ 4700588 h 4700588"/>
              <a:gd name="connsiteX28" fmla="*/ 1546036 w 4571991"/>
              <a:gd name="connsiteY28" fmla="*/ 4700588 h 4700588"/>
              <a:gd name="connsiteX29" fmla="*/ 1459058 w 4571991"/>
              <a:gd name="connsiteY29" fmla="*/ 4700588 h 4700588"/>
              <a:gd name="connsiteX30" fmla="*/ 1352823 w 4571991"/>
              <a:gd name="connsiteY30" fmla="*/ 4700588 h 4700588"/>
              <a:gd name="connsiteX31" fmla="*/ 1225405 w 4571991"/>
              <a:gd name="connsiteY31" fmla="*/ 4700588 h 4700588"/>
              <a:gd name="connsiteX32" fmla="*/ 1074878 w 4571991"/>
              <a:gd name="connsiteY32" fmla="*/ 4700588 h 4700588"/>
              <a:gd name="connsiteX33" fmla="*/ 899317 w 4571991"/>
              <a:gd name="connsiteY33" fmla="*/ 4700588 h 4700588"/>
              <a:gd name="connsiteX34" fmla="*/ 696796 w 4571991"/>
              <a:gd name="connsiteY34" fmla="*/ 4700588 h 4700588"/>
              <a:gd name="connsiteX35" fmla="*/ 584824 w 4571991"/>
              <a:gd name="connsiteY35" fmla="*/ 4700588 h 4700588"/>
              <a:gd name="connsiteX36" fmla="*/ 465390 w 4571991"/>
              <a:gd name="connsiteY36" fmla="*/ 4700588 h 4700588"/>
              <a:gd name="connsiteX37" fmla="*/ 356564 w 4571991"/>
              <a:gd name="connsiteY37" fmla="*/ 4550431 h 4700588"/>
              <a:gd name="connsiteX38" fmla="*/ 342416 w 4571991"/>
              <a:gd name="connsiteY38" fmla="*/ 4525404 h 4700588"/>
              <a:gd name="connsiteX39" fmla="*/ 1328382 w 4571991"/>
              <a:gd name="connsiteY39" fmla="*/ 922708 h 4700588"/>
              <a:gd name="connsiteX40" fmla="*/ 2656061 w 4571991"/>
              <a:gd name="connsiteY40" fmla="*/ 567988 h 4700588"/>
              <a:gd name="connsiteX41" fmla="*/ 3423286 w 4571991"/>
              <a:gd name="connsiteY41" fmla="*/ 125131 h 47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1991" h="4700588">
                <a:moveTo>
                  <a:pt x="3510347" y="0"/>
                </a:moveTo>
                <a:lnTo>
                  <a:pt x="4571991" y="0"/>
                </a:lnTo>
                <a:lnTo>
                  <a:pt x="4571991" y="4700588"/>
                </a:lnTo>
                <a:lnTo>
                  <a:pt x="4571547" y="4700588"/>
                </a:lnTo>
                <a:lnTo>
                  <a:pt x="4557323" y="4700588"/>
                </a:lnTo>
                <a:lnTo>
                  <a:pt x="4541829" y="4700588"/>
                </a:lnTo>
                <a:lnTo>
                  <a:pt x="4518715" y="4700588"/>
                </a:lnTo>
                <a:lnTo>
                  <a:pt x="4486457" y="4700588"/>
                </a:lnTo>
                <a:lnTo>
                  <a:pt x="4443532" y="4700588"/>
                </a:lnTo>
                <a:lnTo>
                  <a:pt x="4388414" y="4700588"/>
                </a:lnTo>
                <a:lnTo>
                  <a:pt x="4319580" y="4700588"/>
                </a:lnTo>
                <a:lnTo>
                  <a:pt x="4235507" y="4700588"/>
                </a:lnTo>
                <a:lnTo>
                  <a:pt x="4134670" y="4700588"/>
                </a:lnTo>
                <a:lnTo>
                  <a:pt x="4015544" y="4700588"/>
                </a:lnTo>
                <a:lnTo>
                  <a:pt x="3876607" y="4700588"/>
                </a:lnTo>
                <a:lnTo>
                  <a:pt x="3716334" y="4700588"/>
                </a:lnTo>
                <a:lnTo>
                  <a:pt x="3533201" y="4700588"/>
                </a:lnTo>
                <a:cubicBezTo>
                  <a:pt x="3490758" y="4654888"/>
                  <a:pt x="3454846" y="4604836"/>
                  <a:pt x="3423286" y="4550431"/>
                </a:cubicBezTo>
                <a:cubicBezTo>
                  <a:pt x="3348196" y="4419859"/>
                  <a:pt x="3238282" y="4306696"/>
                  <a:pt x="3098984" y="4226177"/>
                </a:cubicBezTo>
                <a:cubicBezTo>
                  <a:pt x="2675650" y="3982443"/>
                  <a:pt x="2133695" y="4127160"/>
                  <a:pt x="1889925" y="4550431"/>
                </a:cubicBezTo>
                <a:cubicBezTo>
                  <a:pt x="1858365" y="4604836"/>
                  <a:pt x="1821364" y="4654888"/>
                  <a:pt x="1780010" y="4700588"/>
                </a:cubicBezTo>
                <a:lnTo>
                  <a:pt x="1777443" y="4700588"/>
                </a:lnTo>
                <a:lnTo>
                  <a:pt x="1771345" y="4700588"/>
                </a:lnTo>
                <a:lnTo>
                  <a:pt x="1759469" y="4700588"/>
                </a:lnTo>
                <a:lnTo>
                  <a:pt x="1739891" y="4700588"/>
                </a:lnTo>
                <a:lnTo>
                  <a:pt x="1710685" y="4700588"/>
                </a:lnTo>
                <a:lnTo>
                  <a:pt x="1669924" y="4700588"/>
                </a:lnTo>
                <a:lnTo>
                  <a:pt x="1615683" y="4700588"/>
                </a:lnTo>
                <a:lnTo>
                  <a:pt x="1546036" y="4700588"/>
                </a:lnTo>
                <a:lnTo>
                  <a:pt x="1459058" y="4700588"/>
                </a:lnTo>
                <a:lnTo>
                  <a:pt x="1352823" y="4700588"/>
                </a:lnTo>
                <a:lnTo>
                  <a:pt x="1225405" y="4700588"/>
                </a:lnTo>
                <a:lnTo>
                  <a:pt x="1074878" y="4700588"/>
                </a:lnTo>
                <a:lnTo>
                  <a:pt x="899317" y="4700588"/>
                </a:lnTo>
                <a:lnTo>
                  <a:pt x="696796" y="4700588"/>
                </a:lnTo>
                <a:lnTo>
                  <a:pt x="584824" y="4700588"/>
                </a:lnTo>
                <a:lnTo>
                  <a:pt x="465390" y="4700588"/>
                </a:lnTo>
                <a:cubicBezTo>
                  <a:pt x="424036" y="4654888"/>
                  <a:pt x="388123" y="4604836"/>
                  <a:pt x="356564" y="4550431"/>
                </a:cubicBezTo>
                <a:cubicBezTo>
                  <a:pt x="355475" y="4548254"/>
                  <a:pt x="345681" y="4531933"/>
                  <a:pt x="342416" y="4525404"/>
                </a:cubicBezTo>
                <a:cubicBezTo>
                  <a:pt x="-371484" y="3259945"/>
                  <a:pt x="65998" y="1651735"/>
                  <a:pt x="1328382" y="922708"/>
                </a:cubicBezTo>
                <a:cubicBezTo>
                  <a:pt x="1747362" y="681150"/>
                  <a:pt x="2205521" y="566900"/>
                  <a:pt x="2656061" y="567988"/>
                </a:cubicBezTo>
                <a:cubicBezTo>
                  <a:pt x="2961863" y="566900"/>
                  <a:pt x="3258959" y="409125"/>
                  <a:pt x="3423286" y="125131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014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040000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040000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5" name="Picture 14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A3B3504A-642D-2098-B6A7-BF3E24CA6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2" y="-4713"/>
            <a:ext cx="6232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81842B72-DE57-7161-E5B4-2856221FB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0" y="-18852"/>
            <a:ext cx="7559026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38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56E66-D74D-0BBB-B15D-AE753AE25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013A0-9540-B77E-5C8B-135A1EAC3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A8D85-3AAF-B822-7DFA-05E9E81C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F9200-3709-4C17-209D-573B47194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80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C91B6CF2-2640-B246-06EA-F82911321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0" y="0"/>
            <a:ext cx="100523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7E0D5-FE68-293B-96FB-3712722DA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0B04CB88-E642-883E-3304-60C8788AB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"/>
          <a:stretch/>
        </p:blipFill>
        <p:spPr>
          <a:xfrm>
            <a:off x="8986074" y="-9527"/>
            <a:ext cx="3207600" cy="6867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4004310"/>
            <a:ext cx="1671637" cy="20783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C20C0D-2FE9-6A74-C138-7BC872F18F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0324" y="0"/>
            <a:ext cx="5861676" cy="6858000"/>
          </a:xfrm>
          <a:custGeom>
            <a:avLst/>
            <a:gdLst>
              <a:gd name="connsiteX0" fmla="*/ 0 w 4081463"/>
              <a:gd name="connsiteY0" fmla="*/ 0 h 4775200"/>
              <a:gd name="connsiteX1" fmla="*/ 4081463 w 4081463"/>
              <a:gd name="connsiteY1" fmla="*/ 0 h 4775200"/>
              <a:gd name="connsiteX2" fmla="*/ 4081463 w 4081463"/>
              <a:gd name="connsiteY2" fmla="*/ 1513252 h 4775200"/>
              <a:gd name="connsiteX3" fmla="*/ 3994130 w 4081463"/>
              <a:gd name="connsiteY3" fmla="*/ 1557467 h 4775200"/>
              <a:gd name="connsiteX4" fmla="*/ 2382328 w 4081463"/>
              <a:gd name="connsiteY4" fmla="*/ 2488189 h 4775200"/>
              <a:gd name="connsiteX5" fmla="*/ 2041837 w 4081463"/>
              <a:gd name="connsiteY5" fmla="*/ 3758259 h 4775200"/>
              <a:gd name="connsiteX6" fmla="*/ 2166757 w 4081463"/>
              <a:gd name="connsiteY6" fmla="*/ 4223620 h 4775200"/>
              <a:gd name="connsiteX7" fmla="*/ 1985457 w 4081463"/>
              <a:gd name="connsiteY7" fmla="*/ 4775200 h 4775200"/>
              <a:gd name="connsiteX8" fmla="*/ 0 w 4081463"/>
              <a:gd name="connsiteY8" fmla="*/ 4775200 h 4775200"/>
              <a:gd name="connsiteX9" fmla="*/ 0 w 4081463"/>
              <a:gd name="connsiteY9" fmla="*/ 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1463" h="4775200">
                <a:moveTo>
                  <a:pt x="0" y="0"/>
                </a:moveTo>
                <a:cubicBezTo>
                  <a:pt x="0" y="0"/>
                  <a:pt x="0" y="0"/>
                  <a:pt x="4081463" y="0"/>
                </a:cubicBezTo>
                <a:cubicBezTo>
                  <a:pt x="4081463" y="0"/>
                  <a:pt x="4081463" y="0"/>
                  <a:pt x="4081463" y="1513252"/>
                </a:cubicBezTo>
                <a:cubicBezTo>
                  <a:pt x="4051615" y="1526517"/>
                  <a:pt x="4021767" y="1540886"/>
                  <a:pt x="3994130" y="1557467"/>
                </a:cubicBezTo>
                <a:cubicBezTo>
                  <a:pt x="3994130" y="1557467"/>
                  <a:pt x="3994130" y="1557467"/>
                  <a:pt x="2382328" y="2488189"/>
                </a:cubicBezTo>
                <a:cubicBezTo>
                  <a:pt x="1936816" y="2744635"/>
                  <a:pt x="1785364" y="3313900"/>
                  <a:pt x="2041837" y="3758259"/>
                </a:cubicBezTo>
                <a:cubicBezTo>
                  <a:pt x="2121432" y="3895325"/>
                  <a:pt x="2166757" y="4054499"/>
                  <a:pt x="2166757" y="4223620"/>
                </a:cubicBezTo>
                <a:cubicBezTo>
                  <a:pt x="2166757" y="4430325"/>
                  <a:pt x="2099323" y="4620448"/>
                  <a:pt x="1985457" y="4775200"/>
                </a:cubicBezTo>
                <a:lnTo>
                  <a:pt x="0" y="4775200"/>
                </a:lnTo>
                <a:cubicBezTo>
                  <a:pt x="0" y="4775200"/>
                  <a:pt x="0" y="4775200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F3BB2-5301-A93B-07D5-7F5129983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gradient&#10;&#10;Description automatically generated">
            <a:extLst>
              <a:ext uri="{FF2B5EF4-FFF2-40B4-BE49-F238E27FC236}">
                <a16:creationId xmlns:a16="http://schemas.microsoft.com/office/drawing/2014/main" id="{72EC2625-A38D-61B4-9C4E-7AAF537F3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0" y="4761"/>
            <a:ext cx="58952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152E3B-E177-1B16-46B4-B021D02EEE3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8292" y="-2"/>
            <a:ext cx="5853707" cy="6588000"/>
          </a:xfrm>
          <a:custGeom>
            <a:avLst/>
            <a:gdLst>
              <a:gd name="connsiteX0" fmla="*/ 0 w 4592638"/>
              <a:gd name="connsiteY0" fmla="*/ 0 h 5159375"/>
              <a:gd name="connsiteX1" fmla="*/ 4592638 w 4592638"/>
              <a:gd name="connsiteY1" fmla="*/ 0 h 5159375"/>
              <a:gd name="connsiteX2" fmla="*/ 4592638 w 4592638"/>
              <a:gd name="connsiteY2" fmla="*/ 4626762 h 5159375"/>
              <a:gd name="connsiteX3" fmla="*/ 4149674 w 4592638"/>
              <a:gd name="connsiteY3" fmla="*/ 4486143 h 5159375"/>
              <a:gd name="connsiteX4" fmla="*/ 3755238 w 4592638"/>
              <a:gd name="connsiteY4" fmla="*/ 4091661 h 5159375"/>
              <a:gd name="connsiteX5" fmla="*/ 3753993 w 4592638"/>
              <a:gd name="connsiteY5" fmla="*/ 4089172 h 5159375"/>
              <a:gd name="connsiteX6" fmla="*/ 2270811 w 4592638"/>
              <a:gd name="connsiteY6" fmla="*/ 3693446 h 5159375"/>
              <a:gd name="connsiteX7" fmla="*/ 389460 w 4592638"/>
              <a:gd name="connsiteY7" fmla="*/ 4776093 h 5159375"/>
              <a:gd name="connsiteX8" fmla="*/ 0 w 4592638"/>
              <a:gd name="connsiteY8" fmla="*/ 5159375 h 5159375"/>
              <a:gd name="connsiteX9" fmla="*/ 0 w 4592638"/>
              <a:gd name="connsiteY9" fmla="*/ 0 h 515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2638" h="5159375">
                <a:moveTo>
                  <a:pt x="0" y="0"/>
                </a:moveTo>
                <a:cubicBezTo>
                  <a:pt x="0" y="0"/>
                  <a:pt x="0" y="0"/>
                  <a:pt x="4592638" y="0"/>
                </a:cubicBezTo>
                <a:cubicBezTo>
                  <a:pt x="4592638" y="0"/>
                  <a:pt x="4592638" y="0"/>
                  <a:pt x="4592638" y="4626762"/>
                </a:cubicBezTo>
                <a:cubicBezTo>
                  <a:pt x="4440836" y="4613074"/>
                  <a:pt x="4290278" y="4567030"/>
                  <a:pt x="4149674" y="4486143"/>
                </a:cubicBezTo>
                <a:cubicBezTo>
                  <a:pt x="3980452" y="4387833"/>
                  <a:pt x="3847314" y="4250947"/>
                  <a:pt x="3755238" y="4091661"/>
                </a:cubicBezTo>
                <a:cubicBezTo>
                  <a:pt x="3755238" y="4090416"/>
                  <a:pt x="3753993" y="4090416"/>
                  <a:pt x="3753993" y="4089172"/>
                </a:cubicBezTo>
                <a:cubicBezTo>
                  <a:pt x="3454122" y="3570248"/>
                  <a:pt x="2789676" y="3393540"/>
                  <a:pt x="2270811" y="3693446"/>
                </a:cubicBezTo>
                <a:cubicBezTo>
                  <a:pt x="2270811" y="3693446"/>
                  <a:pt x="2270811" y="3693446"/>
                  <a:pt x="389460" y="4776093"/>
                </a:cubicBezTo>
                <a:cubicBezTo>
                  <a:pt x="233925" y="4865692"/>
                  <a:pt x="98298" y="4995112"/>
                  <a:pt x="0" y="5159375"/>
                </a:cubicBezTo>
                <a:cubicBezTo>
                  <a:pt x="0" y="5159375"/>
                  <a:pt x="0" y="5159375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1B40A-1E44-3228-9BF2-F7BB26BBC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D62E096-A235-2AF4-53E4-CAEC001F3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587708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579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5C31BD-5A4F-89BA-3E8D-7678595A9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5509" y="184019"/>
            <a:ext cx="6526491" cy="6670835"/>
          </a:xfrm>
          <a:custGeom>
            <a:avLst/>
            <a:gdLst>
              <a:gd name="connsiteX0" fmla="*/ 2627552 w 4665662"/>
              <a:gd name="connsiteY0" fmla="*/ 0 h 4768850"/>
              <a:gd name="connsiteX1" fmla="*/ 4665662 w 4665662"/>
              <a:gd name="connsiteY1" fmla="*/ 970551 h 4768850"/>
              <a:gd name="connsiteX2" fmla="*/ 4665662 w 4665662"/>
              <a:gd name="connsiteY2" fmla="*/ 2455856 h 4768850"/>
              <a:gd name="connsiteX3" fmla="*/ 4582913 w 4665662"/>
              <a:gd name="connsiteY3" fmla="*/ 2510279 h 4768850"/>
              <a:gd name="connsiteX4" fmla="*/ 4219046 w 4665662"/>
              <a:gd name="connsiteY4" fmla="*/ 2624795 h 4768850"/>
              <a:gd name="connsiteX5" fmla="*/ 4144232 w 4665662"/>
              <a:gd name="connsiteY5" fmla="*/ 2628197 h 4768850"/>
              <a:gd name="connsiteX6" fmla="*/ 3351886 w 4665662"/>
              <a:gd name="connsiteY6" fmla="*/ 3130479 h 4768850"/>
              <a:gd name="connsiteX7" fmla="*/ 3269137 w 4665662"/>
              <a:gd name="connsiteY7" fmla="*/ 3504640 h 4768850"/>
              <a:gd name="connsiteX8" fmla="*/ 3385892 w 4665662"/>
              <a:gd name="connsiteY8" fmla="*/ 3942295 h 4768850"/>
              <a:gd name="connsiteX9" fmla="*/ 3413097 w 4665662"/>
              <a:gd name="connsiteY9" fmla="*/ 4768850 h 4768850"/>
              <a:gd name="connsiteX10" fmla="*/ 1101804 w 4665662"/>
              <a:gd name="connsiteY10" fmla="*/ 4768850 h 4768850"/>
              <a:gd name="connsiteX11" fmla="*/ 0 w 4665662"/>
              <a:gd name="connsiteY11" fmla="*/ 2628197 h 4768850"/>
              <a:gd name="connsiteX12" fmla="*/ 1745656 w 4665662"/>
              <a:gd name="connsiteY12" fmla="*/ 151932 h 4768850"/>
              <a:gd name="connsiteX13" fmla="*/ 1756991 w 4665662"/>
              <a:gd name="connsiteY13" fmla="*/ 147397 h 4768850"/>
              <a:gd name="connsiteX14" fmla="*/ 2627552 w 4665662"/>
              <a:gd name="connsiteY14" fmla="*/ 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5662" h="4768850">
                <a:moveTo>
                  <a:pt x="2627552" y="0"/>
                </a:moveTo>
                <a:cubicBezTo>
                  <a:pt x="3450504" y="0"/>
                  <a:pt x="4183906" y="378696"/>
                  <a:pt x="4665662" y="970551"/>
                </a:cubicBezTo>
                <a:cubicBezTo>
                  <a:pt x="4665662" y="970551"/>
                  <a:pt x="4665662" y="970551"/>
                  <a:pt x="4665662" y="2455856"/>
                </a:cubicBezTo>
                <a:cubicBezTo>
                  <a:pt x="4639591" y="2476265"/>
                  <a:pt x="4611252" y="2494406"/>
                  <a:pt x="4582913" y="2510279"/>
                </a:cubicBezTo>
                <a:cubicBezTo>
                  <a:pt x="4467292" y="2577175"/>
                  <a:pt x="4343736" y="2614591"/>
                  <a:pt x="4219046" y="2624795"/>
                </a:cubicBezTo>
                <a:cubicBezTo>
                  <a:pt x="4194108" y="2627063"/>
                  <a:pt x="4169170" y="2628197"/>
                  <a:pt x="4144232" y="2628197"/>
                </a:cubicBezTo>
                <a:cubicBezTo>
                  <a:pt x="3793968" y="2628197"/>
                  <a:pt x="3492445" y="2833418"/>
                  <a:pt x="3351886" y="3130479"/>
                </a:cubicBezTo>
                <a:cubicBezTo>
                  <a:pt x="3298610" y="3243861"/>
                  <a:pt x="3269137" y="3370849"/>
                  <a:pt x="3269137" y="3504640"/>
                </a:cubicBezTo>
                <a:cubicBezTo>
                  <a:pt x="3269137" y="3664509"/>
                  <a:pt x="3311079" y="3814173"/>
                  <a:pt x="3385892" y="3942295"/>
                </a:cubicBezTo>
                <a:cubicBezTo>
                  <a:pt x="3537787" y="4206475"/>
                  <a:pt x="3537787" y="4514874"/>
                  <a:pt x="3413097" y="4768850"/>
                </a:cubicBezTo>
                <a:cubicBezTo>
                  <a:pt x="3413097" y="4768850"/>
                  <a:pt x="3413097" y="4768850"/>
                  <a:pt x="1101804" y="4768850"/>
                </a:cubicBezTo>
                <a:cubicBezTo>
                  <a:pt x="435281" y="4292646"/>
                  <a:pt x="0" y="3511443"/>
                  <a:pt x="0" y="2628197"/>
                </a:cubicBezTo>
                <a:cubicBezTo>
                  <a:pt x="0" y="1486439"/>
                  <a:pt x="728868" y="514755"/>
                  <a:pt x="1745656" y="151932"/>
                </a:cubicBezTo>
                <a:cubicBezTo>
                  <a:pt x="1749057" y="150798"/>
                  <a:pt x="1753591" y="149664"/>
                  <a:pt x="1756991" y="147397"/>
                </a:cubicBezTo>
                <a:cubicBezTo>
                  <a:pt x="2030175" y="52156"/>
                  <a:pt x="2322629" y="0"/>
                  <a:pt x="2627552" y="0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ADA54-B020-8720-2417-FC05382B1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pink gradient&#10;&#10;Description automatically generated">
            <a:extLst>
              <a:ext uri="{FF2B5EF4-FFF2-40B4-BE49-F238E27FC236}">
                <a16:creationId xmlns:a16="http://schemas.microsoft.com/office/drawing/2014/main" id="{4CFC4D6F-F4FC-EC45-2FC3-20D2A4C97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68" y="-207409"/>
            <a:ext cx="327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5036251"/>
            <a:ext cx="1733550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CB4DF3-2ECC-10A9-A07B-6BB73D015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1" y="1998482"/>
            <a:ext cx="11168062" cy="4050866"/>
          </a:xfrm>
          <a:custGeom>
            <a:avLst/>
            <a:gdLst>
              <a:gd name="connsiteX0" fmla="*/ 0 w 8275638"/>
              <a:gd name="connsiteY0" fmla="*/ 0 h 3148012"/>
              <a:gd name="connsiteX1" fmla="*/ 8275638 w 8275638"/>
              <a:gd name="connsiteY1" fmla="*/ 0 h 3148012"/>
              <a:gd name="connsiteX2" fmla="*/ 8275638 w 8275638"/>
              <a:gd name="connsiteY2" fmla="*/ 1689924 h 3148012"/>
              <a:gd name="connsiteX3" fmla="*/ 7599716 w 8275638"/>
              <a:gd name="connsiteY3" fmla="*/ 1649912 h 3148012"/>
              <a:gd name="connsiteX4" fmla="*/ 6533522 w 8275638"/>
              <a:gd name="connsiteY4" fmla="*/ 2266569 h 3148012"/>
              <a:gd name="connsiteX5" fmla="*/ 6308999 w 8275638"/>
              <a:gd name="connsiteY5" fmla="*/ 3108000 h 3148012"/>
              <a:gd name="connsiteX6" fmla="*/ 6334860 w 8275638"/>
              <a:gd name="connsiteY6" fmla="*/ 3148012 h 3148012"/>
              <a:gd name="connsiteX7" fmla="*/ 0 w 8275638"/>
              <a:gd name="connsiteY7" fmla="*/ 3148012 h 3148012"/>
              <a:gd name="connsiteX8" fmla="*/ 0 w 8275638"/>
              <a:gd name="connsiteY8" fmla="*/ 0 h 31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5638" h="3148012">
                <a:moveTo>
                  <a:pt x="0" y="0"/>
                </a:moveTo>
                <a:lnTo>
                  <a:pt x="8275638" y="0"/>
                </a:lnTo>
                <a:cubicBezTo>
                  <a:pt x="8275638" y="0"/>
                  <a:pt x="8275638" y="0"/>
                  <a:pt x="8275638" y="1689924"/>
                </a:cubicBezTo>
                <a:cubicBezTo>
                  <a:pt x="8085205" y="1546351"/>
                  <a:pt x="7819537" y="1522814"/>
                  <a:pt x="7599716" y="1649912"/>
                </a:cubicBezTo>
                <a:cubicBezTo>
                  <a:pt x="7599716" y="1649912"/>
                  <a:pt x="7599716" y="1649912"/>
                  <a:pt x="6533522" y="2266569"/>
                </a:cubicBezTo>
                <a:cubicBezTo>
                  <a:pt x="6239643" y="2436032"/>
                  <a:pt x="6139724" y="2813793"/>
                  <a:pt x="6308999" y="3108000"/>
                </a:cubicBezTo>
                <a:cubicBezTo>
                  <a:pt x="6317227" y="3122122"/>
                  <a:pt x="6325456" y="3135067"/>
                  <a:pt x="6334860" y="3148012"/>
                </a:cubicBezTo>
                <a:cubicBezTo>
                  <a:pt x="6334860" y="3148012"/>
                  <a:pt x="6334860" y="3148012"/>
                  <a:pt x="0" y="3148012"/>
                </a:cubicBezTo>
                <a:cubicBezTo>
                  <a:pt x="0" y="3148012"/>
                  <a:pt x="0" y="3148012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76F64-7E6B-C614-FA9C-E2B5800F52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611B9-A111-0371-1540-E3774806C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AFB7D1-199C-2638-797C-B9402EE44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7A8A2-4A55-4B95-96AB-F65A41B20B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Black Logo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E1E5D-3598-B9E9-650D-49A26AC42F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7002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74A33-9D98-74B8-11C8-77CDA36224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91EEB-ACD3-D88E-200B-3AD83B1B0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65450-2025-A6AF-3AD8-0E7645DBE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FB642-D312-EEE1-38AD-7C96AFA1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a white background&#10;&#10;Description automatically generated">
            <a:extLst>
              <a:ext uri="{FF2B5EF4-FFF2-40B4-BE49-F238E27FC236}">
                <a16:creationId xmlns:a16="http://schemas.microsoft.com/office/drawing/2014/main" id="{6E2AE908-B32C-618E-A8AF-A55B76056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23" y="300038"/>
            <a:ext cx="7519987" cy="4738687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F09ED-5562-BAFA-DF2C-9805A482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490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D9B2D-42FA-997F-617F-AAE6DCA49E1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88530" y="-1"/>
            <a:ext cx="7403470" cy="6858000"/>
          </a:xfrm>
          <a:custGeom>
            <a:avLst/>
            <a:gdLst>
              <a:gd name="connsiteX0" fmla="*/ 0 w 5041900"/>
              <a:gd name="connsiteY0" fmla="*/ 0 h 4670425"/>
              <a:gd name="connsiteX1" fmla="*/ 3971 w 5041900"/>
              <a:gd name="connsiteY1" fmla="*/ 0 h 4670425"/>
              <a:gd name="connsiteX2" fmla="*/ 13401 w 5041900"/>
              <a:gd name="connsiteY2" fmla="*/ 0 h 4670425"/>
              <a:gd name="connsiteX3" fmla="*/ 31765 w 5041900"/>
              <a:gd name="connsiteY3" fmla="*/ 0 h 4670425"/>
              <a:gd name="connsiteX4" fmla="*/ 62040 w 5041900"/>
              <a:gd name="connsiteY4" fmla="*/ 0 h 4670425"/>
              <a:gd name="connsiteX5" fmla="*/ 107205 w 5041900"/>
              <a:gd name="connsiteY5" fmla="*/ 0 h 4670425"/>
              <a:gd name="connsiteX6" fmla="*/ 170237 w 5041900"/>
              <a:gd name="connsiteY6" fmla="*/ 0 h 4670425"/>
              <a:gd name="connsiteX7" fmla="*/ 254115 w 5041900"/>
              <a:gd name="connsiteY7" fmla="*/ 0 h 4670425"/>
              <a:gd name="connsiteX8" fmla="*/ 361816 w 5041900"/>
              <a:gd name="connsiteY8" fmla="*/ 0 h 4670425"/>
              <a:gd name="connsiteX9" fmla="*/ 496318 w 5041900"/>
              <a:gd name="connsiteY9" fmla="*/ 0 h 4670425"/>
              <a:gd name="connsiteX10" fmla="*/ 574550 w 5041900"/>
              <a:gd name="connsiteY10" fmla="*/ 0 h 4670425"/>
              <a:gd name="connsiteX11" fmla="*/ 660600 w 5041900"/>
              <a:gd name="connsiteY11" fmla="*/ 0 h 4670425"/>
              <a:gd name="connsiteX12" fmla="*/ 754838 w 5041900"/>
              <a:gd name="connsiteY12" fmla="*/ 0 h 4670425"/>
              <a:gd name="connsiteX13" fmla="*/ 857638 w 5041900"/>
              <a:gd name="connsiteY13" fmla="*/ 0 h 4670425"/>
              <a:gd name="connsiteX14" fmla="*/ 969371 w 5041900"/>
              <a:gd name="connsiteY14" fmla="*/ 0 h 4670425"/>
              <a:gd name="connsiteX15" fmla="*/ 1090411 w 5041900"/>
              <a:gd name="connsiteY15" fmla="*/ 0 h 4670425"/>
              <a:gd name="connsiteX16" fmla="*/ 1221129 w 5041900"/>
              <a:gd name="connsiteY16" fmla="*/ 0 h 4670425"/>
              <a:gd name="connsiteX17" fmla="*/ 1361897 w 5041900"/>
              <a:gd name="connsiteY17" fmla="*/ 0 h 4670425"/>
              <a:gd name="connsiteX18" fmla="*/ 1513088 w 5041900"/>
              <a:gd name="connsiteY18" fmla="*/ 0 h 4670425"/>
              <a:gd name="connsiteX19" fmla="*/ 1675074 w 5041900"/>
              <a:gd name="connsiteY19" fmla="*/ 0 h 4670425"/>
              <a:gd name="connsiteX20" fmla="*/ 1848227 w 5041900"/>
              <a:gd name="connsiteY20" fmla="*/ 0 h 4670425"/>
              <a:gd name="connsiteX21" fmla="*/ 2032919 w 5041900"/>
              <a:gd name="connsiteY21" fmla="*/ 0 h 4670425"/>
              <a:gd name="connsiteX22" fmla="*/ 5041900 w 5041900"/>
              <a:gd name="connsiteY22" fmla="*/ 0 h 4670425"/>
              <a:gd name="connsiteX23" fmla="*/ 5041900 w 5041900"/>
              <a:gd name="connsiteY23" fmla="*/ 4670425 h 4670425"/>
              <a:gd name="connsiteX24" fmla="*/ 4839918 w 5041900"/>
              <a:gd name="connsiteY24" fmla="*/ 4579854 h 4670425"/>
              <a:gd name="connsiteX25" fmla="*/ 4669598 w 5041900"/>
              <a:gd name="connsiteY25" fmla="*/ 4456546 h 4670425"/>
              <a:gd name="connsiteX26" fmla="*/ 4617192 w 5041900"/>
              <a:gd name="connsiteY26" fmla="*/ 4408532 h 4670425"/>
              <a:gd name="connsiteX27" fmla="*/ 4445781 w 5041900"/>
              <a:gd name="connsiteY27" fmla="*/ 4185923 h 4670425"/>
              <a:gd name="connsiteX28" fmla="*/ 4338786 w 5041900"/>
              <a:gd name="connsiteY28" fmla="*/ 3926213 h 4670425"/>
              <a:gd name="connsiteX29" fmla="*/ 4301665 w 5041900"/>
              <a:gd name="connsiteY29" fmla="*/ 3647951 h 4670425"/>
              <a:gd name="connsiteX30" fmla="*/ 4301665 w 5041900"/>
              <a:gd name="connsiteY30" fmla="*/ 3646860 h 4670425"/>
              <a:gd name="connsiteX31" fmla="*/ 4264544 w 5041900"/>
              <a:gd name="connsiteY31" fmla="*/ 3368599 h 4670425"/>
              <a:gd name="connsiteX32" fmla="*/ 4157548 w 5041900"/>
              <a:gd name="connsiteY32" fmla="*/ 3108888 h 4670425"/>
              <a:gd name="connsiteX33" fmla="*/ 3986136 w 5041900"/>
              <a:gd name="connsiteY33" fmla="*/ 2887370 h 4670425"/>
              <a:gd name="connsiteX34" fmla="*/ 3763411 w 5041900"/>
              <a:gd name="connsiteY34" fmla="*/ 2716049 h 4670425"/>
              <a:gd name="connsiteX35" fmla="*/ 3504656 w 5041900"/>
              <a:gd name="connsiteY35" fmla="*/ 2608018 h 4670425"/>
              <a:gd name="connsiteX36" fmla="*/ 3226248 w 5041900"/>
              <a:gd name="connsiteY36" fmla="*/ 2572008 h 4670425"/>
              <a:gd name="connsiteX37" fmla="*/ 2947841 w 5041900"/>
              <a:gd name="connsiteY37" fmla="*/ 2609109 h 4670425"/>
              <a:gd name="connsiteX38" fmla="*/ 2687994 w 5041900"/>
              <a:gd name="connsiteY38" fmla="*/ 2714957 h 4670425"/>
              <a:gd name="connsiteX39" fmla="*/ 2428148 w 5041900"/>
              <a:gd name="connsiteY39" fmla="*/ 2821897 h 4670425"/>
              <a:gd name="connsiteX40" fmla="*/ 2149741 w 5041900"/>
              <a:gd name="connsiteY40" fmla="*/ 2858999 h 4670425"/>
              <a:gd name="connsiteX41" fmla="*/ 1870242 w 5041900"/>
              <a:gd name="connsiteY41" fmla="*/ 2822988 h 4670425"/>
              <a:gd name="connsiteX42" fmla="*/ 1611487 w 5041900"/>
              <a:gd name="connsiteY42" fmla="*/ 2714957 h 4670425"/>
              <a:gd name="connsiteX43" fmla="*/ 1441167 w 5041900"/>
              <a:gd name="connsiteY43" fmla="*/ 2592741 h 4670425"/>
              <a:gd name="connsiteX44" fmla="*/ 1388761 w 5041900"/>
              <a:gd name="connsiteY44" fmla="*/ 2543636 h 4670425"/>
              <a:gd name="connsiteX45" fmla="*/ 1217349 w 5041900"/>
              <a:gd name="connsiteY45" fmla="*/ 2322118 h 4670425"/>
              <a:gd name="connsiteX46" fmla="*/ 1151842 w 5041900"/>
              <a:gd name="connsiteY46" fmla="*/ 2209722 h 4670425"/>
              <a:gd name="connsiteX47" fmla="*/ 1045938 w 5041900"/>
              <a:gd name="connsiteY47" fmla="*/ 2025306 h 4670425"/>
              <a:gd name="connsiteX48" fmla="*/ 140841 w 5041900"/>
              <a:gd name="connsiteY48" fmla="*/ 458313 h 4670425"/>
              <a:gd name="connsiteX49" fmla="*/ 33846 w 5041900"/>
              <a:gd name="connsiteY49" fmla="*/ 198602 h 4670425"/>
              <a:gd name="connsiteX50" fmla="*/ 0 w 5041900"/>
              <a:gd name="connsiteY50" fmla="*/ 0 h 4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1900" h="4670425">
                <a:moveTo>
                  <a:pt x="0" y="0"/>
                </a:moveTo>
                <a:lnTo>
                  <a:pt x="3971" y="0"/>
                </a:lnTo>
                <a:lnTo>
                  <a:pt x="13401" y="0"/>
                </a:lnTo>
                <a:lnTo>
                  <a:pt x="31765" y="0"/>
                </a:lnTo>
                <a:lnTo>
                  <a:pt x="62040" y="0"/>
                </a:lnTo>
                <a:lnTo>
                  <a:pt x="107205" y="0"/>
                </a:lnTo>
                <a:lnTo>
                  <a:pt x="170237" y="0"/>
                </a:lnTo>
                <a:lnTo>
                  <a:pt x="254115" y="0"/>
                </a:lnTo>
                <a:lnTo>
                  <a:pt x="361816" y="0"/>
                </a:lnTo>
                <a:lnTo>
                  <a:pt x="496318" y="0"/>
                </a:lnTo>
                <a:lnTo>
                  <a:pt x="574550" y="0"/>
                </a:lnTo>
                <a:lnTo>
                  <a:pt x="660600" y="0"/>
                </a:lnTo>
                <a:lnTo>
                  <a:pt x="754838" y="0"/>
                </a:lnTo>
                <a:lnTo>
                  <a:pt x="857638" y="0"/>
                </a:lnTo>
                <a:lnTo>
                  <a:pt x="969371" y="0"/>
                </a:lnTo>
                <a:lnTo>
                  <a:pt x="1090411" y="0"/>
                </a:lnTo>
                <a:lnTo>
                  <a:pt x="1221129" y="0"/>
                </a:lnTo>
                <a:lnTo>
                  <a:pt x="1361897" y="0"/>
                </a:lnTo>
                <a:lnTo>
                  <a:pt x="1513088" y="0"/>
                </a:lnTo>
                <a:lnTo>
                  <a:pt x="1675074" y="0"/>
                </a:lnTo>
                <a:lnTo>
                  <a:pt x="1848227" y="0"/>
                </a:lnTo>
                <a:lnTo>
                  <a:pt x="2032919" y="0"/>
                </a:lnTo>
                <a:lnTo>
                  <a:pt x="5041900" y="0"/>
                </a:lnTo>
                <a:cubicBezTo>
                  <a:pt x="5041900" y="0"/>
                  <a:pt x="5041900" y="0"/>
                  <a:pt x="5041900" y="4670425"/>
                </a:cubicBezTo>
                <a:cubicBezTo>
                  <a:pt x="4972025" y="4647510"/>
                  <a:pt x="4904334" y="4616955"/>
                  <a:pt x="4839918" y="4579854"/>
                </a:cubicBezTo>
                <a:cubicBezTo>
                  <a:pt x="4779870" y="4544935"/>
                  <a:pt x="4722004" y="4503468"/>
                  <a:pt x="4669598" y="4456546"/>
                </a:cubicBezTo>
                <a:cubicBezTo>
                  <a:pt x="4651038" y="4441269"/>
                  <a:pt x="4634661" y="4424901"/>
                  <a:pt x="4617192" y="4408532"/>
                </a:cubicBezTo>
                <a:cubicBezTo>
                  <a:pt x="4552777" y="4343059"/>
                  <a:pt x="4493820" y="4269947"/>
                  <a:pt x="4445781" y="4185923"/>
                </a:cubicBezTo>
                <a:cubicBezTo>
                  <a:pt x="4397742" y="4102990"/>
                  <a:pt x="4362805" y="4015693"/>
                  <a:pt x="4338786" y="3926213"/>
                </a:cubicBezTo>
                <a:cubicBezTo>
                  <a:pt x="4314766" y="3834550"/>
                  <a:pt x="4301665" y="3741796"/>
                  <a:pt x="4301665" y="3647951"/>
                </a:cubicBezTo>
                <a:cubicBezTo>
                  <a:pt x="4301665" y="3647951"/>
                  <a:pt x="4301665" y="3647951"/>
                  <a:pt x="4301665" y="3646860"/>
                </a:cubicBezTo>
                <a:cubicBezTo>
                  <a:pt x="4301665" y="3554106"/>
                  <a:pt x="4289655" y="3460261"/>
                  <a:pt x="4264544" y="3368599"/>
                </a:cubicBezTo>
                <a:cubicBezTo>
                  <a:pt x="4240524" y="3280210"/>
                  <a:pt x="4206679" y="3192912"/>
                  <a:pt x="4157548" y="3108888"/>
                </a:cubicBezTo>
                <a:cubicBezTo>
                  <a:pt x="4109509" y="3025955"/>
                  <a:pt x="4051644" y="2951752"/>
                  <a:pt x="3986136" y="2887370"/>
                </a:cubicBezTo>
                <a:cubicBezTo>
                  <a:pt x="3918445" y="2819715"/>
                  <a:pt x="3844203" y="2762971"/>
                  <a:pt x="3763411" y="2716049"/>
                </a:cubicBezTo>
                <a:cubicBezTo>
                  <a:pt x="3681526" y="2669126"/>
                  <a:pt x="3595274" y="2632025"/>
                  <a:pt x="3504656" y="2608018"/>
                </a:cubicBezTo>
                <a:cubicBezTo>
                  <a:pt x="3414037" y="2584011"/>
                  <a:pt x="3320143" y="2572008"/>
                  <a:pt x="3226248" y="2572008"/>
                </a:cubicBezTo>
                <a:cubicBezTo>
                  <a:pt x="3132354" y="2572008"/>
                  <a:pt x="3039552" y="2584011"/>
                  <a:pt x="2947841" y="2609109"/>
                </a:cubicBezTo>
                <a:cubicBezTo>
                  <a:pt x="2858314" y="2633116"/>
                  <a:pt x="2770971" y="2666944"/>
                  <a:pt x="2687994" y="2714957"/>
                </a:cubicBezTo>
                <a:cubicBezTo>
                  <a:pt x="2603926" y="2764062"/>
                  <a:pt x="2516583" y="2797890"/>
                  <a:pt x="2428148" y="2821897"/>
                </a:cubicBezTo>
                <a:cubicBezTo>
                  <a:pt x="2335345" y="2846995"/>
                  <a:pt x="2242543" y="2858999"/>
                  <a:pt x="2149741" y="2858999"/>
                </a:cubicBezTo>
                <a:cubicBezTo>
                  <a:pt x="2054755" y="2858999"/>
                  <a:pt x="1960860" y="2846995"/>
                  <a:pt x="1870242" y="2822988"/>
                </a:cubicBezTo>
                <a:cubicBezTo>
                  <a:pt x="1780715" y="2798981"/>
                  <a:pt x="1693371" y="2761880"/>
                  <a:pt x="1611487" y="2714957"/>
                </a:cubicBezTo>
                <a:cubicBezTo>
                  <a:pt x="1551438" y="2680038"/>
                  <a:pt x="1493573" y="2638572"/>
                  <a:pt x="1441167" y="2592741"/>
                </a:cubicBezTo>
                <a:cubicBezTo>
                  <a:pt x="1422606" y="2576372"/>
                  <a:pt x="1406230" y="2560004"/>
                  <a:pt x="1388761" y="2543636"/>
                </a:cubicBezTo>
                <a:cubicBezTo>
                  <a:pt x="1324345" y="2478163"/>
                  <a:pt x="1265388" y="2405051"/>
                  <a:pt x="1217349" y="2322118"/>
                </a:cubicBezTo>
                <a:cubicBezTo>
                  <a:pt x="1217349" y="2322118"/>
                  <a:pt x="1217349" y="2322118"/>
                  <a:pt x="1151842" y="2209722"/>
                </a:cubicBezTo>
                <a:cubicBezTo>
                  <a:pt x="1151842" y="2209722"/>
                  <a:pt x="1151842" y="2209722"/>
                  <a:pt x="1045938" y="2025306"/>
                </a:cubicBezTo>
                <a:cubicBezTo>
                  <a:pt x="1045938" y="2025306"/>
                  <a:pt x="1045938" y="2025306"/>
                  <a:pt x="140841" y="458313"/>
                </a:cubicBezTo>
                <a:cubicBezTo>
                  <a:pt x="92803" y="374289"/>
                  <a:pt x="57865" y="286991"/>
                  <a:pt x="33846" y="198602"/>
                </a:cubicBezTo>
                <a:cubicBezTo>
                  <a:pt x="16377" y="133129"/>
                  <a:pt x="5459" y="66565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7213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A02B4-2B0C-5EA0-BE28-AFD590245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white circle&#10;&#10;Description automatically generated">
            <a:extLst>
              <a:ext uri="{FF2B5EF4-FFF2-40B4-BE49-F238E27FC236}">
                <a16:creationId xmlns:a16="http://schemas.microsoft.com/office/drawing/2014/main" id="{D8D2F2BA-B806-ECC0-C680-5177E7CFB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1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E6AA5-DA5B-084B-4D3F-63E593DDD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&#10;&#10;Description automatically generated">
            <a:extLst>
              <a:ext uri="{FF2B5EF4-FFF2-40B4-BE49-F238E27FC236}">
                <a16:creationId xmlns:a16="http://schemas.microsoft.com/office/drawing/2014/main" id="{52B78836-D270-8BD3-A8B5-AC1F92081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" y="0"/>
            <a:ext cx="1113739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8729C-FEDC-A5A2-C0C2-EBACC14EB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726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AC1AC-37C3-5A56-E214-FA1ACE31E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shapes on a white background&#10;&#10;Description automatically generated">
            <a:extLst>
              <a:ext uri="{FF2B5EF4-FFF2-40B4-BE49-F238E27FC236}">
                <a16:creationId xmlns:a16="http://schemas.microsoft.com/office/drawing/2014/main" id="{A067476D-E3CA-C006-8AF2-F6334DF7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2" y="0"/>
            <a:ext cx="6251448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514474"/>
            <a:ext cx="7272337" cy="4537075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5FD5AC-2B1C-3D07-7A6B-8C2B010AE4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8" y="385763"/>
            <a:ext cx="990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2B721-B8D9-28BA-665E-560C06532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469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0D9AA-1C89-877F-1CBC-C143A8F7A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8B680-73BC-DEA5-8E0D-7459F6F27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893FA3-7766-305B-C9E2-BA18D1C2F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3D3B1-4799-7E1B-EA31-4F990C676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9B538-DD82-54D8-8FF2-6184EC2D8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71F6C-2F63-0DCF-BED2-E7AFF5AF5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5242C-C72E-8261-18FB-71780E1AA0D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38111" y="-1"/>
            <a:ext cx="6153889" cy="6858000"/>
          </a:xfrm>
          <a:custGeom>
            <a:avLst/>
            <a:gdLst>
              <a:gd name="connsiteX0" fmla="*/ 1923952 w 4481513"/>
              <a:gd name="connsiteY0" fmla="*/ 0 h 4994275"/>
              <a:gd name="connsiteX1" fmla="*/ 4481513 w 4481513"/>
              <a:gd name="connsiteY1" fmla="*/ 0 h 4994275"/>
              <a:gd name="connsiteX2" fmla="*/ 4481513 w 4481513"/>
              <a:gd name="connsiteY2" fmla="*/ 2295979 h 4994275"/>
              <a:gd name="connsiteX3" fmla="*/ 4480357 w 4481513"/>
              <a:gd name="connsiteY3" fmla="*/ 2297135 h 4994275"/>
              <a:gd name="connsiteX4" fmla="*/ 4478045 w 4481513"/>
              <a:gd name="connsiteY4" fmla="*/ 2299448 h 4994275"/>
              <a:gd name="connsiteX5" fmla="*/ 4459545 w 4481513"/>
              <a:gd name="connsiteY5" fmla="*/ 2313321 h 4994275"/>
              <a:gd name="connsiteX6" fmla="*/ 4454920 w 4481513"/>
              <a:gd name="connsiteY6" fmla="*/ 2316789 h 4994275"/>
              <a:gd name="connsiteX7" fmla="*/ 4435264 w 4481513"/>
              <a:gd name="connsiteY7" fmla="*/ 2330662 h 4994275"/>
              <a:gd name="connsiteX8" fmla="*/ 4430640 w 4481513"/>
              <a:gd name="connsiteY8" fmla="*/ 2334130 h 4994275"/>
              <a:gd name="connsiteX9" fmla="*/ 4412140 w 4481513"/>
              <a:gd name="connsiteY9" fmla="*/ 2346847 h 4994275"/>
              <a:gd name="connsiteX10" fmla="*/ 4409828 w 4481513"/>
              <a:gd name="connsiteY10" fmla="*/ 2349159 h 4994275"/>
              <a:gd name="connsiteX11" fmla="*/ 4387859 w 4481513"/>
              <a:gd name="connsiteY11" fmla="*/ 2363032 h 4994275"/>
              <a:gd name="connsiteX12" fmla="*/ 4383234 w 4481513"/>
              <a:gd name="connsiteY12" fmla="*/ 2365344 h 4994275"/>
              <a:gd name="connsiteX13" fmla="*/ 4361266 w 4481513"/>
              <a:gd name="connsiteY13" fmla="*/ 2379217 h 4994275"/>
              <a:gd name="connsiteX14" fmla="*/ 4149678 w 4481513"/>
              <a:gd name="connsiteY14" fmla="*/ 2465923 h 4994275"/>
              <a:gd name="connsiteX15" fmla="*/ 3921902 w 4481513"/>
              <a:gd name="connsiteY15" fmla="*/ 2497138 h 4994275"/>
              <a:gd name="connsiteX16" fmla="*/ 3743844 w 4481513"/>
              <a:gd name="connsiteY16" fmla="*/ 2515635 h 4994275"/>
              <a:gd name="connsiteX17" fmla="*/ 3694127 w 4481513"/>
              <a:gd name="connsiteY17" fmla="*/ 2528352 h 4994275"/>
              <a:gd name="connsiteX18" fmla="*/ 3622441 w 4481513"/>
              <a:gd name="connsiteY18" fmla="*/ 2550317 h 4994275"/>
              <a:gd name="connsiteX19" fmla="*/ 3482538 w 4481513"/>
              <a:gd name="connsiteY19" fmla="*/ 2615058 h 4994275"/>
              <a:gd name="connsiteX20" fmla="*/ 3369228 w 4481513"/>
              <a:gd name="connsiteY20" fmla="*/ 2693672 h 4994275"/>
              <a:gd name="connsiteX21" fmla="*/ 3299855 w 4481513"/>
              <a:gd name="connsiteY21" fmla="*/ 2754944 h 4994275"/>
              <a:gd name="connsiteX22" fmla="*/ 3236263 w 4481513"/>
              <a:gd name="connsiteY22" fmla="*/ 2826621 h 4994275"/>
              <a:gd name="connsiteX23" fmla="*/ 3161109 w 4481513"/>
              <a:gd name="connsiteY23" fmla="*/ 2936449 h 4994275"/>
              <a:gd name="connsiteX24" fmla="*/ 3099829 w 4481513"/>
              <a:gd name="connsiteY24" fmla="*/ 3065930 h 4994275"/>
              <a:gd name="connsiteX25" fmla="*/ 3097516 w 4481513"/>
              <a:gd name="connsiteY25" fmla="*/ 3071710 h 4994275"/>
              <a:gd name="connsiteX26" fmla="*/ 3087110 w 4481513"/>
              <a:gd name="connsiteY26" fmla="*/ 3102925 h 4994275"/>
              <a:gd name="connsiteX27" fmla="*/ 3073236 w 4481513"/>
              <a:gd name="connsiteY27" fmla="*/ 3149168 h 4994275"/>
              <a:gd name="connsiteX28" fmla="*/ 3043174 w 4481513"/>
              <a:gd name="connsiteY28" fmla="*/ 3375760 h 4994275"/>
              <a:gd name="connsiteX29" fmla="*/ 3073236 w 4481513"/>
              <a:gd name="connsiteY29" fmla="*/ 3603508 h 4994275"/>
              <a:gd name="connsiteX30" fmla="*/ 3098673 w 4481513"/>
              <a:gd name="connsiteY30" fmla="*/ 3680966 h 4994275"/>
              <a:gd name="connsiteX31" fmla="*/ 3155328 w 4481513"/>
              <a:gd name="connsiteY31" fmla="*/ 3805823 h 4994275"/>
              <a:gd name="connsiteX32" fmla="*/ 3161109 w 4481513"/>
              <a:gd name="connsiteY32" fmla="*/ 3815071 h 4994275"/>
              <a:gd name="connsiteX33" fmla="*/ 3161109 w 4481513"/>
              <a:gd name="connsiteY33" fmla="*/ 3816227 h 4994275"/>
              <a:gd name="connsiteX34" fmla="*/ 3248981 w 4481513"/>
              <a:gd name="connsiteY34" fmla="*/ 4028947 h 4994275"/>
              <a:gd name="connsiteX35" fmla="*/ 3279043 w 4481513"/>
              <a:gd name="connsiteY35" fmla="*/ 4255539 h 4994275"/>
              <a:gd name="connsiteX36" fmla="*/ 3255919 w 4481513"/>
              <a:gd name="connsiteY36" fmla="*/ 4454385 h 4994275"/>
              <a:gd name="connsiteX37" fmla="*/ 3248981 w 4481513"/>
              <a:gd name="connsiteY37" fmla="*/ 4483287 h 4994275"/>
              <a:gd name="connsiteX38" fmla="*/ 3244357 w 4481513"/>
              <a:gd name="connsiteY38" fmla="*/ 4498316 h 4994275"/>
              <a:gd name="connsiteX39" fmla="*/ 3231638 w 4481513"/>
              <a:gd name="connsiteY39" fmla="*/ 4538779 h 4994275"/>
              <a:gd name="connsiteX40" fmla="*/ 3198108 w 4481513"/>
              <a:gd name="connsiteY40" fmla="*/ 4624329 h 4994275"/>
              <a:gd name="connsiteX41" fmla="*/ 3174983 w 4481513"/>
              <a:gd name="connsiteY41" fmla="*/ 4669416 h 4994275"/>
              <a:gd name="connsiteX42" fmla="*/ 3161109 w 4481513"/>
              <a:gd name="connsiteY42" fmla="*/ 4694850 h 4994275"/>
              <a:gd name="connsiteX43" fmla="*/ 3022362 w 4481513"/>
              <a:gd name="connsiteY43" fmla="*/ 4877511 h 4994275"/>
              <a:gd name="connsiteX44" fmla="*/ 3002706 w 4481513"/>
              <a:gd name="connsiteY44" fmla="*/ 4896008 h 4994275"/>
              <a:gd name="connsiteX45" fmla="*/ 2996925 w 4481513"/>
              <a:gd name="connsiteY45" fmla="*/ 4900633 h 4994275"/>
              <a:gd name="connsiteX46" fmla="*/ 2983051 w 4481513"/>
              <a:gd name="connsiteY46" fmla="*/ 4913349 h 4994275"/>
              <a:gd name="connsiteX47" fmla="*/ 2976113 w 4481513"/>
              <a:gd name="connsiteY47" fmla="*/ 4919130 h 4994275"/>
              <a:gd name="connsiteX48" fmla="*/ 2962239 w 4481513"/>
              <a:gd name="connsiteY48" fmla="*/ 4930691 h 4994275"/>
              <a:gd name="connsiteX49" fmla="*/ 2955301 w 4481513"/>
              <a:gd name="connsiteY49" fmla="*/ 4936471 h 4994275"/>
              <a:gd name="connsiteX50" fmla="*/ 2939114 w 4481513"/>
              <a:gd name="connsiteY50" fmla="*/ 4949188 h 4994275"/>
              <a:gd name="connsiteX51" fmla="*/ 2934489 w 4481513"/>
              <a:gd name="connsiteY51" fmla="*/ 4952656 h 4994275"/>
              <a:gd name="connsiteX52" fmla="*/ 2913677 w 4481513"/>
              <a:gd name="connsiteY52" fmla="*/ 4968841 h 4994275"/>
              <a:gd name="connsiteX53" fmla="*/ 2907896 w 4481513"/>
              <a:gd name="connsiteY53" fmla="*/ 4972310 h 4994275"/>
              <a:gd name="connsiteX54" fmla="*/ 2891709 w 4481513"/>
              <a:gd name="connsiteY54" fmla="*/ 4983871 h 4994275"/>
              <a:gd name="connsiteX55" fmla="*/ 2883616 w 4481513"/>
              <a:gd name="connsiteY55" fmla="*/ 4989651 h 4994275"/>
              <a:gd name="connsiteX56" fmla="*/ 2875522 w 4481513"/>
              <a:gd name="connsiteY56" fmla="*/ 4994275 h 4994275"/>
              <a:gd name="connsiteX57" fmla="*/ 1922796 w 4481513"/>
              <a:gd name="connsiteY57" fmla="*/ 4994275 h 4994275"/>
              <a:gd name="connsiteX58" fmla="*/ 957351 w 4481513"/>
              <a:gd name="connsiteY58" fmla="*/ 4435888 h 4994275"/>
              <a:gd name="connsiteX59" fmla="*/ 440520 w 4481513"/>
              <a:gd name="connsiteY59" fmla="*/ 4136462 h 4994275"/>
              <a:gd name="connsiteX60" fmla="*/ 439364 w 4481513"/>
              <a:gd name="connsiteY60" fmla="*/ 4136462 h 4994275"/>
              <a:gd name="connsiteX61" fmla="*/ 343398 w 4481513"/>
              <a:gd name="connsiteY61" fmla="*/ 4072878 h 4994275"/>
              <a:gd name="connsiteX62" fmla="*/ 257837 w 4481513"/>
              <a:gd name="connsiteY62" fmla="*/ 3997732 h 4994275"/>
              <a:gd name="connsiteX63" fmla="*/ 182683 w 4481513"/>
              <a:gd name="connsiteY63" fmla="*/ 3912182 h 4994275"/>
              <a:gd name="connsiteX64" fmla="*/ 120247 w 4481513"/>
              <a:gd name="connsiteY64" fmla="*/ 3819696 h 4994275"/>
              <a:gd name="connsiteX65" fmla="*/ 117935 w 4481513"/>
              <a:gd name="connsiteY65" fmla="*/ 3815071 h 4994275"/>
              <a:gd name="connsiteX66" fmla="*/ 114466 w 4481513"/>
              <a:gd name="connsiteY66" fmla="*/ 3806979 h 4994275"/>
              <a:gd name="connsiteX67" fmla="*/ 53186 w 4481513"/>
              <a:gd name="connsiteY67" fmla="*/ 3675185 h 4994275"/>
              <a:gd name="connsiteX68" fmla="*/ 31218 w 4481513"/>
              <a:gd name="connsiteY68" fmla="*/ 3603508 h 4994275"/>
              <a:gd name="connsiteX69" fmla="*/ 0 w 4481513"/>
              <a:gd name="connsiteY69" fmla="*/ 3375760 h 4994275"/>
              <a:gd name="connsiteX70" fmla="*/ 31218 w 4481513"/>
              <a:gd name="connsiteY70" fmla="*/ 3149168 h 4994275"/>
              <a:gd name="connsiteX71" fmla="*/ 47405 w 4481513"/>
              <a:gd name="connsiteY71" fmla="*/ 3093676 h 4994275"/>
              <a:gd name="connsiteX72" fmla="*/ 94810 w 4481513"/>
              <a:gd name="connsiteY72" fmla="*/ 2980380 h 4994275"/>
              <a:gd name="connsiteX73" fmla="*/ 117935 w 4481513"/>
              <a:gd name="connsiteY73" fmla="*/ 2936449 h 4994275"/>
              <a:gd name="connsiteX74" fmla="*/ 119091 w 4481513"/>
              <a:gd name="connsiteY74" fmla="*/ 2936449 h 4994275"/>
              <a:gd name="connsiteX75" fmla="*/ 117935 w 4481513"/>
              <a:gd name="connsiteY75" fmla="*/ 2935293 h 4994275"/>
              <a:gd name="connsiteX76" fmla="*/ 124872 w 4481513"/>
              <a:gd name="connsiteY76" fmla="*/ 2924888 h 4994275"/>
              <a:gd name="connsiteX77" fmla="*/ 178058 w 4481513"/>
              <a:gd name="connsiteY77" fmla="*/ 2809280 h 4994275"/>
              <a:gd name="connsiteX78" fmla="*/ 205807 w 4481513"/>
              <a:gd name="connsiteY78" fmla="*/ 2723730 h 4994275"/>
              <a:gd name="connsiteX79" fmla="*/ 218526 w 4481513"/>
              <a:gd name="connsiteY79" fmla="*/ 2671706 h 4994275"/>
              <a:gd name="connsiteX80" fmla="*/ 237025 w 4481513"/>
              <a:gd name="connsiteY80" fmla="*/ 2495982 h 4994275"/>
              <a:gd name="connsiteX81" fmla="*/ 216213 w 4481513"/>
              <a:gd name="connsiteY81" fmla="*/ 2313321 h 4994275"/>
              <a:gd name="connsiteX82" fmla="*/ 205807 w 4481513"/>
              <a:gd name="connsiteY82" fmla="*/ 2269389 h 4994275"/>
              <a:gd name="connsiteX83" fmla="*/ 197714 w 4481513"/>
              <a:gd name="connsiteY83" fmla="*/ 2240487 h 4994275"/>
              <a:gd name="connsiteX84" fmla="*/ 117935 w 4481513"/>
              <a:gd name="connsiteY84" fmla="*/ 2057826 h 4994275"/>
              <a:gd name="connsiteX85" fmla="*/ 31218 w 4481513"/>
              <a:gd name="connsiteY85" fmla="*/ 1845107 h 4994275"/>
              <a:gd name="connsiteX86" fmla="*/ 0 w 4481513"/>
              <a:gd name="connsiteY86" fmla="*/ 1618515 h 4994275"/>
              <a:gd name="connsiteX87" fmla="*/ 31218 w 4481513"/>
              <a:gd name="connsiteY87" fmla="*/ 1390767 h 4994275"/>
              <a:gd name="connsiteX88" fmla="*/ 47405 w 4481513"/>
              <a:gd name="connsiteY88" fmla="*/ 1335275 h 4994275"/>
              <a:gd name="connsiteX89" fmla="*/ 117935 w 4481513"/>
              <a:gd name="connsiteY89" fmla="*/ 1179204 h 4994275"/>
              <a:gd name="connsiteX90" fmla="*/ 128341 w 4481513"/>
              <a:gd name="connsiteY90" fmla="*/ 1163019 h 4994275"/>
              <a:gd name="connsiteX91" fmla="*/ 205807 w 4481513"/>
              <a:gd name="connsiteY91" fmla="*/ 1053191 h 4994275"/>
              <a:gd name="connsiteX92" fmla="*/ 257837 w 4481513"/>
              <a:gd name="connsiteY92" fmla="*/ 996543 h 4994275"/>
              <a:gd name="connsiteX93" fmla="*/ 439364 w 4481513"/>
              <a:gd name="connsiteY93" fmla="*/ 857813 h 4994275"/>
              <a:gd name="connsiteX94" fmla="*/ 1923952 w 4481513"/>
              <a:gd name="connsiteY94" fmla="*/ 0 h 499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1513" h="4994275">
                <a:moveTo>
                  <a:pt x="1923952" y="0"/>
                </a:moveTo>
                <a:cubicBezTo>
                  <a:pt x="1923952" y="0"/>
                  <a:pt x="1923952" y="0"/>
                  <a:pt x="4481513" y="0"/>
                </a:cubicBezTo>
                <a:cubicBezTo>
                  <a:pt x="4481513" y="0"/>
                  <a:pt x="4481513" y="0"/>
                  <a:pt x="4481513" y="2295979"/>
                </a:cubicBezTo>
                <a:cubicBezTo>
                  <a:pt x="4481513" y="2295979"/>
                  <a:pt x="4480357" y="2295979"/>
                  <a:pt x="4480357" y="2297135"/>
                </a:cubicBezTo>
                <a:cubicBezTo>
                  <a:pt x="4479201" y="2297135"/>
                  <a:pt x="4478045" y="2298291"/>
                  <a:pt x="4478045" y="2299448"/>
                </a:cubicBezTo>
                <a:cubicBezTo>
                  <a:pt x="4471107" y="2304072"/>
                  <a:pt x="4465326" y="2308696"/>
                  <a:pt x="4459545" y="2313321"/>
                </a:cubicBezTo>
                <a:cubicBezTo>
                  <a:pt x="4458389" y="2314477"/>
                  <a:pt x="4457233" y="2315633"/>
                  <a:pt x="4454920" y="2316789"/>
                </a:cubicBezTo>
                <a:cubicBezTo>
                  <a:pt x="4449139" y="2321413"/>
                  <a:pt x="4442202" y="2326037"/>
                  <a:pt x="4435264" y="2330662"/>
                </a:cubicBezTo>
                <a:cubicBezTo>
                  <a:pt x="4434108" y="2331818"/>
                  <a:pt x="4432952" y="2332974"/>
                  <a:pt x="4430640" y="2334130"/>
                </a:cubicBezTo>
                <a:cubicBezTo>
                  <a:pt x="4424858" y="2338754"/>
                  <a:pt x="4419077" y="2342223"/>
                  <a:pt x="4412140" y="2346847"/>
                </a:cubicBezTo>
                <a:cubicBezTo>
                  <a:pt x="4410984" y="2348003"/>
                  <a:pt x="4409828" y="2348003"/>
                  <a:pt x="4409828" y="2349159"/>
                </a:cubicBezTo>
                <a:cubicBezTo>
                  <a:pt x="4401734" y="2353783"/>
                  <a:pt x="4394797" y="2358408"/>
                  <a:pt x="4387859" y="2363032"/>
                </a:cubicBezTo>
                <a:cubicBezTo>
                  <a:pt x="4386703" y="2363032"/>
                  <a:pt x="4384391" y="2364188"/>
                  <a:pt x="4383234" y="2365344"/>
                </a:cubicBezTo>
                <a:cubicBezTo>
                  <a:pt x="4376297" y="2369969"/>
                  <a:pt x="4368204" y="2374593"/>
                  <a:pt x="4361266" y="2379217"/>
                </a:cubicBezTo>
                <a:cubicBezTo>
                  <a:pt x="4295362" y="2417368"/>
                  <a:pt x="4224832" y="2446270"/>
                  <a:pt x="4149678" y="2465923"/>
                </a:cubicBezTo>
                <a:cubicBezTo>
                  <a:pt x="4076836" y="2485577"/>
                  <a:pt x="4000525" y="2497138"/>
                  <a:pt x="3921902" y="2497138"/>
                </a:cubicBezTo>
                <a:cubicBezTo>
                  <a:pt x="3860622" y="2497138"/>
                  <a:pt x="3801655" y="2504074"/>
                  <a:pt x="3743844" y="2515635"/>
                </a:cubicBezTo>
                <a:cubicBezTo>
                  <a:pt x="3727657" y="2519103"/>
                  <a:pt x="3710314" y="2523728"/>
                  <a:pt x="3694127" y="2528352"/>
                </a:cubicBezTo>
                <a:cubicBezTo>
                  <a:pt x="3669846" y="2534132"/>
                  <a:pt x="3645565" y="2542225"/>
                  <a:pt x="3622441" y="2550317"/>
                </a:cubicBezTo>
                <a:cubicBezTo>
                  <a:pt x="3573880" y="2568815"/>
                  <a:pt x="3526474" y="2589624"/>
                  <a:pt x="3482538" y="2615058"/>
                </a:cubicBezTo>
                <a:cubicBezTo>
                  <a:pt x="3443227" y="2638180"/>
                  <a:pt x="3405071" y="2664770"/>
                  <a:pt x="3369228" y="2693672"/>
                </a:cubicBezTo>
                <a:cubicBezTo>
                  <a:pt x="3344948" y="2712169"/>
                  <a:pt x="3321823" y="2732978"/>
                  <a:pt x="3299855" y="2754944"/>
                </a:cubicBezTo>
                <a:cubicBezTo>
                  <a:pt x="3277887" y="2776910"/>
                  <a:pt x="3255919" y="2801187"/>
                  <a:pt x="3236263" y="2826621"/>
                </a:cubicBezTo>
                <a:cubicBezTo>
                  <a:pt x="3208514" y="2861304"/>
                  <a:pt x="3183077" y="2898298"/>
                  <a:pt x="3161109" y="2936449"/>
                </a:cubicBezTo>
                <a:cubicBezTo>
                  <a:pt x="3137984" y="2978068"/>
                  <a:pt x="3117172" y="3020843"/>
                  <a:pt x="3099829" y="3065930"/>
                </a:cubicBezTo>
                <a:cubicBezTo>
                  <a:pt x="3099829" y="3067086"/>
                  <a:pt x="3098673" y="3069398"/>
                  <a:pt x="3097516" y="3071710"/>
                </a:cubicBezTo>
                <a:cubicBezTo>
                  <a:pt x="3094048" y="3082115"/>
                  <a:pt x="3090579" y="3092520"/>
                  <a:pt x="3087110" y="3102925"/>
                </a:cubicBezTo>
                <a:cubicBezTo>
                  <a:pt x="3082486" y="3117954"/>
                  <a:pt x="3077861" y="3132983"/>
                  <a:pt x="3073236" y="3149168"/>
                </a:cubicBezTo>
                <a:cubicBezTo>
                  <a:pt x="3053580" y="3222001"/>
                  <a:pt x="3043174" y="3297146"/>
                  <a:pt x="3043174" y="3375760"/>
                </a:cubicBezTo>
                <a:cubicBezTo>
                  <a:pt x="3043174" y="3454374"/>
                  <a:pt x="3053580" y="3530675"/>
                  <a:pt x="3073236" y="3603508"/>
                </a:cubicBezTo>
                <a:cubicBezTo>
                  <a:pt x="3080173" y="3630098"/>
                  <a:pt x="3089423" y="3655532"/>
                  <a:pt x="3098673" y="3680966"/>
                </a:cubicBezTo>
                <a:cubicBezTo>
                  <a:pt x="3113704" y="3723741"/>
                  <a:pt x="3133359" y="3765360"/>
                  <a:pt x="3155328" y="3805823"/>
                </a:cubicBezTo>
                <a:cubicBezTo>
                  <a:pt x="3157640" y="3808135"/>
                  <a:pt x="3158796" y="3811603"/>
                  <a:pt x="3161109" y="3815071"/>
                </a:cubicBezTo>
                <a:cubicBezTo>
                  <a:pt x="3161109" y="3815071"/>
                  <a:pt x="3161109" y="3815071"/>
                  <a:pt x="3161109" y="3816227"/>
                </a:cubicBezTo>
                <a:cubicBezTo>
                  <a:pt x="3199264" y="3882124"/>
                  <a:pt x="3228169" y="3953801"/>
                  <a:pt x="3248981" y="4028947"/>
                </a:cubicBezTo>
                <a:cubicBezTo>
                  <a:pt x="3268637" y="4100624"/>
                  <a:pt x="3279043" y="4176925"/>
                  <a:pt x="3279043" y="4255539"/>
                </a:cubicBezTo>
                <a:cubicBezTo>
                  <a:pt x="3279043" y="4323748"/>
                  <a:pt x="3270950" y="4390800"/>
                  <a:pt x="3255919" y="4454385"/>
                </a:cubicBezTo>
                <a:cubicBezTo>
                  <a:pt x="3253606" y="4463634"/>
                  <a:pt x="3251294" y="4474038"/>
                  <a:pt x="3248981" y="4483287"/>
                </a:cubicBezTo>
                <a:cubicBezTo>
                  <a:pt x="3247825" y="4487911"/>
                  <a:pt x="3245513" y="4492536"/>
                  <a:pt x="3244357" y="4498316"/>
                </a:cubicBezTo>
                <a:cubicBezTo>
                  <a:pt x="3240888" y="4511033"/>
                  <a:pt x="3236263" y="4524906"/>
                  <a:pt x="3231638" y="4538779"/>
                </a:cubicBezTo>
                <a:cubicBezTo>
                  <a:pt x="3222388" y="4567681"/>
                  <a:pt x="3210826" y="4596583"/>
                  <a:pt x="3198108" y="4624329"/>
                </a:cubicBezTo>
                <a:cubicBezTo>
                  <a:pt x="3191170" y="4639358"/>
                  <a:pt x="3183077" y="4654387"/>
                  <a:pt x="3174983" y="4669416"/>
                </a:cubicBezTo>
                <a:cubicBezTo>
                  <a:pt x="3170358" y="4677509"/>
                  <a:pt x="3165734" y="4686757"/>
                  <a:pt x="3161109" y="4694850"/>
                </a:cubicBezTo>
                <a:cubicBezTo>
                  <a:pt x="3122953" y="4761903"/>
                  <a:pt x="3076704" y="4823175"/>
                  <a:pt x="3022362" y="4877511"/>
                </a:cubicBezTo>
                <a:cubicBezTo>
                  <a:pt x="3015425" y="4883291"/>
                  <a:pt x="3009644" y="4889072"/>
                  <a:pt x="3002706" y="4896008"/>
                </a:cubicBezTo>
                <a:cubicBezTo>
                  <a:pt x="3001550" y="4897164"/>
                  <a:pt x="2999238" y="4899477"/>
                  <a:pt x="2996925" y="4900633"/>
                </a:cubicBezTo>
                <a:cubicBezTo>
                  <a:pt x="2992300" y="4905257"/>
                  <a:pt x="2987675" y="4909881"/>
                  <a:pt x="2983051" y="4913349"/>
                </a:cubicBezTo>
                <a:cubicBezTo>
                  <a:pt x="2980738" y="4915662"/>
                  <a:pt x="2978426" y="4917974"/>
                  <a:pt x="2976113" y="4919130"/>
                </a:cubicBezTo>
                <a:cubicBezTo>
                  <a:pt x="2971488" y="4923754"/>
                  <a:pt x="2966863" y="4927222"/>
                  <a:pt x="2962239" y="4930691"/>
                </a:cubicBezTo>
                <a:cubicBezTo>
                  <a:pt x="2959926" y="4933003"/>
                  <a:pt x="2957614" y="4935315"/>
                  <a:pt x="2955301" y="4936471"/>
                </a:cubicBezTo>
                <a:cubicBezTo>
                  <a:pt x="2950676" y="4941095"/>
                  <a:pt x="2944895" y="4945720"/>
                  <a:pt x="2939114" y="4949188"/>
                </a:cubicBezTo>
                <a:cubicBezTo>
                  <a:pt x="2937958" y="4950344"/>
                  <a:pt x="2936802" y="4951500"/>
                  <a:pt x="2934489" y="4952656"/>
                </a:cubicBezTo>
                <a:cubicBezTo>
                  <a:pt x="2927552" y="4958437"/>
                  <a:pt x="2920615" y="4964217"/>
                  <a:pt x="2913677" y="4968841"/>
                </a:cubicBezTo>
                <a:cubicBezTo>
                  <a:pt x="2911365" y="4969998"/>
                  <a:pt x="2910209" y="4971154"/>
                  <a:pt x="2907896" y="4972310"/>
                </a:cubicBezTo>
                <a:cubicBezTo>
                  <a:pt x="2902115" y="4976934"/>
                  <a:pt x="2897490" y="4980402"/>
                  <a:pt x="2891709" y="4983871"/>
                </a:cubicBezTo>
                <a:cubicBezTo>
                  <a:pt x="2889397" y="4986183"/>
                  <a:pt x="2885928" y="4987339"/>
                  <a:pt x="2883616" y="4989651"/>
                </a:cubicBezTo>
                <a:cubicBezTo>
                  <a:pt x="2881303" y="4990807"/>
                  <a:pt x="2877834" y="4993119"/>
                  <a:pt x="2875522" y="4994275"/>
                </a:cubicBezTo>
                <a:cubicBezTo>
                  <a:pt x="2875522" y="4994275"/>
                  <a:pt x="2875522" y="4994275"/>
                  <a:pt x="1922796" y="4994275"/>
                </a:cubicBezTo>
                <a:cubicBezTo>
                  <a:pt x="1922796" y="4994275"/>
                  <a:pt x="1922796" y="4994275"/>
                  <a:pt x="957351" y="4435888"/>
                </a:cubicBezTo>
                <a:cubicBezTo>
                  <a:pt x="957351" y="4435888"/>
                  <a:pt x="957351" y="4435888"/>
                  <a:pt x="440520" y="4136462"/>
                </a:cubicBezTo>
                <a:cubicBezTo>
                  <a:pt x="439364" y="4136462"/>
                  <a:pt x="439364" y="4136462"/>
                  <a:pt x="439364" y="4136462"/>
                </a:cubicBezTo>
                <a:cubicBezTo>
                  <a:pt x="406990" y="4117965"/>
                  <a:pt x="374616" y="4095999"/>
                  <a:pt x="343398" y="4072878"/>
                </a:cubicBezTo>
                <a:cubicBezTo>
                  <a:pt x="313336" y="4049756"/>
                  <a:pt x="284431" y="4024322"/>
                  <a:pt x="257837" y="3997732"/>
                </a:cubicBezTo>
                <a:cubicBezTo>
                  <a:pt x="231244" y="3971142"/>
                  <a:pt x="205807" y="3942240"/>
                  <a:pt x="182683" y="3912182"/>
                </a:cubicBezTo>
                <a:cubicBezTo>
                  <a:pt x="160715" y="3882124"/>
                  <a:pt x="139903" y="3852066"/>
                  <a:pt x="120247" y="3819696"/>
                </a:cubicBezTo>
                <a:cubicBezTo>
                  <a:pt x="120247" y="3817383"/>
                  <a:pt x="119091" y="3816227"/>
                  <a:pt x="117935" y="3815071"/>
                </a:cubicBezTo>
                <a:cubicBezTo>
                  <a:pt x="116778" y="3812759"/>
                  <a:pt x="115622" y="3810447"/>
                  <a:pt x="114466" y="3806979"/>
                </a:cubicBezTo>
                <a:cubicBezTo>
                  <a:pt x="90185" y="3765360"/>
                  <a:pt x="70530" y="3721429"/>
                  <a:pt x="53186" y="3675185"/>
                </a:cubicBezTo>
                <a:cubicBezTo>
                  <a:pt x="45093" y="3652064"/>
                  <a:pt x="36999" y="3627786"/>
                  <a:pt x="31218" y="3603508"/>
                </a:cubicBezTo>
                <a:cubicBezTo>
                  <a:pt x="11562" y="3530675"/>
                  <a:pt x="0" y="3454374"/>
                  <a:pt x="0" y="3375760"/>
                </a:cubicBezTo>
                <a:cubicBezTo>
                  <a:pt x="0" y="3297146"/>
                  <a:pt x="11562" y="3222001"/>
                  <a:pt x="31218" y="3149168"/>
                </a:cubicBezTo>
                <a:cubicBezTo>
                  <a:pt x="35843" y="3129515"/>
                  <a:pt x="41624" y="3111017"/>
                  <a:pt x="47405" y="3093676"/>
                </a:cubicBezTo>
                <a:cubicBezTo>
                  <a:pt x="61280" y="3054369"/>
                  <a:pt x="76311" y="3017375"/>
                  <a:pt x="94810" y="2980380"/>
                </a:cubicBezTo>
                <a:cubicBezTo>
                  <a:pt x="101748" y="2966507"/>
                  <a:pt x="109841" y="2951478"/>
                  <a:pt x="117935" y="2936449"/>
                </a:cubicBezTo>
                <a:cubicBezTo>
                  <a:pt x="117935" y="2936449"/>
                  <a:pt x="119091" y="2936449"/>
                  <a:pt x="119091" y="2936449"/>
                </a:cubicBezTo>
                <a:cubicBezTo>
                  <a:pt x="119091" y="2936449"/>
                  <a:pt x="119091" y="2936449"/>
                  <a:pt x="117935" y="2935293"/>
                </a:cubicBezTo>
                <a:cubicBezTo>
                  <a:pt x="120247" y="2931825"/>
                  <a:pt x="122560" y="2928356"/>
                  <a:pt x="124872" y="2924888"/>
                </a:cubicBezTo>
                <a:cubicBezTo>
                  <a:pt x="144528" y="2887893"/>
                  <a:pt x="163027" y="2849743"/>
                  <a:pt x="178058" y="2809280"/>
                </a:cubicBezTo>
                <a:cubicBezTo>
                  <a:pt x="188464" y="2781534"/>
                  <a:pt x="197714" y="2752632"/>
                  <a:pt x="205807" y="2723730"/>
                </a:cubicBezTo>
                <a:cubicBezTo>
                  <a:pt x="210432" y="2706388"/>
                  <a:pt x="215057" y="2689047"/>
                  <a:pt x="218526" y="2671706"/>
                </a:cubicBezTo>
                <a:cubicBezTo>
                  <a:pt x="230088" y="2615058"/>
                  <a:pt x="237025" y="2556098"/>
                  <a:pt x="237025" y="2495982"/>
                </a:cubicBezTo>
                <a:cubicBezTo>
                  <a:pt x="237025" y="2433553"/>
                  <a:pt x="228932" y="2372281"/>
                  <a:pt x="216213" y="2313321"/>
                </a:cubicBezTo>
                <a:cubicBezTo>
                  <a:pt x="213901" y="2298291"/>
                  <a:pt x="209276" y="2283262"/>
                  <a:pt x="205807" y="2269389"/>
                </a:cubicBezTo>
                <a:cubicBezTo>
                  <a:pt x="203495" y="2260141"/>
                  <a:pt x="201183" y="2249736"/>
                  <a:pt x="197714" y="2240487"/>
                </a:cubicBezTo>
                <a:cubicBezTo>
                  <a:pt x="178058" y="2175747"/>
                  <a:pt x="151465" y="2114474"/>
                  <a:pt x="117935" y="2057826"/>
                </a:cubicBezTo>
                <a:cubicBezTo>
                  <a:pt x="79779" y="1991930"/>
                  <a:pt x="50874" y="1920253"/>
                  <a:pt x="31218" y="1845107"/>
                </a:cubicBezTo>
                <a:cubicBezTo>
                  <a:pt x="11562" y="1772274"/>
                  <a:pt x="0" y="1697129"/>
                  <a:pt x="0" y="1618515"/>
                </a:cubicBezTo>
                <a:cubicBezTo>
                  <a:pt x="0" y="1539902"/>
                  <a:pt x="11562" y="1463600"/>
                  <a:pt x="31218" y="1390767"/>
                </a:cubicBezTo>
                <a:cubicBezTo>
                  <a:pt x="35843" y="1372270"/>
                  <a:pt x="41624" y="1353772"/>
                  <a:pt x="47405" y="1335275"/>
                </a:cubicBezTo>
                <a:cubicBezTo>
                  <a:pt x="65905" y="1280939"/>
                  <a:pt x="90185" y="1227759"/>
                  <a:pt x="117935" y="1179204"/>
                </a:cubicBezTo>
                <a:cubicBezTo>
                  <a:pt x="121403" y="1173424"/>
                  <a:pt x="124872" y="1168799"/>
                  <a:pt x="128341" y="1163019"/>
                </a:cubicBezTo>
                <a:cubicBezTo>
                  <a:pt x="151465" y="1124868"/>
                  <a:pt x="176902" y="1087874"/>
                  <a:pt x="205807" y="1053191"/>
                </a:cubicBezTo>
                <a:cubicBezTo>
                  <a:pt x="221995" y="1033538"/>
                  <a:pt x="239338" y="1015040"/>
                  <a:pt x="257837" y="996543"/>
                </a:cubicBezTo>
                <a:cubicBezTo>
                  <a:pt x="311024" y="942207"/>
                  <a:pt x="373460" y="895964"/>
                  <a:pt x="439364" y="857813"/>
                </a:cubicBezTo>
                <a:cubicBezTo>
                  <a:pt x="439364" y="857813"/>
                  <a:pt x="439364" y="857813"/>
                  <a:pt x="1923952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96640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96640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448F3-0B04-E471-B713-F1893B39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2925" r="9124" b="489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74700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‹Nr.›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3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6F0B4F-BE9C-C410-D151-E3F0FF8BAC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24163" y="-1"/>
            <a:ext cx="8967837" cy="6858000"/>
          </a:xfrm>
          <a:custGeom>
            <a:avLst/>
            <a:gdLst>
              <a:gd name="connsiteX0" fmla="*/ 0 w 6869113"/>
              <a:gd name="connsiteY0" fmla="*/ 0 h 5253037"/>
              <a:gd name="connsiteX1" fmla="*/ 6869113 w 6869113"/>
              <a:gd name="connsiteY1" fmla="*/ 0 h 5253037"/>
              <a:gd name="connsiteX2" fmla="*/ 6869113 w 6869113"/>
              <a:gd name="connsiteY2" fmla="*/ 5253037 h 5253037"/>
              <a:gd name="connsiteX3" fmla="*/ 1750402 w 6869113"/>
              <a:gd name="connsiteY3" fmla="*/ 5253037 h 5253037"/>
              <a:gd name="connsiteX4" fmla="*/ 2566041 w 6869113"/>
              <a:gd name="connsiteY4" fmla="*/ 2897682 h 5253037"/>
              <a:gd name="connsiteX5" fmla="*/ 2632897 w 6869113"/>
              <a:gd name="connsiteY5" fmla="*/ 2704341 h 5253037"/>
              <a:gd name="connsiteX6" fmla="*/ 2632897 w 6869113"/>
              <a:gd name="connsiteY6" fmla="*/ 2703125 h 5253037"/>
              <a:gd name="connsiteX7" fmla="*/ 2665717 w 6869113"/>
              <a:gd name="connsiteY7" fmla="*/ 2538968 h 5253037"/>
              <a:gd name="connsiteX8" fmla="*/ 2680303 w 6869113"/>
              <a:gd name="connsiteY8" fmla="*/ 2345627 h 5253037"/>
              <a:gd name="connsiteX9" fmla="*/ 2666932 w 6869113"/>
              <a:gd name="connsiteY9" fmla="*/ 2151070 h 5253037"/>
              <a:gd name="connsiteX10" fmla="*/ 2634112 w 6869113"/>
              <a:gd name="connsiteY10" fmla="*/ 1988129 h 5253037"/>
              <a:gd name="connsiteX11" fmla="*/ 2611017 w 6869113"/>
              <a:gd name="connsiteY11" fmla="*/ 1911522 h 5253037"/>
              <a:gd name="connsiteX12" fmla="*/ 2495539 w 6869113"/>
              <a:gd name="connsiteY12" fmla="*/ 1656166 h 5253037"/>
              <a:gd name="connsiteX13" fmla="*/ 2275523 w 6869113"/>
              <a:gd name="connsiteY13" fmla="*/ 1370411 h 5253037"/>
              <a:gd name="connsiteX14" fmla="*/ 1991083 w 6869113"/>
              <a:gd name="connsiteY14" fmla="*/ 1150318 h 5253037"/>
              <a:gd name="connsiteX15" fmla="*/ 0 w 6869113"/>
              <a:gd name="connsiteY15" fmla="*/ 0 h 52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9113" h="5253037">
                <a:moveTo>
                  <a:pt x="0" y="0"/>
                </a:moveTo>
                <a:cubicBezTo>
                  <a:pt x="0" y="0"/>
                  <a:pt x="0" y="0"/>
                  <a:pt x="6869113" y="0"/>
                </a:cubicBezTo>
                <a:lnTo>
                  <a:pt x="6869113" y="5253037"/>
                </a:lnTo>
                <a:cubicBezTo>
                  <a:pt x="6869113" y="5253037"/>
                  <a:pt x="6869113" y="5253037"/>
                  <a:pt x="1750402" y="5253037"/>
                </a:cubicBezTo>
                <a:cubicBezTo>
                  <a:pt x="1750402" y="5253037"/>
                  <a:pt x="1750402" y="5253037"/>
                  <a:pt x="2566041" y="2897682"/>
                </a:cubicBezTo>
                <a:cubicBezTo>
                  <a:pt x="2592783" y="2834451"/>
                  <a:pt x="2614663" y="2770004"/>
                  <a:pt x="2632897" y="2704341"/>
                </a:cubicBezTo>
                <a:cubicBezTo>
                  <a:pt x="2632897" y="2704341"/>
                  <a:pt x="2632897" y="2703125"/>
                  <a:pt x="2632897" y="2703125"/>
                </a:cubicBezTo>
                <a:cubicBezTo>
                  <a:pt x="2647483" y="2648406"/>
                  <a:pt x="2658423" y="2593687"/>
                  <a:pt x="2665717" y="2538968"/>
                </a:cubicBezTo>
                <a:cubicBezTo>
                  <a:pt x="2675441" y="2474521"/>
                  <a:pt x="2680303" y="2410074"/>
                  <a:pt x="2680303" y="2345627"/>
                </a:cubicBezTo>
                <a:cubicBezTo>
                  <a:pt x="2680303" y="2279964"/>
                  <a:pt x="2675441" y="2215517"/>
                  <a:pt x="2666932" y="2151070"/>
                </a:cubicBezTo>
                <a:cubicBezTo>
                  <a:pt x="2658423" y="2096351"/>
                  <a:pt x="2648699" y="2041632"/>
                  <a:pt x="2634112" y="1988129"/>
                </a:cubicBezTo>
                <a:cubicBezTo>
                  <a:pt x="2626819" y="1962593"/>
                  <a:pt x="2619526" y="1937058"/>
                  <a:pt x="2611017" y="1911522"/>
                </a:cubicBezTo>
                <a:cubicBezTo>
                  <a:pt x="2580628" y="1822755"/>
                  <a:pt x="2541730" y="1737637"/>
                  <a:pt x="2495539" y="1656166"/>
                </a:cubicBezTo>
                <a:cubicBezTo>
                  <a:pt x="2435976" y="1552808"/>
                  <a:pt x="2363043" y="1456745"/>
                  <a:pt x="2275523" y="1370411"/>
                </a:cubicBezTo>
                <a:cubicBezTo>
                  <a:pt x="2192865" y="1286508"/>
                  <a:pt x="2098052" y="1212333"/>
                  <a:pt x="1991083" y="1150318"/>
                </a:cubicBezTo>
                <a:cubicBezTo>
                  <a:pt x="1991083" y="1150318"/>
                  <a:pt x="1991083" y="1150318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6665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47440-5016-B541-7D6A-5BD45E933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066F47-2899-6B2C-AE22-1C43D98EE9A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587031" y="0"/>
            <a:ext cx="6604969" cy="6858000"/>
          </a:xfrm>
          <a:custGeom>
            <a:avLst/>
            <a:gdLst>
              <a:gd name="connsiteX0" fmla="*/ 853927 w 4806950"/>
              <a:gd name="connsiteY0" fmla="*/ 0 h 4991100"/>
              <a:gd name="connsiteX1" fmla="*/ 4806950 w 4806950"/>
              <a:gd name="connsiteY1" fmla="*/ 0 h 4991100"/>
              <a:gd name="connsiteX2" fmla="*/ 4806950 w 4806950"/>
              <a:gd name="connsiteY2" fmla="*/ 4991100 h 4991100"/>
              <a:gd name="connsiteX3" fmla="*/ 0 w 4806950"/>
              <a:gd name="connsiteY3" fmla="*/ 4991100 h 4991100"/>
              <a:gd name="connsiteX4" fmla="*/ 461051 w 4806950"/>
              <a:gd name="connsiteY4" fmla="*/ 4325620 h 4991100"/>
              <a:gd name="connsiteX5" fmla="*/ 972945 w 4806950"/>
              <a:gd name="connsiteY5" fmla="*/ 3075534 h 4991100"/>
              <a:gd name="connsiteX6" fmla="*/ 1150895 w 4806950"/>
              <a:gd name="connsiteY6" fmla="*/ 1735332 h 4991100"/>
              <a:gd name="connsiteX7" fmla="*/ 978723 w 4806950"/>
              <a:gd name="connsiteY7" fmla="*/ 395129 h 4991100"/>
              <a:gd name="connsiteX8" fmla="*/ 853927 w 4806950"/>
              <a:gd name="connsiteY8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950" h="4991100">
                <a:moveTo>
                  <a:pt x="853927" y="0"/>
                </a:moveTo>
                <a:cubicBezTo>
                  <a:pt x="853927" y="0"/>
                  <a:pt x="853927" y="0"/>
                  <a:pt x="4806950" y="0"/>
                </a:cubicBezTo>
                <a:lnTo>
                  <a:pt x="4806950" y="4991100"/>
                </a:lnTo>
                <a:cubicBezTo>
                  <a:pt x="4806950" y="4991100"/>
                  <a:pt x="4806950" y="4991100"/>
                  <a:pt x="0" y="4991100"/>
                </a:cubicBezTo>
                <a:cubicBezTo>
                  <a:pt x="168706" y="4785448"/>
                  <a:pt x="323545" y="4563622"/>
                  <a:pt x="461051" y="4325620"/>
                </a:cubicBezTo>
                <a:cubicBezTo>
                  <a:pt x="692155" y="3924715"/>
                  <a:pt x="858549" y="3503013"/>
                  <a:pt x="972945" y="3075534"/>
                </a:cubicBezTo>
                <a:cubicBezTo>
                  <a:pt x="1091964" y="2633036"/>
                  <a:pt x="1150895" y="2183606"/>
                  <a:pt x="1150895" y="1735332"/>
                </a:cubicBezTo>
                <a:cubicBezTo>
                  <a:pt x="1149739" y="1281280"/>
                  <a:pt x="1095430" y="830695"/>
                  <a:pt x="978723" y="395129"/>
                </a:cubicBezTo>
                <a:cubicBezTo>
                  <a:pt x="942902" y="261109"/>
                  <a:pt x="901303" y="129399"/>
                  <a:pt x="853927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7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822C7-738C-C36C-9B81-490D98197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orange liquid&#10;&#10;Description automatically generated">
            <a:extLst>
              <a:ext uri="{FF2B5EF4-FFF2-40B4-BE49-F238E27FC236}">
                <a16:creationId xmlns:a16="http://schemas.microsoft.com/office/drawing/2014/main" id="{A1113F07-A0CB-A3E3-0EDA-3A4FBD2A0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00" y="-9426"/>
            <a:ext cx="7061127" cy="68688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5A3139-60F1-043D-8D3D-180EE60F11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79010" y="-1491"/>
            <a:ext cx="6912990" cy="6250312"/>
          </a:xfrm>
          <a:custGeom>
            <a:avLst/>
            <a:gdLst>
              <a:gd name="connsiteX0" fmla="*/ 0 w 4984750"/>
              <a:gd name="connsiteY0" fmla="*/ 0 h 4506913"/>
              <a:gd name="connsiteX1" fmla="*/ 4984750 w 4984750"/>
              <a:gd name="connsiteY1" fmla="*/ 0 h 4506913"/>
              <a:gd name="connsiteX2" fmla="*/ 4984750 w 4984750"/>
              <a:gd name="connsiteY2" fmla="*/ 4506913 h 4506913"/>
              <a:gd name="connsiteX3" fmla="*/ 4870421 w 4984750"/>
              <a:gd name="connsiteY3" fmla="*/ 4448590 h 4506913"/>
              <a:gd name="connsiteX4" fmla="*/ 4697784 w 4984750"/>
              <a:gd name="connsiteY4" fmla="*/ 4325081 h 4506913"/>
              <a:gd name="connsiteX5" fmla="*/ 4645193 w 4984750"/>
              <a:gd name="connsiteY5" fmla="*/ 4275907 h 4506913"/>
              <a:gd name="connsiteX6" fmla="*/ 4471412 w 4984750"/>
              <a:gd name="connsiteY6" fmla="*/ 4050618 h 4506913"/>
              <a:gd name="connsiteX7" fmla="*/ 4362800 w 4984750"/>
              <a:gd name="connsiteY7" fmla="*/ 3787591 h 4506913"/>
              <a:gd name="connsiteX8" fmla="*/ 4326214 w 4984750"/>
              <a:gd name="connsiteY8" fmla="*/ 3505123 h 4506913"/>
              <a:gd name="connsiteX9" fmla="*/ 4326214 w 4984750"/>
              <a:gd name="connsiteY9" fmla="*/ 3503979 h 4506913"/>
              <a:gd name="connsiteX10" fmla="*/ 4325071 w 4984750"/>
              <a:gd name="connsiteY10" fmla="*/ 3503979 h 4506913"/>
              <a:gd name="connsiteX11" fmla="*/ 4287343 w 4984750"/>
              <a:gd name="connsiteY11" fmla="*/ 3221511 h 4506913"/>
              <a:gd name="connsiteX12" fmla="*/ 4179873 w 4984750"/>
              <a:gd name="connsiteY12" fmla="*/ 2958484 h 4506913"/>
              <a:gd name="connsiteX13" fmla="*/ 4006093 w 4984750"/>
              <a:gd name="connsiteY13" fmla="*/ 2733195 h 4506913"/>
              <a:gd name="connsiteX14" fmla="*/ 3779721 w 4984750"/>
              <a:gd name="connsiteY14" fmla="*/ 2559369 h 4506913"/>
              <a:gd name="connsiteX15" fmla="*/ 3517907 w 4984750"/>
              <a:gd name="connsiteY15" fmla="*/ 2450727 h 4506913"/>
              <a:gd name="connsiteX16" fmla="*/ 3235514 w 4984750"/>
              <a:gd name="connsiteY16" fmla="*/ 2414132 h 4506913"/>
              <a:gd name="connsiteX17" fmla="*/ 2953122 w 4984750"/>
              <a:gd name="connsiteY17" fmla="*/ 2450727 h 4506913"/>
              <a:gd name="connsiteX18" fmla="*/ 2690165 w 4984750"/>
              <a:gd name="connsiteY18" fmla="*/ 2559369 h 4506913"/>
              <a:gd name="connsiteX19" fmla="*/ 2427208 w 4984750"/>
              <a:gd name="connsiteY19" fmla="*/ 2666867 h 4506913"/>
              <a:gd name="connsiteX20" fmla="*/ 2144815 w 4984750"/>
              <a:gd name="connsiteY20" fmla="*/ 2704605 h 4506913"/>
              <a:gd name="connsiteX21" fmla="*/ 1862422 w 4984750"/>
              <a:gd name="connsiteY21" fmla="*/ 2668010 h 4506913"/>
              <a:gd name="connsiteX22" fmla="*/ 1600608 w 4984750"/>
              <a:gd name="connsiteY22" fmla="*/ 2558225 h 4506913"/>
              <a:gd name="connsiteX23" fmla="*/ 1426828 w 4984750"/>
              <a:gd name="connsiteY23" fmla="*/ 2434717 h 4506913"/>
              <a:gd name="connsiteX24" fmla="*/ 1374236 w 4984750"/>
              <a:gd name="connsiteY24" fmla="*/ 2385542 h 4506913"/>
              <a:gd name="connsiteX25" fmla="*/ 1200456 w 4984750"/>
              <a:gd name="connsiteY25" fmla="*/ 2160254 h 4506913"/>
              <a:gd name="connsiteX26" fmla="*/ 1027819 w 4984750"/>
              <a:gd name="connsiteY26" fmla="*/ 1860631 h 4506913"/>
              <a:gd name="connsiteX27" fmla="*/ 109756 w 4984750"/>
              <a:gd name="connsiteY27" fmla="*/ 271032 h 4506913"/>
              <a:gd name="connsiteX28" fmla="*/ 2287 w 4984750"/>
              <a:gd name="connsiteY28" fmla="*/ 6862 h 4506913"/>
              <a:gd name="connsiteX29" fmla="*/ 0 w 4984750"/>
              <a:gd name="connsiteY29" fmla="*/ 0 h 45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84750" h="4506913">
                <a:moveTo>
                  <a:pt x="0" y="0"/>
                </a:moveTo>
                <a:lnTo>
                  <a:pt x="4984750" y="0"/>
                </a:lnTo>
                <a:cubicBezTo>
                  <a:pt x="4984750" y="0"/>
                  <a:pt x="4984750" y="0"/>
                  <a:pt x="4984750" y="4506913"/>
                </a:cubicBezTo>
                <a:cubicBezTo>
                  <a:pt x="4945878" y="4489759"/>
                  <a:pt x="4908150" y="4470318"/>
                  <a:pt x="4870421" y="4448590"/>
                </a:cubicBezTo>
                <a:cubicBezTo>
                  <a:pt x="4809827" y="4414282"/>
                  <a:pt x="4751519" y="4371969"/>
                  <a:pt x="4697784" y="4325081"/>
                </a:cubicBezTo>
                <a:cubicBezTo>
                  <a:pt x="4679491" y="4309071"/>
                  <a:pt x="4662342" y="4293061"/>
                  <a:pt x="4645193" y="4275907"/>
                </a:cubicBezTo>
                <a:cubicBezTo>
                  <a:pt x="4578882" y="4209578"/>
                  <a:pt x="4519431" y="4135244"/>
                  <a:pt x="4471412" y="4050618"/>
                </a:cubicBezTo>
                <a:cubicBezTo>
                  <a:pt x="4422251" y="3965992"/>
                  <a:pt x="4386809" y="3876792"/>
                  <a:pt x="4362800" y="3787591"/>
                </a:cubicBezTo>
                <a:cubicBezTo>
                  <a:pt x="4337647" y="3693816"/>
                  <a:pt x="4326214" y="3598898"/>
                  <a:pt x="4326214" y="3505123"/>
                </a:cubicBezTo>
                <a:cubicBezTo>
                  <a:pt x="4326214" y="3505123"/>
                  <a:pt x="4326214" y="3503979"/>
                  <a:pt x="4326214" y="3503979"/>
                </a:cubicBezTo>
                <a:cubicBezTo>
                  <a:pt x="4326214" y="3503979"/>
                  <a:pt x="4326214" y="3503979"/>
                  <a:pt x="4325071" y="3503979"/>
                </a:cubicBezTo>
                <a:cubicBezTo>
                  <a:pt x="4325071" y="3409061"/>
                  <a:pt x="4312495" y="3315286"/>
                  <a:pt x="4287343" y="3221511"/>
                </a:cubicBezTo>
                <a:cubicBezTo>
                  <a:pt x="4263333" y="3131167"/>
                  <a:pt x="4229035" y="3043110"/>
                  <a:pt x="4179873" y="2958484"/>
                </a:cubicBezTo>
                <a:cubicBezTo>
                  <a:pt x="4130712" y="2873858"/>
                  <a:pt x="4071260" y="2799524"/>
                  <a:pt x="4006093" y="2733195"/>
                </a:cubicBezTo>
                <a:cubicBezTo>
                  <a:pt x="3937495" y="2664579"/>
                  <a:pt x="3862038" y="2607400"/>
                  <a:pt x="3779721" y="2559369"/>
                </a:cubicBezTo>
                <a:cubicBezTo>
                  <a:pt x="3697404" y="2512481"/>
                  <a:pt x="3609371" y="2474743"/>
                  <a:pt x="3517907" y="2450727"/>
                </a:cubicBezTo>
                <a:cubicBezTo>
                  <a:pt x="3426444" y="2425568"/>
                  <a:pt x="3331551" y="2414132"/>
                  <a:pt x="3235514" y="2414132"/>
                </a:cubicBezTo>
                <a:cubicBezTo>
                  <a:pt x="3141765" y="2414132"/>
                  <a:pt x="3046871" y="2426711"/>
                  <a:pt x="2953122" y="2450727"/>
                </a:cubicBezTo>
                <a:cubicBezTo>
                  <a:pt x="2863945" y="2475886"/>
                  <a:pt x="2774768" y="2510194"/>
                  <a:pt x="2690165" y="2559369"/>
                </a:cubicBezTo>
                <a:cubicBezTo>
                  <a:pt x="2605561" y="2608543"/>
                  <a:pt x="2517528" y="2642851"/>
                  <a:pt x="2427208" y="2666867"/>
                </a:cubicBezTo>
                <a:cubicBezTo>
                  <a:pt x="2333458" y="2692026"/>
                  <a:pt x="2239708" y="2704605"/>
                  <a:pt x="2144815" y="2704605"/>
                </a:cubicBezTo>
                <a:cubicBezTo>
                  <a:pt x="2049921" y="2704605"/>
                  <a:pt x="1953885" y="2693169"/>
                  <a:pt x="1862422" y="2668010"/>
                </a:cubicBezTo>
                <a:cubicBezTo>
                  <a:pt x="1770958" y="2643995"/>
                  <a:pt x="1682925" y="2606256"/>
                  <a:pt x="1600608" y="2558225"/>
                </a:cubicBezTo>
                <a:cubicBezTo>
                  <a:pt x="1538870" y="2522774"/>
                  <a:pt x="1480562" y="2481604"/>
                  <a:pt x="1426828" y="2434717"/>
                </a:cubicBezTo>
                <a:cubicBezTo>
                  <a:pt x="1409678" y="2418706"/>
                  <a:pt x="1391386" y="2402696"/>
                  <a:pt x="1374236" y="2385542"/>
                </a:cubicBezTo>
                <a:cubicBezTo>
                  <a:pt x="1309069" y="2319213"/>
                  <a:pt x="1249618" y="2244880"/>
                  <a:pt x="1200456" y="2160254"/>
                </a:cubicBezTo>
                <a:cubicBezTo>
                  <a:pt x="1200456" y="2160254"/>
                  <a:pt x="1200456" y="2160254"/>
                  <a:pt x="1027819" y="1860631"/>
                </a:cubicBezTo>
                <a:cubicBezTo>
                  <a:pt x="1027819" y="1860631"/>
                  <a:pt x="1027819" y="1860631"/>
                  <a:pt x="109756" y="271032"/>
                </a:cubicBezTo>
                <a:cubicBezTo>
                  <a:pt x="61738" y="186406"/>
                  <a:pt x="26296" y="97206"/>
                  <a:pt x="2287" y="6862"/>
                </a:cubicBezTo>
                <a:cubicBezTo>
                  <a:pt x="1143" y="4575"/>
                  <a:pt x="1143" y="2287"/>
                  <a:pt x="0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8D332-D7CF-AC4A-776D-270BD5CFE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61289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colorful logo with a white background&#10;&#10;Description automatically generated">
            <a:extLst>
              <a:ext uri="{FF2B5EF4-FFF2-40B4-BE49-F238E27FC236}">
                <a16:creationId xmlns:a16="http://schemas.microsoft.com/office/drawing/2014/main" id="{F576D057-6A6B-9C97-5077-7B2771E2D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0"/>
            <a:ext cx="6839712" cy="68580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20AF777-3D3D-1432-93C2-9B745E5BD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50" y="3175"/>
            <a:ext cx="47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02AEB46-FDFB-8F92-9DE9-47969ADA6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175"/>
            <a:ext cx="47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B283727-27DA-3938-0C6F-A559BBD5B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7225" y="1211149"/>
            <a:ext cx="3914775" cy="5645475"/>
          </a:xfrm>
          <a:custGeom>
            <a:avLst/>
            <a:gdLst>
              <a:gd name="connsiteX0" fmla="*/ 1569376 w 3914775"/>
              <a:gd name="connsiteY0" fmla="*/ 516 h 5645475"/>
              <a:gd name="connsiteX1" fmla="*/ 2292622 w 3914775"/>
              <a:gd name="connsiteY1" fmla="*/ 205112 h 5645475"/>
              <a:gd name="connsiteX2" fmla="*/ 3914775 w 3914775"/>
              <a:gd name="connsiteY2" fmla="*/ 1140150 h 5645475"/>
              <a:gd name="connsiteX3" fmla="*/ 3914775 w 3914775"/>
              <a:gd name="connsiteY3" fmla="*/ 5645475 h 5645475"/>
              <a:gd name="connsiteX4" fmla="*/ 432151 w 3914775"/>
              <a:gd name="connsiteY4" fmla="*/ 5645475 h 5645475"/>
              <a:gd name="connsiteX5" fmla="*/ 3178 w 3914775"/>
              <a:gd name="connsiteY5" fmla="*/ 4583438 h 5645475"/>
              <a:gd name="connsiteX6" fmla="*/ 0 w 3914775"/>
              <a:gd name="connsiteY6" fmla="*/ 1527500 h 5645475"/>
              <a:gd name="connsiteX7" fmla="*/ 204954 w 3914775"/>
              <a:gd name="connsiteY7" fmla="*/ 763912 h 5645475"/>
              <a:gd name="connsiteX8" fmla="*/ 1569376 w 3914775"/>
              <a:gd name="connsiteY8" fmla="*/ 516 h 56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775" h="5645475">
                <a:moveTo>
                  <a:pt x="1569376" y="516"/>
                </a:moveTo>
                <a:cubicBezTo>
                  <a:pt x="1815830" y="6923"/>
                  <a:pt x="2064234" y="73151"/>
                  <a:pt x="2292622" y="205112"/>
                </a:cubicBezTo>
                <a:cubicBezTo>
                  <a:pt x="2292622" y="205112"/>
                  <a:pt x="2292622" y="205112"/>
                  <a:pt x="3914775" y="1140150"/>
                </a:cubicBezTo>
                <a:cubicBezTo>
                  <a:pt x="3914775" y="1140150"/>
                  <a:pt x="3914775" y="1140150"/>
                  <a:pt x="3914775" y="5645475"/>
                </a:cubicBezTo>
                <a:cubicBezTo>
                  <a:pt x="3914775" y="5645475"/>
                  <a:pt x="3914775" y="5645475"/>
                  <a:pt x="432151" y="5645475"/>
                </a:cubicBezTo>
                <a:cubicBezTo>
                  <a:pt x="166823" y="5370838"/>
                  <a:pt x="3178" y="4996188"/>
                  <a:pt x="3178" y="4583438"/>
                </a:cubicBezTo>
                <a:cubicBezTo>
                  <a:pt x="3178" y="4583438"/>
                  <a:pt x="3178" y="4583438"/>
                  <a:pt x="0" y="1527500"/>
                </a:cubicBezTo>
                <a:cubicBezTo>
                  <a:pt x="0" y="1268737"/>
                  <a:pt x="65141" y="1005212"/>
                  <a:pt x="204954" y="763912"/>
                </a:cubicBezTo>
                <a:cubicBezTo>
                  <a:pt x="494411" y="261865"/>
                  <a:pt x="1027177" y="-13578"/>
                  <a:pt x="1569376" y="516"/>
                </a:cubicBezTo>
                <a:close/>
              </a:path>
            </a:pathLst>
          </a:custGeom>
        </p:spPr>
        <p:txBody>
          <a:bodyPr wrap="square" lIns="0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A9678-5A5F-D4A6-FE07-086AC02A08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AC0BD0CF-E901-1F49-7489-7018F1A84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0"/>
            <a:ext cx="3477768" cy="685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D7AA62-BCA4-5372-4DCC-B435A700D2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92700" y="0"/>
            <a:ext cx="6704013" cy="6858000"/>
          </a:xfrm>
          <a:custGeom>
            <a:avLst/>
            <a:gdLst>
              <a:gd name="connsiteX0" fmla="*/ 84669 w 4360424"/>
              <a:gd name="connsiteY0" fmla="*/ 0 h 4460580"/>
              <a:gd name="connsiteX1" fmla="*/ 2423376 w 4360424"/>
              <a:gd name="connsiteY1" fmla="*/ 0 h 4460580"/>
              <a:gd name="connsiteX2" fmla="*/ 2279852 w 4360424"/>
              <a:gd name="connsiteY2" fmla="*/ 1262799 h 4460580"/>
              <a:gd name="connsiteX3" fmla="*/ 2279852 w 4360424"/>
              <a:gd name="connsiteY3" fmla="*/ 1263831 h 4460580"/>
              <a:gd name="connsiteX4" fmla="*/ 3347501 w 4360424"/>
              <a:gd name="connsiteY4" fmla="*/ 3112081 h 4460580"/>
              <a:gd name="connsiteX5" fmla="*/ 4360424 w 4360424"/>
              <a:gd name="connsiteY5" fmla="*/ 3642807 h 4460580"/>
              <a:gd name="connsiteX6" fmla="*/ 4360424 w 4360424"/>
              <a:gd name="connsiteY6" fmla="*/ 4460580 h 4460580"/>
              <a:gd name="connsiteX7" fmla="*/ 1033 w 4360424"/>
              <a:gd name="connsiteY7" fmla="*/ 4460580 h 4460580"/>
              <a:gd name="connsiteX8" fmla="*/ 0 w 4360424"/>
              <a:gd name="connsiteY8" fmla="*/ 4428571 h 4460580"/>
              <a:gd name="connsiteX9" fmla="*/ 533824 w 4360424"/>
              <a:gd name="connsiteY9" fmla="*/ 3504447 h 4460580"/>
              <a:gd name="connsiteX10" fmla="*/ 925158 w 4360424"/>
              <a:gd name="connsiteY10" fmla="*/ 2044433 h 4460580"/>
              <a:gd name="connsiteX11" fmla="*/ 533824 w 4360424"/>
              <a:gd name="connsiteY11" fmla="*/ 1654132 h 4460580"/>
              <a:gd name="connsiteX12" fmla="*/ 0 w 4360424"/>
              <a:gd name="connsiteY12" fmla="*/ 728975 h 4460580"/>
              <a:gd name="connsiteX13" fmla="*/ 84669 w 4360424"/>
              <a:gd name="connsiteY13" fmla="*/ 0 h 446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0424" h="4460580">
                <a:moveTo>
                  <a:pt x="84669" y="0"/>
                </a:moveTo>
                <a:cubicBezTo>
                  <a:pt x="84669" y="0"/>
                  <a:pt x="84669" y="0"/>
                  <a:pt x="2423376" y="0"/>
                </a:cubicBezTo>
                <a:cubicBezTo>
                  <a:pt x="2111548" y="334544"/>
                  <a:pt x="2039270" y="845652"/>
                  <a:pt x="2279852" y="1262799"/>
                </a:cubicBezTo>
                <a:cubicBezTo>
                  <a:pt x="2279852" y="1262799"/>
                  <a:pt x="2279852" y="1263831"/>
                  <a:pt x="2279852" y="1263831"/>
                </a:cubicBezTo>
                <a:cubicBezTo>
                  <a:pt x="2279852" y="1263831"/>
                  <a:pt x="2279852" y="1263831"/>
                  <a:pt x="3347501" y="3112081"/>
                </a:cubicBezTo>
                <a:cubicBezTo>
                  <a:pt x="3561237" y="3481731"/>
                  <a:pt x="3961863" y="3675848"/>
                  <a:pt x="4360424" y="3642807"/>
                </a:cubicBezTo>
                <a:lnTo>
                  <a:pt x="4360424" y="4460580"/>
                </a:lnTo>
                <a:cubicBezTo>
                  <a:pt x="4360424" y="4460580"/>
                  <a:pt x="4360424" y="4460580"/>
                  <a:pt x="1033" y="4460580"/>
                </a:cubicBezTo>
                <a:cubicBezTo>
                  <a:pt x="0" y="4450255"/>
                  <a:pt x="0" y="4439929"/>
                  <a:pt x="0" y="4428571"/>
                </a:cubicBezTo>
                <a:cubicBezTo>
                  <a:pt x="0" y="4034140"/>
                  <a:pt x="214769" y="3689272"/>
                  <a:pt x="533824" y="3504447"/>
                </a:cubicBezTo>
                <a:cubicBezTo>
                  <a:pt x="1044932" y="3209140"/>
                  <a:pt x="1220465" y="2555541"/>
                  <a:pt x="925158" y="2044433"/>
                </a:cubicBezTo>
                <a:cubicBezTo>
                  <a:pt x="828099" y="1876128"/>
                  <a:pt x="691803" y="1743963"/>
                  <a:pt x="533824" y="1654132"/>
                </a:cubicBezTo>
                <a:cubicBezTo>
                  <a:pt x="215801" y="1469307"/>
                  <a:pt x="1033" y="1123406"/>
                  <a:pt x="0" y="728975"/>
                </a:cubicBezTo>
                <a:cubicBezTo>
                  <a:pt x="1033" y="483230"/>
                  <a:pt x="29944" y="238517"/>
                  <a:pt x="84669" y="0"/>
                </a:cubicBezTo>
                <a:close/>
              </a:path>
            </a:pathLst>
          </a:custGeom>
        </p:spPr>
        <p:txBody>
          <a:bodyPr wrap="square" lIns="360000" tIns="72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CA29A-437E-1705-8314-A1347D923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61" r:id="rId7"/>
    <p:sldLayoutId id="2147483662" r:id="rId8"/>
    <p:sldLayoutId id="2147483663" r:id="rId9"/>
    <p:sldLayoutId id="2147483649" r:id="rId10"/>
    <p:sldLayoutId id="2147483657" r:id="rId11"/>
    <p:sldLayoutId id="2147483650" r:id="rId12"/>
    <p:sldLayoutId id="2147483659" r:id="rId13"/>
    <p:sldLayoutId id="2147483660" r:id="rId14"/>
    <p:sldLayoutId id="2147483656" r:id="rId15"/>
    <p:sldLayoutId id="2147483686" r:id="rId16"/>
    <p:sldLayoutId id="2147483687" r:id="rId17"/>
    <p:sldLayoutId id="2147483681" r:id="rId18"/>
    <p:sldLayoutId id="2147483682" r:id="rId19"/>
    <p:sldLayoutId id="2147483668" r:id="rId20"/>
    <p:sldLayoutId id="2147483667" r:id="rId21"/>
    <p:sldLayoutId id="2147483669" r:id="rId22"/>
    <p:sldLayoutId id="2147483683" r:id="rId23"/>
    <p:sldLayoutId id="2147483697" r:id="rId24"/>
    <p:sldLayoutId id="2147483684" r:id="rId25"/>
    <p:sldLayoutId id="2147483672" r:id="rId26"/>
    <p:sldLayoutId id="2147483695" r:id="rId27"/>
    <p:sldLayoutId id="2147483673" r:id="rId28"/>
    <p:sldLayoutId id="2147483685" r:id="rId29"/>
    <p:sldLayoutId id="2147483688" r:id="rId30"/>
    <p:sldLayoutId id="2147483689" r:id="rId31"/>
    <p:sldLayoutId id="2147483690" r:id="rId32"/>
    <p:sldLayoutId id="2147483691" r:id="rId33"/>
    <p:sldLayoutId id="2147483670" r:id="rId34"/>
    <p:sldLayoutId id="2147483671" r:id="rId35"/>
    <p:sldLayoutId id="2147483692" r:id="rId36"/>
    <p:sldLayoutId id="2147483693" r:id="rId37"/>
    <p:sldLayoutId id="2147483694" r:id="rId38"/>
    <p:sldLayoutId id="2147483654" r:id="rId39"/>
    <p:sldLayoutId id="2147483655" r:id="rId40"/>
    <p:sldLayoutId id="2147483698" r:id="rId41"/>
    <p:sldLayoutId id="2147483699" r:id="rId42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9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C55D8-5564-B98F-28DD-2DC4FC83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9267824" cy="1065278"/>
          </a:xfrm>
        </p:spPr>
        <p:txBody>
          <a:bodyPr/>
          <a:lstStyle/>
          <a:p>
            <a:r>
              <a:rPr lang="en-GB" sz="2800" dirty="0"/>
              <a:t>Disclaimer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F2065-909E-28E4-AC11-076FD4E0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5A198CE-D89C-5917-A705-747E17B19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4" name="Snip Single Corner Rectangle 5">
            <a:extLst>
              <a:ext uri="{FF2B5EF4-FFF2-40B4-BE49-F238E27FC236}">
                <a16:creationId xmlns:a16="http://schemas.microsoft.com/office/drawing/2014/main" id="{466A9FAA-F96A-6A5C-DBA5-3180E3A130CD}"/>
              </a:ext>
            </a:extLst>
          </p:cNvPr>
          <p:cNvSpPr/>
          <p:nvPr/>
        </p:nvSpPr>
        <p:spPr>
          <a:xfrm>
            <a:off x="604837" y="1390537"/>
            <a:ext cx="11080343" cy="4060219"/>
          </a:xfrm>
          <a:prstGeom prst="roundRect">
            <a:avLst>
              <a:gd name="adj" fmla="val 8238"/>
            </a:avLst>
          </a:prstGeom>
          <a:solidFill>
            <a:srgbClr val="FFFFFF"/>
          </a:solidFill>
          <a:ln w="3175" cap="sq" cmpd="sng" algn="ctr">
            <a:noFill/>
            <a:prstDash val="solid"/>
          </a:ln>
          <a:effectLst>
            <a:innerShdw blurRad="101600">
              <a:srgbClr val="FFFFFF">
                <a:lumMod val="65000"/>
              </a:srgbClr>
            </a:innerShdw>
          </a:effectLst>
        </p:spPr>
        <p:txBody>
          <a:bodyPr rtlCol="0" anchor="ctr"/>
          <a:lstStyle/>
          <a:p>
            <a:pPr defTabSz="683853">
              <a:spcBef>
                <a:spcPts val="600"/>
              </a:spcBef>
            </a:pPr>
            <a:endParaRPr lang="de-DE" sz="2000" dirty="0">
              <a:solidFill>
                <a:srgbClr val="000000"/>
              </a:solidFill>
            </a:endParaRPr>
          </a:p>
          <a:p>
            <a:pPr defTabSz="683853">
              <a:spcBef>
                <a:spcPts val="600"/>
              </a:spcBef>
            </a:pPr>
            <a:r>
              <a:rPr lang="de-DE" sz="2000" dirty="0">
                <a:solidFill>
                  <a:srgbClr val="000000"/>
                </a:solidFill>
              </a:rPr>
              <a:t>Dieses Material wird Ihnen zur Beantwortung Ihrer konkreten Anfrage zur Verfügung gestellt.</a:t>
            </a:r>
          </a:p>
          <a:p>
            <a:pPr defTabSz="683853">
              <a:spcBef>
                <a:spcPts val="600"/>
              </a:spcBef>
            </a:pPr>
            <a:r>
              <a:rPr lang="de-DE" sz="2000" dirty="0">
                <a:solidFill>
                  <a:srgbClr val="000000"/>
                </a:solidFill>
              </a:rPr>
              <a:t>Bitte beachten Sie, dass die Inhalte der wissenschaftlichen Information dienen, keine Werbezwecke verfolgen und möglicherweise Wirkstoffe betreffen können, die sich noch in der klinischen Entwicklung befinden.</a:t>
            </a:r>
          </a:p>
          <a:p>
            <a:pPr defTabSz="683853">
              <a:spcBef>
                <a:spcPts val="600"/>
              </a:spcBef>
            </a:pPr>
            <a:r>
              <a:rPr lang="de-DE" sz="2000" dirty="0">
                <a:solidFill>
                  <a:srgbClr val="000000"/>
                </a:solidFill>
              </a:rPr>
              <a:t>Wenn Sie diese Unterlagen nutzen, liegt die korrekte Darstellung der Daten in Ihrer Verantwortung.</a:t>
            </a:r>
          </a:p>
          <a:p>
            <a:pPr defTabSz="683853">
              <a:spcBef>
                <a:spcPts val="600"/>
              </a:spcBef>
            </a:pPr>
            <a:endParaRPr lang="de-DE" sz="2000" dirty="0">
              <a:solidFill>
                <a:srgbClr val="000000"/>
              </a:solidFill>
            </a:endParaRPr>
          </a:p>
          <a:p>
            <a:pPr defTabSz="683853">
              <a:spcBef>
                <a:spcPts val="600"/>
              </a:spcBef>
            </a:pPr>
            <a:r>
              <a:rPr lang="de-DE" sz="2000" dirty="0">
                <a:solidFill>
                  <a:srgbClr val="000000"/>
                </a:solidFill>
              </a:rPr>
              <a:t>Stand der Information: Mai 2025</a:t>
            </a:r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664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D1100-2851-4215-BB09-722E177E3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24103458-0619-0E43-6E7B-6F4C3413D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040000" cy="2632929"/>
          </a:xfrm>
        </p:spPr>
        <p:txBody>
          <a:bodyPr/>
          <a:lstStyle/>
          <a:p>
            <a:r>
              <a:rPr lang="de-DE" sz="3200" b="0" dirty="0"/>
              <a:t>Aufdosieren bei Anti-VEGF-Therapieumstellung – notwendig oder verzichtbar?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1885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726">
        <p:fade/>
      </p:transition>
    </mc:Choice>
    <mc:Fallback xmlns="">
      <p:transition spd="med" advTm="317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3" y="3"/>
            <a:ext cx="158751" cy="158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F010C38-D18D-D54D-FEAA-D6E28C23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7547489" cy="1065278"/>
          </a:xfrm>
        </p:spPr>
        <p:txBody>
          <a:bodyPr/>
          <a:lstStyle/>
          <a:p>
            <a:r>
              <a:rPr lang="de-DE" b="1" dirty="0">
                <a:solidFill>
                  <a:srgbClr val="002068"/>
                </a:solidFill>
                <a:effectLst/>
              </a:rPr>
              <a:t>FALCON: Studiendesign</a:t>
            </a:r>
            <a:r>
              <a:rPr lang="de-DE" b="1" baseline="30000" dirty="0">
                <a:solidFill>
                  <a:srgbClr val="002068"/>
                </a:solidFill>
                <a:effectLst/>
              </a:rPr>
              <a:t>1</a:t>
            </a:r>
            <a:br>
              <a:rPr lang="en-GB" b="1" dirty="0">
                <a:solidFill>
                  <a:srgbClr val="002068"/>
                </a:solidFill>
                <a:effectLst/>
              </a:rPr>
            </a:b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312275" y="6450013"/>
            <a:ext cx="2879725" cy="179387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9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5BE20-159C-EE44-E1E9-524DCC702983}"/>
              </a:ext>
            </a:extLst>
          </p:cNvPr>
          <p:cNvSpPr txBox="1"/>
          <p:nvPr/>
        </p:nvSpPr>
        <p:spPr>
          <a:xfrm>
            <a:off x="488478" y="5947501"/>
            <a:ext cx="11586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lang="de-DE" sz="900" dirty="0"/>
              <a:t>BCVA, bestkorrigierte Sehschärfe</a:t>
            </a:r>
            <a:r>
              <a:rPr lang="en-US" sz="900" dirty="0"/>
              <a:t>; EOS, </a:t>
            </a:r>
            <a:r>
              <a:rPr lang="en-US" sz="900" i="1" dirty="0"/>
              <a:t>End of Study</a:t>
            </a:r>
            <a:r>
              <a:rPr lang="en-US" sz="900" dirty="0"/>
              <a:t>; q4w, alle 4 </a:t>
            </a:r>
            <a:r>
              <a:rPr lang="en-US" sz="900" dirty="0" err="1"/>
              <a:t>Wochen</a:t>
            </a:r>
            <a:r>
              <a:rPr lang="en-US" sz="900" dirty="0"/>
              <a:t>; q8w, alle 8 </a:t>
            </a:r>
            <a:r>
              <a:rPr lang="en-US" sz="900" dirty="0" err="1"/>
              <a:t>Wochen</a:t>
            </a:r>
            <a:r>
              <a:rPr lang="en-US" sz="900" dirty="0"/>
              <a:t>.</a:t>
            </a:r>
          </a:p>
          <a:p>
            <a:pPr defTabSz="1219140">
              <a:defRPr/>
            </a:pPr>
            <a:r>
              <a:rPr lang="de-DE" sz="900" dirty="0"/>
              <a:t>1 Holz F. et al. </a:t>
            </a:r>
            <a:r>
              <a:rPr lang="de-DE" sz="900" i="1" dirty="0" err="1"/>
              <a:t>Graefe's</a:t>
            </a:r>
            <a:r>
              <a:rPr lang="de-DE" sz="900" i="1" dirty="0"/>
              <a:t> Archive </a:t>
            </a:r>
            <a:r>
              <a:rPr lang="de-DE" sz="900" i="1" dirty="0" err="1"/>
              <a:t>for</a:t>
            </a:r>
            <a:r>
              <a:rPr lang="de-DE" sz="900" i="1" dirty="0"/>
              <a:t> Clinical and Experimental </a:t>
            </a:r>
            <a:r>
              <a:rPr lang="de-DE" sz="900" i="1" dirty="0" err="1"/>
              <a:t>Ophthalmology</a:t>
            </a:r>
            <a:r>
              <a:rPr lang="de-DE" sz="900" dirty="0"/>
              <a:t>, 2022 </a:t>
            </a:r>
            <a:r>
              <a:rPr lang="de-DE" sz="900" i="1" dirty="0"/>
              <a:t>260</a:t>
            </a:r>
            <a:r>
              <a:rPr lang="de-DE" sz="900" dirty="0"/>
              <a:t>(8):2695-2702.</a:t>
            </a:r>
          </a:p>
          <a:p>
            <a:pPr defTabSz="1219140">
              <a:defRPr/>
            </a:pPr>
            <a:endParaRPr lang="en-US" sz="900" dirty="0">
              <a:highlight>
                <a:srgbClr val="FFFF00"/>
              </a:highlight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F60E3C5-9B3C-5D6E-8BA8-3DBB904596F4}"/>
              </a:ext>
            </a:extLst>
          </p:cNvPr>
          <p:cNvGrpSpPr/>
          <p:nvPr/>
        </p:nvGrpSpPr>
        <p:grpSpPr>
          <a:xfrm>
            <a:off x="572074" y="1333116"/>
            <a:ext cx="9721145" cy="2647477"/>
            <a:chOff x="1847463" y="2125672"/>
            <a:chExt cx="9721145" cy="2647477"/>
          </a:xfrm>
        </p:grpSpPr>
        <p:sp>
          <p:nvSpPr>
            <p:cNvPr id="20" name="Rectangle 125">
              <a:extLst>
                <a:ext uri="{FF2B5EF4-FFF2-40B4-BE49-F238E27FC236}">
                  <a16:creationId xmlns:a16="http://schemas.microsoft.com/office/drawing/2014/main" id="{3CF4220E-59D6-D8D7-54F1-DE58B56B7800}"/>
                </a:ext>
              </a:extLst>
            </p:cNvPr>
            <p:cNvSpPr/>
            <p:nvPr/>
          </p:nvSpPr>
          <p:spPr>
            <a:xfrm>
              <a:off x="11027796" y="2125672"/>
              <a:ext cx="455603" cy="2647477"/>
            </a:xfrm>
            <a:prstGeom prst="rect">
              <a:avLst/>
            </a:prstGeom>
            <a:solidFill>
              <a:srgbClr val="9D9D9C">
                <a:lumMod val="60000"/>
                <a:lumOff val="40000"/>
              </a:srgbClr>
            </a:solidFill>
            <a:ln w="12700" cap="sq" cmpd="sng" algn="ctr">
              <a:noFill/>
              <a:prstDash val="solid"/>
            </a:ln>
            <a:effectLst/>
          </p:spPr>
          <p:txBody>
            <a:bodyPr wrap="none" rtlCol="0" anchor="b"/>
            <a:lstStyle/>
            <a:p>
              <a:pPr algn="ctr" defTabSz="914377">
                <a:defRPr/>
              </a:pPr>
              <a:r>
                <a:rPr lang="de-DE" sz="933" kern="0">
                  <a:solidFill>
                    <a:srgbClr val="000000"/>
                  </a:solidFill>
                </a:rPr>
                <a:t>EOS</a:t>
              </a:r>
            </a:p>
          </p:txBody>
        </p:sp>
        <p:sp>
          <p:nvSpPr>
            <p:cNvPr id="22" name="TextBox 126">
              <a:extLst>
                <a:ext uri="{FF2B5EF4-FFF2-40B4-BE49-F238E27FC236}">
                  <a16:creationId xmlns:a16="http://schemas.microsoft.com/office/drawing/2014/main" id="{ADD65257-14C1-9AFB-4F41-5DA128F24F9E}"/>
                </a:ext>
              </a:extLst>
            </p:cNvPr>
            <p:cNvSpPr txBox="1"/>
            <p:nvPr/>
          </p:nvSpPr>
          <p:spPr>
            <a:xfrm>
              <a:off x="11044352" y="358541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00000"/>
                  </a:solidFill>
                </a:rPr>
                <a:t>52</a:t>
              </a:r>
            </a:p>
          </p:txBody>
        </p:sp>
        <p:sp>
          <p:nvSpPr>
            <p:cNvPr id="23" name="TextBox 127">
              <a:extLst>
                <a:ext uri="{FF2B5EF4-FFF2-40B4-BE49-F238E27FC236}">
                  <a16:creationId xmlns:a16="http://schemas.microsoft.com/office/drawing/2014/main" id="{996EB44A-FFAB-6610-B434-ACE148D06F34}"/>
                </a:ext>
              </a:extLst>
            </p:cNvPr>
            <p:cNvSpPr txBox="1"/>
            <p:nvPr/>
          </p:nvSpPr>
          <p:spPr>
            <a:xfrm>
              <a:off x="10466097" y="358541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48</a:t>
              </a:r>
            </a:p>
          </p:txBody>
        </p:sp>
        <p:sp>
          <p:nvSpPr>
            <p:cNvPr id="28" name="TextBox 128">
              <a:extLst>
                <a:ext uri="{FF2B5EF4-FFF2-40B4-BE49-F238E27FC236}">
                  <a16:creationId xmlns:a16="http://schemas.microsoft.com/office/drawing/2014/main" id="{7077421B-254F-68A9-76E3-BE6D3A08516E}"/>
                </a:ext>
              </a:extLst>
            </p:cNvPr>
            <p:cNvSpPr txBox="1"/>
            <p:nvPr/>
          </p:nvSpPr>
          <p:spPr>
            <a:xfrm>
              <a:off x="10481217" y="218107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48</a:t>
              </a:r>
            </a:p>
          </p:txBody>
        </p:sp>
        <p:sp>
          <p:nvSpPr>
            <p:cNvPr id="29" name="TextBox 129">
              <a:extLst>
                <a:ext uri="{FF2B5EF4-FFF2-40B4-BE49-F238E27FC236}">
                  <a16:creationId xmlns:a16="http://schemas.microsoft.com/office/drawing/2014/main" id="{B7F98B00-591D-6198-9CD5-330AC256BC1A}"/>
                </a:ext>
              </a:extLst>
            </p:cNvPr>
            <p:cNvSpPr txBox="1"/>
            <p:nvPr/>
          </p:nvSpPr>
          <p:spPr>
            <a:xfrm>
              <a:off x="5235719" y="3010669"/>
              <a:ext cx="1520293" cy="372727"/>
            </a:xfrm>
            <a:prstGeom prst="roundRect">
              <a:avLst/>
            </a:prstGeom>
            <a:solidFill>
              <a:srgbClr val="001C58"/>
            </a:solidFill>
          </p:spPr>
          <p:txBody>
            <a:bodyPr wrap="square" rtlCol="0" anchor="ctr">
              <a:noAutofit/>
            </a:bodyPr>
            <a:lstStyle/>
            <a:p>
              <a:pPr algn="ctr" defTabSz="914377">
                <a:defRPr/>
              </a:pPr>
              <a:r>
                <a:rPr lang="de-DE" sz="1067" kern="0" dirty="0">
                  <a:solidFill>
                    <a:srgbClr val="FFFFFF"/>
                  </a:solidFill>
                </a:rPr>
                <a:t>12-Wochen- </a:t>
              </a:r>
              <a:br>
                <a:rPr lang="de-DE" sz="1067" kern="0" dirty="0">
                  <a:solidFill>
                    <a:srgbClr val="FFFFFF"/>
                  </a:solidFill>
                </a:rPr>
              </a:br>
              <a:r>
                <a:rPr lang="de-DE" sz="1067" kern="0" dirty="0">
                  <a:solidFill>
                    <a:srgbClr val="FFFFFF"/>
                  </a:solidFill>
                </a:rPr>
                <a:t>Intervall</a:t>
              </a:r>
            </a:p>
          </p:txBody>
        </p:sp>
        <p:sp>
          <p:nvSpPr>
            <p:cNvPr id="36" name="TextBox 130">
              <a:extLst>
                <a:ext uri="{FF2B5EF4-FFF2-40B4-BE49-F238E27FC236}">
                  <a16:creationId xmlns:a16="http://schemas.microsoft.com/office/drawing/2014/main" id="{4E378453-0777-9A08-8DB1-D93F237324BC}"/>
                </a:ext>
              </a:extLst>
            </p:cNvPr>
            <p:cNvSpPr txBox="1"/>
            <p:nvPr/>
          </p:nvSpPr>
          <p:spPr>
            <a:xfrm>
              <a:off x="4045791" y="3010669"/>
              <a:ext cx="484327" cy="372727"/>
            </a:xfrm>
            <a:prstGeom prst="roundRect">
              <a:avLst/>
            </a:prstGeom>
            <a:solidFill>
              <a:srgbClr val="001C58"/>
            </a:solidFill>
          </p:spPr>
          <p:txBody>
            <a:bodyPr wrap="none" lIns="0" rIns="0" rtlCol="0" anchor="ctr">
              <a:noAutofit/>
            </a:bodyPr>
            <a:lstStyle/>
            <a:p>
              <a:pPr algn="ctr" defTabSz="914377">
                <a:defRPr/>
              </a:pPr>
              <a:r>
                <a:rPr lang="de-DE" sz="1067" kern="0" dirty="0">
                  <a:solidFill>
                    <a:srgbClr val="FFFFFF"/>
                  </a:solidFill>
                </a:rPr>
                <a:t>q4w</a:t>
              </a:r>
            </a:p>
          </p:txBody>
        </p:sp>
        <p:sp>
          <p:nvSpPr>
            <p:cNvPr id="38" name="TextBox 131">
              <a:extLst>
                <a:ext uri="{FF2B5EF4-FFF2-40B4-BE49-F238E27FC236}">
                  <a16:creationId xmlns:a16="http://schemas.microsoft.com/office/drawing/2014/main" id="{25E8AD29-F203-3F38-F7E7-1C7201E0A2D4}"/>
                </a:ext>
              </a:extLst>
            </p:cNvPr>
            <p:cNvSpPr txBox="1"/>
            <p:nvPr/>
          </p:nvSpPr>
          <p:spPr>
            <a:xfrm>
              <a:off x="4566095" y="3010669"/>
              <a:ext cx="484327" cy="372727"/>
            </a:xfrm>
            <a:prstGeom prst="roundRect">
              <a:avLst/>
            </a:prstGeom>
            <a:solidFill>
              <a:srgbClr val="001C58"/>
            </a:solidFill>
          </p:spPr>
          <p:txBody>
            <a:bodyPr wrap="none" lIns="0" rIns="0" rtlCol="0" anchor="ctr">
              <a:noAutofit/>
            </a:bodyPr>
            <a:lstStyle/>
            <a:p>
              <a:pPr algn="ctr" defTabSz="914377">
                <a:defRPr/>
              </a:pPr>
              <a:r>
                <a:rPr lang="de-DE" sz="1067" kern="0" dirty="0">
                  <a:solidFill>
                    <a:srgbClr val="FFFFFF"/>
                  </a:solidFill>
                </a:rPr>
                <a:t>q4w</a:t>
              </a:r>
            </a:p>
          </p:txBody>
        </p:sp>
        <p:sp>
          <p:nvSpPr>
            <p:cNvPr id="40" name="TextBox 132">
              <a:extLst>
                <a:ext uri="{FF2B5EF4-FFF2-40B4-BE49-F238E27FC236}">
                  <a16:creationId xmlns:a16="http://schemas.microsoft.com/office/drawing/2014/main" id="{B18D6946-85BE-17BA-A351-7A8EDBE47166}"/>
                </a:ext>
              </a:extLst>
            </p:cNvPr>
            <p:cNvSpPr txBox="1"/>
            <p:nvPr/>
          </p:nvSpPr>
          <p:spPr>
            <a:xfrm>
              <a:off x="3986162" y="2181079"/>
              <a:ext cx="4800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0</a:t>
              </a:r>
            </a:p>
          </p:txBody>
        </p:sp>
        <p:sp>
          <p:nvSpPr>
            <p:cNvPr id="41" name="TextBox 133">
              <a:extLst>
                <a:ext uri="{FF2B5EF4-FFF2-40B4-BE49-F238E27FC236}">
                  <a16:creationId xmlns:a16="http://schemas.microsoft.com/office/drawing/2014/main" id="{67E7E3BD-2A90-8A90-5FBA-852CF26702D7}"/>
                </a:ext>
              </a:extLst>
            </p:cNvPr>
            <p:cNvSpPr txBox="1"/>
            <p:nvPr/>
          </p:nvSpPr>
          <p:spPr>
            <a:xfrm>
              <a:off x="4480475" y="2181079"/>
              <a:ext cx="497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4</a:t>
              </a:r>
            </a:p>
          </p:txBody>
        </p:sp>
        <p:sp>
          <p:nvSpPr>
            <p:cNvPr id="42" name="TextBox 134">
              <a:extLst>
                <a:ext uri="{FF2B5EF4-FFF2-40B4-BE49-F238E27FC236}">
                  <a16:creationId xmlns:a16="http://schemas.microsoft.com/office/drawing/2014/main" id="{AE445976-FE01-C6B8-DAED-8082354AB324}"/>
                </a:ext>
              </a:extLst>
            </p:cNvPr>
            <p:cNvSpPr txBox="1"/>
            <p:nvPr/>
          </p:nvSpPr>
          <p:spPr>
            <a:xfrm>
              <a:off x="4991991" y="218107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8</a:t>
              </a:r>
            </a:p>
          </p:txBody>
        </p:sp>
        <p:sp>
          <p:nvSpPr>
            <p:cNvPr id="43" name="TextBox 135">
              <a:extLst>
                <a:ext uri="{FF2B5EF4-FFF2-40B4-BE49-F238E27FC236}">
                  <a16:creationId xmlns:a16="http://schemas.microsoft.com/office/drawing/2014/main" id="{8E2357A5-FF1A-5EC2-E5B5-810FDB85BB82}"/>
                </a:ext>
              </a:extLst>
            </p:cNvPr>
            <p:cNvSpPr txBox="1"/>
            <p:nvPr/>
          </p:nvSpPr>
          <p:spPr>
            <a:xfrm>
              <a:off x="6643501" y="2181079"/>
              <a:ext cx="5296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20</a:t>
              </a:r>
            </a:p>
          </p:txBody>
        </p:sp>
        <p:sp>
          <p:nvSpPr>
            <p:cNvPr id="44" name="TextBox 136">
              <a:extLst>
                <a:ext uri="{FF2B5EF4-FFF2-40B4-BE49-F238E27FC236}">
                  <a16:creationId xmlns:a16="http://schemas.microsoft.com/office/drawing/2014/main" id="{CA7A6893-A8A5-8347-F89C-C4C0088E6B3D}"/>
                </a:ext>
              </a:extLst>
            </p:cNvPr>
            <p:cNvSpPr txBox="1"/>
            <p:nvPr/>
          </p:nvSpPr>
          <p:spPr>
            <a:xfrm>
              <a:off x="5506691" y="218107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12</a:t>
              </a:r>
            </a:p>
          </p:txBody>
        </p:sp>
        <p:sp>
          <p:nvSpPr>
            <p:cNvPr id="45" name="Pentagon 137">
              <a:extLst>
                <a:ext uri="{FF2B5EF4-FFF2-40B4-BE49-F238E27FC236}">
                  <a16:creationId xmlns:a16="http://schemas.microsoft.com/office/drawing/2014/main" id="{9F7AE345-C2F8-ED3F-7CD0-4D040C60135E}"/>
                </a:ext>
              </a:extLst>
            </p:cNvPr>
            <p:cNvSpPr/>
            <p:nvPr/>
          </p:nvSpPr>
          <p:spPr>
            <a:xfrm>
              <a:off x="3926111" y="2485035"/>
              <a:ext cx="1383037" cy="438067"/>
            </a:xfrm>
            <a:prstGeom prst="homePlate">
              <a:avLst>
                <a:gd name="adj" fmla="val 18199"/>
              </a:avLst>
            </a:prstGeom>
            <a:solidFill>
              <a:srgbClr val="DCF9F6"/>
            </a:solidFill>
            <a:ln w="1270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1351" kern="0">
                <a:solidFill>
                  <a:srgbClr val="FFFFFF"/>
                </a:solidFill>
              </a:endParaRPr>
            </a:p>
          </p:txBody>
        </p:sp>
        <p:sp>
          <p:nvSpPr>
            <p:cNvPr id="46" name="TextBox 138">
              <a:extLst>
                <a:ext uri="{FF2B5EF4-FFF2-40B4-BE49-F238E27FC236}">
                  <a16:creationId xmlns:a16="http://schemas.microsoft.com/office/drawing/2014/main" id="{D7247326-B351-3978-388E-B8ECB4FCC125}"/>
                </a:ext>
              </a:extLst>
            </p:cNvPr>
            <p:cNvSpPr txBox="1"/>
            <p:nvPr/>
          </p:nvSpPr>
          <p:spPr>
            <a:xfrm>
              <a:off x="3392839" y="2162559"/>
              <a:ext cx="779304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de-DE" sz="1067" kern="0" dirty="0">
                  <a:solidFill>
                    <a:srgbClr val="000000"/>
                  </a:solidFill>
                </a:rPr>
                <a:t>Woche</a:t>
              </a:r>
            </a:p>
          </p:txBody>
        </p:sp>
        <p:pic>
          <p:nvPicPr>
            <p:cNvPr id="53" name="Picture 142">
              <a:extLst>
                <a:ext uri="{FF2B5EF4-FFF2-40B4-BE49-F238E27FC236}">
                  <a16:creationId xmlns:a16="http://schemas.microsoft.com/office/drawing/2014/main" id="{0B262B88-792E-F9EB-6CA2-981CF1B52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rgbClr val="02376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5579">
              <a:off x="6194832" y="2510897"/>
              <a:ext cx="100085" cy="308407"/>
            </a:xfrm>
            <a:prstGeom prst="rect">
              <a:avLst/>
            </a:prstGeom>
          </p:spPr>
        </p:pic>
        <p:sp>
          <p:nvSpPr>
            <p:cNvPr id="164" name="Chevron 143">
              <a:extLst>
                <a:ext uri="{FF2B5EF4-FFF2-40B4-BE49-F238E27FC236}">
                  <a16:creationId xmlns:a16="http://schemas.microsoft.com/office/drawing/2014/main" id="{77AA2E77-0665-320D-F23E-EEA9CD283E9E}"/>
                </a:ext>
              </a:extLst>
            </p:cNvPr>
            <p:cNvSpPr/>
            <p:nvPr/>
          </p:nvSpPr>
          <p:spPr>
            <a:xfrm>
              <a:off x="5317594" y="2485035"/>
              <a:ext cx="6082501" cy="438067"/>
            </a:xfrm>
            <a:prstGeom prst="chevron">
              <a:avLst>
                <a:gd name="adj" fmla="val 18199"/>
              </a:avLst>
            </a:prstGeom>
            <a:gradFill flip="none" rotWithShape="1">
              <a:gsLst>
                <a:gs pos="0">
                  <a:srgbClr val="C6C6C6">
                    <a:lumMod val="40000"/>
                    <a:lumOff val="60000"/>
                  </a:srgbClr>
                </a:gs>
                <a:gs pos="50000">
                  <a:srgbClr val="C6C6C6">
                    <a:lumMod val="20000"/>
                    <a:lumOff val="80000"/>
                  </a:srgbClr>
                </a:gs>
                <a:gs pos="100000">
                  <a:srgbClr val="C6C6C6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1270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1351" kern="0">
                <a:solidFill>
                  <a:srgbClr val="FFFFFF"/>
                </a:solidFill>
              </a:endParaRPr>
            </a:p>
          </p:txBody>
        </p:sp>
        <p:sp>
          <p:nvSpPr>
            <p:cNvPr id="165" name="TextBox 144">
              <a:extLst>
                <a:ext uri="{FF2B5EF4-FFF2-40B4-BE49-F238E27FC236}">
                  <a16:creationId xmlns:a16="http://schemas.microsoft.com/office/drawing/2014/main" id="{03302FC2-EC75-CCA3-E85A-C8FF26EB7CFA}"/>
                </a:ext>
              </a:extLst>
            </p:cNvPr>
            <p:cNvSpPr txBox="1"/>
            <p:nvPr/>
          </p:nvSpPr>
          <p:spPr>
            <a:xfrm>
              <a:off x="8519593" y="3010669"/>
              <a:ext cx="1605888" cy="372727"/>
            </a:xfrm>
            <a:prstGeom prst="roundRect">
              <a:avLst/>
            </a:prstGeom>
            <a:solidFill>
              <a:srgbClr val="001C58"/>
            </a:solidFill>
          </p:spPr>
          <p:txBody>
            <a:bodyPr wrap="square" rtlCol="0" anchor="ctr">
              <a:noAutofit/>
            </a:bodyPr>
            <a:lstStyle/>
            <a:p>
              <a:pPr algn="ctr" defTabSz="914377">
                <a:defRPr/>
              </a:pPr>
              <a:r>
                <a:rPr lang="de-DE" sz="1067" kern="0" dirty="0">
                  <a:solidFill>
                    <a:srgbClr val="FFFFFF"/>
                  </a:solidFill>
                </a:rPr>
                <a:t>12-Wochen- </a:t>
              </a:r>
              <a:br>
                <a:rPr lang="de-DE" sz="1067" kern="0" dirty="0">
                  <a:solidFill>
                    <a:srgbClr val="FFFFFF"/>
                  </a:solidFill>
                </a:rPr>
              </a:br>
              <a:r>
                <a:rPr lang="de-DE" sz="1067" kern="0" dirty="0">
                  <a:solidFill>
                    <a:srgbClr val="FFFFFF"/>
                  </a:solidFill>
                </a:rPr>
                <a:t>Intervall</a:t>
              </a:r>
            </a:p>
          </p:txBody>
        </p:sp>
        <p:sp>
          <p:nvSpPr>
            <p:cNvPr id="166" name="TextBox 145">
              <a:extLst>
                <a:ext uri="{FF2B5EF4-FFF2-40B4-BE49-F238E27FC236}">
                  <a16:creationId xmlns:a16="http://schemas.microsoft.com/office/drawing/2014/main" id="{F600CB41-BA51-CC82-2D61-E7650EC8117C}"/>
                </a:ext>
              </a:extLst>
            </p:cNvPr>
            <p:cNvSpPr txBox="1"/>
            <p:nvPr/>
          </p:nvSpPr>
          <p:spPr>
            <a:xfrm>
              <a:off x="6784686" y="3010669"/>
              <a:ext cx="1706236" cy="372727"/>
            </a:xfrm>
            <a:prstGeom prst="roundRect">
              <a:avLst/>
            </a:prstGeom>
            <a:solidFill>
              <a:srgbClr val="001C58"/>
            </a:solidFill>
          </p:spPr>
          <p:txBody>
            <a:bodyPr wrap="square" rtlCol="0" anchor="ctr">
              <a:noAutofit/>
            </a:bodyPr>
            <a:lstStyle/>
            <a:p>
              <a:pPr algn="ctr" defTabSz="914377">
                <a:defRPr/>
              </a:pPr>
              <a:r>
                <a:rPr lang="de-DE" sz="1067" kern="0" dirty="0">
                  <a:solidFill>
                    <a:srgbClr val="FFFFFF"/>
                  </a:solidFill>
                </a:rPr>
                <a:t>12-Wochen- </a:t>
              </a:r>
              <a:br>
                <a:rPr lang="de-DE" sz="1067" kern="0" dirty="0">
                  <a:solidFill>
                    <a:srgbClr val="FFFFFF"/>
                  </a:solidFill>
                </a:rPr>
              </a:br>
              <a:r>
                <a:rPr lang="de-DE" sz="1067" kern="0" dirty="0">
                  <a:solidFill>
                    <a:srgbClr val="FFFFFF"/>
                  </a:solidFill>
                </a:rPr>
                <a:t>Intervall</a:t>
              </a:r>
            </a:p>
          </p:txBody>
        </p:sp>
        <p:sp>
          <p:nvSpPr>
            <p:cNvPr id="167" name="TextBox 146">
              <a:extLst>
                <a:ext uri="{FF2B5EF4-FFF2-40B4-BE49-F238E27FC236}">
                  <a16:creationId xmlns:a16="http://schemas.microsoft.com/office/drawing/2014/main" id="{40E0E200-DEF4-9674-7348-C37EA62F23DD}"/>
                </a:ext>
              </a:extLst>
            </p:cNvPr>
            <p:cNvSpPr txBox="1"/>
            <p:nvPr/>
          </p:nvSpPr>
          <p:spPr>
            <a:xfrm>
              <a:off x="6004247" y="218107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16</a:t>
              </a:r>
            </a:p>
          </p:txBody>
        </p:sp>
        <p:sp>
          <p:nvSpPr>
            <p:cNvPr id="168" name="TextBox 147">
              <a:extLst>
                <a:ext uri="{FF2B5EF4-FFF2-40B4-BE49-F238E27FC236}">
                  <a16:creationId xmlns:a16="http://schemas.microsoft.com/office/drawing/2014/main" id="{BCDA120B-981A-74B0-A8AA-CF6DAB2830F4}"/>
                </a:ext>
              </a:extLst>
            </p:cNvPr>
            <p:cNvSpPr txBox="1"/>
            <p:nvPr/>
          </p:nvSpPr>
          <p:spPr>
            <a:xfrm>
              <a:off x="7185412" y="218107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24</a:t>
              </a:r>
            </a:p>
          </p:txBody>
        </p:sp>
        <p:sp>
          <p:nvSpPr>
            <p:cNvPr id="169" name="TextBox 148">
              <a:extLst>
                <a:ext uri="{FF2B5EF4-FFF2-40B4-BE49-F238E27FC236}">
                  <a16:creationId xmlns:a16="http://schemas.microsoft.com/office/drawing/2014/main" id="{90CDC80E-87D4-99DA-A7DE-91DB1800BF29}"/>
                </a:ext>
              </a:extLst>
            </p:cNvPr>
            <p:cNvSpPr txBox="1"/>
            <p:nvPr/>
          </p:nvSpPr>
          <p:spPr>
            <a:xfrm>
              <a:off x="8865763" y="218107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36</a:t>
              </a:r>
            </a:p>
          </p:txBody>
        </p:sp>
        <p:sp>
          <p:nvSpPr>
            <p:cNvPr id="170" name="TextBox 149">
              <a:extLst>
                <a:ext uri="{FF2B5EF4-FFF2-40B4-BE49-F238E27FC236}">
                  <a16:creationId xmlns:a16="http://schemas.microsoft.com/office/drawing/2014/main" id="{23407A18-3C11-3B45-08EB-FB51ED5FFF19}"/>
                </a:ext>
              </a:extLst>
            </p:cNvPr>
            <p:cNvSpPr txBox="1"/>
            <p:nvPr/>
          </p:nvSpPr>
          <p:spPr>
            <a:xfrm>
              <a:off x="9404247" y="218107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40</a:t>
              </a:r>
            </a:p>
          </p:txBody>
        </p:sp>
        <p:sp>
          <p:nvSpPr>
            <p:cNvPr id="171" name="TextBox 150">
              <a:extLst>
                <a:ext uri="{FF2B5EF4-FFF2-40B4-BE49-F238E27FC236}">
                  <a16:creationId xmlns:a16="http://schemas.microsoft.com/office/drawing/2014/main" id="{51D0965B-EB20-C246-7F8A-8A34306CA633}"/>
                </a:ext>
              </a:extLst>
            </p:cNvPr>
            <p:cNvSpPr txBox="1"/>
            <p:nvPr/>
          </p:nvSpPr>
          <p:spPr>
            <a:xfrm>
              <a:off x="9942732" y="218107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44</a:t>
              </a:r>
            </a:p>
          </p:txBody>
        </p:sp>
        <p:sp>
          <p:nvSpPr>
            <p:cNvPr id="172" name="TextBox 151">
              <a:extLst>
                <a:ext uri="{FF2B5EF4-FFF2-40B4-BE49-F238E27FC236}">
                  <a16:creationId xmlns:a16="http://schemas.microsoft.com/office/drawing/2014/main" id="{289CA370-A649-D4E0-91E1-8BB9753DF01D}"/>
                </a:ext>
              </a:extLst>
            </p:cNvPr>
            <p:cNvSpPr txBox="1"/>
            <p:nvPr/>
          </p:nvSpPr>
          <p:spPr>
            <a:xfrm>
              <a:off x="8357504" y="2181079"/>
              <a:ext cx="5296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32</a:t>
              </a:r>
            </a:p>
          </p:txBody>
        </p:sp>
        <p:sp>
          <p:nvSpPr>
            <p:cNvPr id="173" name="TextBox 153">
              <a:extLst>
                <a:ext uri="{FF2B5EF4-FFF2-40B4-BE49-F238E27FC236}">
                  <a16:creationId xmlns:a16="http://schemas.microsoft.com/office/drawing/2014/main" id="{2E7F18D2-9539-C101-489C-E1706EB2E410}"/>
                </a:ext>
              </a:extLst>
            </p:cNvPr>
            <p:cNvSpPr txBox="1"/>
            <p:nvPr/>
          </p:nvSpPr>
          <p:spPr>
            <a:xfrm>
              <a:off x="7760827" y="218107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28</a:t>
              </a:r>
            </a:p>
          </p:txBody>
        </p:sp>
        <p:sp>
          <p:nvSpPr>
            <p:cNvPr id="174" name="TextBox 154">
              <a:extLst>
                <a:ext uri="{FF2B5EF4-FFF2-40B4-BE49-F238E27FC236}">
                  <a16:creationId xmlns:a16="http://schemas.microsoft.com/office/drawing/2014/main" id="{4739AC91-3D91-3B63-8330-1040F50E196F}"/>
                </a:ext>
              </a:extLst>
            </p:cNvPr>
            <p:cNvSpPr txBox="1"/>
            <p:nvPr/>
          </p:nvSpPr>
          <p:spPr>
            <a:xfrm>
              <a:off x="4027030" y="4400422"/>
              <a:ext cx="1637133" cy="372727"/>
            </a:xfrm>
            <a:prstGeom prst="roundRect">
              <a:avLst/>
            </a:prstGeom>
            <a:solidFill>
              <a:srgbClr val="001C58"/>
            </a:solidFill>
          </p:spPr>
          <p:txBody>
            <a:bodyPr wrap="square" rtlCol="0" anchor="ctr">
              <a:noAutofit/>
            </a:bodyPr>
            <a:lstStyle/>
            <a:p>
              <a:pPr algn="ctr" defTabSz="914377">
                <a:defRPr/>
              </a:pPr>
              <a:r>
                <a:rPr lang="de-DE" sz="1067" kern="0" dirty="0">
                  <a:solidFill>
                    <a:srgbClr val="FFFFFF"/>
                  </a:solidFill>
                </a:rPr>
                <a:t>12-Wochen- </a:t>
              </a:r>
              <a:br>
                <a:rPr lang="de-DE" sz="1067" kern="0" dirty="0">
                  <a:solidFill>
                    <a:srgbClr val="FFFFFF"/>
                  </a:solidFill>
                </a:rPr>
              </a:br>
              <a:r>
                <a:rPr lang="de-DE" sz="1067" kern="0" dirty="0">
                  <a:solidFill>
                    <a:srgbClr val="FFFFFF"/>
                  </a:solidFill>
                </a:rPr>
                <a:t>Intervall</a:t>
              </a:r>
            </a:p>
          </p:txBody>
        </p:sp>
        <p:sp>
          <p:nvSpPr>
            <p:cNvPr id="175" name="TextBox 155">
              <a:extLst>
                <a:ext uri="{FF2B5EF4-FFF2-40B4-BE49-F238E27FC236}">
                  <a16:creationId xmlns:a16="http://schemas.microsoft.com/office/drawing/2014/main" id="{C5A6801A-62A4-93E9-0908-F7C3CF50D1A7}"/>
                </a:ext>
              </a:extLst>
            </p:cNvPr>
            <p:cNvSpPr txBox="1"/>
            <p:nvPr/>
          </p:nvSpPr>
          <p:spPr>
            <a:xfrm>
              <a:off x="3935609" y="3585419"/>
              <a:ext cx="4800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0</a:t>
              </a:r>
            </a:p>
          </p:txBody>
        </p:sp>
        <p:sp>
          <p:nvSpPr>
            <p:cNvPr id="176" name="TextBox 156">
              <a:extLst>
                <a:ext uri="{FF2B5EF4-FFF2-40B4-BE49-F238E27FC236}">
                  <a16:creationId xmlns:a16="http://schemas.microsoft.com/office/drawing/2014/main" id="{5511CDE0-192E-924D-BC0F-16B0E8364D37}"/>
                </a:ext>
              </a:extLst>
            </p:cNvPr>
            <p:cNvSpPr txBox="1"/>
            <p:nvPr/>
          </p:nvSpPr>
          <p:spPr>
            <a:xfrm>
              <a:off x="4429923" y="3585419"/>
              <a:ext cx="497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9D9D9C">
                      <a:lumMod val="60000"/>
                      <a:lumOff val="40000"/>
                    </a:srgbClr>
                  </a:solidFill>
                </a:rPr>
                <a:t>4</a:t>
              </a:r>
            </a:p>
          </p:txBody>
        </p:sp>
        <p:sp>
          <p:nvSpPr>
            <p:cNvPr id="177" name="TextBox 157">
              <a:extLst>
                <a:ext uri="{FF2B5EF4-FFF2-40B4-BE49-F238E27FC236}">
                  <a16:creationId xmlns:a16="http://schemas.microsoft.com/office/drawing/2014/main" id="{14B4DE71-A069-6619-836B-4699439D5467}"/>
                </a:ext>
              </a:extLst>
            </p:cNvPr>
            <p:cNvSpPr txBox="1"/>
            <p:nvPr/>
          </p:nvSpPr>
          <p:spPr>
            <a:xfrm>
              <a:off x="4941439" y="358541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9D9D9C">
                      <a:lumMod val="60000"/>
                      <a:lumOff val="40000"/>
                    </a:srgbClr>
                  </a:solidFill>
                </a:rPr>
                <a:t>8</a:t>
              </a:r>
            </a:p>
          </p:txBody>
        </p:sp>
        <p:sp>
          <p:nvSpPr>
            <p:cNvPr id="178" name="TextBox 158">
              <a:extLst>
                <a:ext uri="{FF2B5EF4-FFF2-40B4-BE49-F238E27FC236}">
                  <a16:creationId xmlns:a16="http://schemas.microsoft.com/office/drawing/2014/main" id="{A687E4B3-F482-850C-808A-0CB84C8C24B6}"/>
                </a:ext>
              </a:extLst>
            </p:cNvPr>
            <p:cNvSpPr txBox="1"/>
            <p:nvPr/>
          </p:nvSpPr>
          <p:spPr>
            <a:xfrm>
              <a:off x="6604637" y="3585419"/>
              <a:ext cx="5296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9D9D9C">
                      <a:lumMod val="60000"/>
                      <a:lumOff val="40000"/>
                    </a:srgbClr>
                  </a:solidFill>
                </a:rPr>
                <a:t>20</a:t>
              </a:r>
            </a:p>
          </p:txBody>
        </p:sp>
        <p:sp>
          <p:nvSpPr>
            <p:cNvPr id="179" name="TextBox 159">
              <a:extLst>
                <a:ext uri="{FF2B5EF4-FFF2-40B4-BE49-F238E27FC236}">
                  <a16:creationId xmlns:a16="http://schemas.microsoft.com/office/drawing/2014/main" id="{4EA72745-C857-D2E3-B739-7EDBA42F3AC3}"/>
                </a:ext>
              </a:extLst>
            </p:cNvPr>
            <p:cNvSpPr txBox="1"/>
            <p:nvPr/>
          </p:nvSpPr>
          <p:spPr>
            <a:xfrm>
              <a:off x="5479924" y="358541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12</a:t>
              </a:r>
            </a:p>
          </p:txBody>
        </p:sp>
        <p:sp>
          <p:nvSpPr>
            <p:cNvPr id="180" name="Pentagon 160">
              <a:extLst>
                <a:ext uri="{FF2B5EF4-FFF2-40B4-BE49-F238E27FC236}">
                  <a16:creationId xmlns:a16="http://schemas.microsoft.com/office/drawing/2014/main" id="{50BECC4F-D214-7690-5F4F-AEA533900917}"/>
                </a:ext>
              </a:extLst>
            </p:cNvPr>
            <p:cNvSpPr/>
            <p:nvPr/>
          </p:nvSpPr>
          <p:spPr>
            <a:xfrm>
              <a:off x="3935608" y="3878477"/>
              <a:ext cx="599501" cy="438067"/>
            </a:xfrm>
            <a:prstGeom prst="homePlate">
              <a:avLst>
                <a:gd name="adj" fmla="val 18199"/>
              </a:avLst>
            </a:prstGeom>
            <a:solidFill>
              <a:srgbClr val="DCF9F6"/>
            </a:solidFill>
            <a:ln w="1270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1351" kern="0">
                <a:solidFill>
                  <a:srgbClr val="FFFFFF"/>
                </a:solidFill>
              </a:endParaRPr>
            </a:p>
          </p:txBody>
        </p:sp>
        <p:pic>
          <p:nvPicPr>
            <p:cNvPr id="181" name="Picture 161">
              <a:extLst>
                <a:ext uri="{FF2B5EF4-FFF2-40B4-BE49-F238E27FC236}">
                  <a16:creationId xmlns:a16="http://schemas.microsoft.com/office/drawing/2014/main" id="{B312DF58-FF18-DCFD-93DC-B122FCEEC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rgbClr val="02376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5579">
              <a:off x="6144279" y="3932058"/>
              <a:ext cx="100085" cy="308407"/>
            </a:xfrm>
            <a:prstGeom prst="rect">
              <a:avLst/>
            </a:prstGeom>
          </p:spPr>
        </p:pic>
        <p:sp>
          <p:nvSpPr>
            <p:cNvPr id="182" name="Chevron 162">
              <a:extLst>
                <a:ext uri="{FF2B5EF4-FFF2-40B4-BE49-F238E27FC236}">
                  <a16:creationId xmlns:a16="http://schemas.microsoft.com/office/drawing/2014/main" id="{59C2B86B-6C9C-238C-5809-1F6DB81A456C}"/>
                </a:ext>
              </a:extLst>
            </p:cNvPr>
            <p:cNvSpPr/>
            <p:nvPr/>
          </p:nvSpPr>
          <p:spPr>
            <a:xfrm>
              <a:off x="4521726" y="3878477"/>
              <a:ext cx="6878369" cy="438067"/>
            </a:xfrm>
            <a:prstGeom prst="chevron">
              <a:avLst>
                <a:gd name="adj" fmla="val 18199"/>
              </a:avLst>
            </a:prstGeom>
            <a:gradFill flip="none" rotWithShape="1">
              <a:gsLst>
                <a:gs pos="0">
                  <a:srgbClr val="C6C6C6">
                    <a:lumMod val="40000"/>
                    <a:lumOff val="60000"/>
                  </a:srgbClr>
                </a:gs>
                <a:gs pos="50000">
                  <a:srgbClr val="C6C6C6">
                    <a:lumMod val="20000"/>
                    <a:lumOff val="80000"/>
                  </a:srgbClr>
                </a:gs>
                <a:gs pos="100000">
                  <a:srgbClr val="C6C6C6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1270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1351" kern="0" dirty="0">
                <a:solidFill>
                  <a:srgbClr val="FFFFFF"/>
                </a:solidFill>
              </a:endParaRPr>
            </a:p>
          </p:txBody>
        </p:sp>
        <p:sp>
          <p:nvSpPr>
            <p:cNvPr id="183" name="TextBox 163">
              <a:extLst>
                <a:ext uri="{FF2B5EF4-FFF2-40B4-BE49-F238E27FC236}">
                  <a16:creationId xmlns:a16="http://schemas.microsoft.com/office/drawing/2014/main" id="{0DCF427F-C97D-8833-B027-E64F137B56E8}"/>
                </a:ext>
              </a:extLst>
            </p:cNvPr>
            <p:cNvSpPr txBox="1"/>
            <p:nvPr/>
          </p:nvSpPr>
          <p:spPr>
            <a:xfrm>
              <a:off x="7498595" y="4400422"/>
              <a:ext cx="1596728" cy="372727"/>
            </a:xfrm>
            <a:prstGeom prst="roundRect">
              <a:avLst/>
            </a:prstGeom>
            <a:solidFill>
              <a:srgbClr val="001C58"/>
            </a:solidFill>
          </p:spPr>
          <p:txBody>
            <a:bodyPr wrap="square" rtlCol="0" anchor="ctr">
              <a:noAutofit/>
            </a:bodyPr>
            <a:lstStyle/>
            <a:p>
              <a:pPr algn="ctr" defTabSz="914377">
                <a:defRPr/>
              </a:pPr>
              <a:r>
                <a:rPr lang="de-DE" sz="1067" kern="0" dirty="0">
                  <a:solidFill>
                    <a:srgbClr val="FFFFFF"/>
                  </a:solidFill>
                </a:rPr>
                <a:t>12-Wochen- </a:t>
              </a:r>
              <a:br>
                <a:rPr lang="de-DE" sz="1067" kern="0" dirty="0">
                  <a:solidFill>
                    <a:srgbClr val="FFFFFF"/>
                  </a:solidFill>
                </a:rPr>
              </a:br>
              <a:r>
                <a:rPr lang="de-DE" sz="1067" kern="0" dirty="0">
                  <a:solidFill>
                    <a:srgbClr val="FFFFFF"/>
                  </a:solidFill>
                </a:rPr>
                <a:t>Intervall</a:t>
              </a:r>
            </a:p>
          </p:txBody>
        </p:sp>
        <p:sp>
          <p:nvSpPr>
            <p:cNvPr id="184" name="TextBox 164">
              <a:extLst>
                <a:ext uri="{FF2B5EF4-FFF2-40B4-BE49-F238E27FC236}">
                  <a16:creationId xmlns:a16="http://schemas.microsoft.com/office/drawing/2014/main" id="{D08BC990-B541-2189-7716-4286D13C4488}"/>
                </a:ext>
              </a:extLst>
            </p:cNvPr>
            <p:cNvSpPr txBox="1"/>
            <p:nvPr/>
          </p:nvSpPr>
          <p:spPr>
            <a:xfrm>
              <a:off x="5748215" y="4400422"/>
              <a:ext cx="1706236" cy="372727"/>
            </a:xfrm>
            <a:prstGeom prst="roundRect">
              <a:avLst/>
            </a:prstGeom>
            <a:solidFill>
              <a:srgbClr val="001C58"/>
            </a:solidFill>
          </p:spPr>
          <p:txBody>
            <a:bodyPr wrap="square" rtlCol="0" anchor="ctr">
              <a:noAutofit/>
            </a:bodyPr>
            <a:lstStyle/>
            <a:p>
              <a:pPr algn="ctr" defTabSz="914377">
                <a:defRPr/>
              </a:pPr>
              <a:r>
                <a:rPr lang="de-DE" sz="1067" kern="0" dirty="0">
                  <a:solidFill>
                    <a:srgbClr val="FFFFFF"/>
                  </a:solidFill>
                </a:rPr>
                <a:t>12-Wochen- </a:t>
              </a:r>
              <a:br>
                <a:rPr lang="de-DE" sz="1067" kern="0" dirty="0">
                  <a:solidFill>
                    <a:srgbClr val="FFFFFF"/>
                  </a:solidFill>
                </a:rPr>
              </a:br>
              <a:r>
                <a:rPr lang="de-DE" sz="1067" kern="0" dirty="0">
                  <a:solidFill>
                    <a:srgbClr val="FFFFFF"/>
                  </a:solidFill>
                </a:rPr>
                <a:t>Intervall</a:t>
              </a:r>
            </a:p>
          </p:txBody>
        </p:sp>
        <p:sp>
          <p:nvSpPr>
            <p:cNvPr id="185" name="TextBox 165">
              <a:extLst>
                <a:ext uri="{FF2B5EF4-FFF2-40B4-BE49-F238E27FC236}">
                  <a16:creationId xmlns:a16="http://schemas.microsoft.com/office/drawing/2014/main" id="{9E4CB6CF-44A3-BAF8-CA93-4710E58E5C00}"/>
                </a:ext>
              </a:extLst>
            </p:cNvPr>
            <p:cNvSpPr txBox="1"/>
            <p:nvPr/>
          </p:nvSpPr>
          <p:spPr>
            <a:xfrm>
              <a:off x="6031988" y="358541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16</a:t>
              </a:r>
            </a:p>
          </p:txBody>
        </p:sp>
        <p:sp>
          <p:nvSpPr>
            <p:cNvPr id="186" name="TextBox 166">
              <a:extLst>
                <a:ext uri="{FF2B5EF4-FFF2-40B4-BE49-F238E27FC236}">
                  <a16:creationId xmlns:a16="http://schemas.microsoft.com/office/drawing/2014/main" id="{85A27C96-EBBD-5C98-EC2F-86B002C06A4E}"/>
                </a:ext>
              </a:extLst>
            </p:cNvPr>
            <p:cNvSpPr txBox="1"/>
            <p:nvPr/>
          </p:nvSpPr>
          <p:spPr>
            <a:xfrm>
              <a:off x="7170292" y="358541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24</a:t>
              </a:r>
            </a:p>
          </p:txBody>
        </p:sp>
        <p:sp>
          <p:nvSpPr>
            <p:cNvPr id="187" name="TextBox 167">
              <a:extLst>
                <a:ext uri="{FF2B5EF4-FFF2-40B4-BE49-F238E27FC236}">
                  <a16:creationId xmlns:a16="http://schemas.microsoft.com/office/drawing/2014/main" id="{C1628F56-8D67-CA9A-AD53-C9A96EF4C11D}"/>
                </a:ext>
              </a:extLst>
            </p:cNvPr>
            <p:cNvSpPr txBox="1"/>
            <p:nvPr/>
          </p:nvSpPr>
          <p:spPr>
            <a:xfrm>
              <a:off x="9389128" y="358541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40</a:t>
              </a:r>
            </a:p>
          </p:txBody>
        </p:sp>
        <p:sp>
          <p:nvSpPr>
            <p:cNvPr id="188" name="TextBox 168">
              <a:extLst>
                <a:ext uri="{FF2B5EF4-FFF2-40B4-BE49-F238E27FC236}">
                  <a16:creationId xmlns:a16="http://schemas.microsoft.com/office/drawing/2014/main" id="{DDB58BDC-A58B-A377-17D0-4A588D824AB2}"/>
                </a:ext>
              </a:extLst>
            </p:cNvPr>
            <p:cNvSpPr txBox="1"/>
            <p:nvPr/>
          </p:nvSpPr>
          <p:spPr>
            <a:xfrm>
              <a:off x="9927613" y="358541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44</a:t>
              </a:r>
            </a:p>
          </p:txBody>
        </p:sp>
        <p:sp>
          <p:nvSpPr>
            <p:cNvPr id="189" name="TextBox 169">
              <a:extLst>
                <a:ext uri="{FF2B5EF4-FFF2-40B4-BE49-F238E27FC236}">
                  <a16:creationId xmlns:a16="http://schemas.microsoft.com/office/drawing/2014/main" id="{867AFD6A-5FF9-F38B-CCDF-6BAC8E8E8860}"/>
                </a:ext>
              </a:extLst>
            </p:cNvPr>
            <p:cNvSpPr txBox="1"/>
            <p:nvPr/>
          </p:nvSpPr>
          <p:spPr>
            <a:xfrm>
              <a:off x="8850644" y="358541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23761"/>
                  </a:solidFill>
                </a:rPr>
                <a:t>36</a:t>
              </a:r>
            </a:p>
          </p:txBody>
        </p:sp>
        <p:sp>
          <p:nvSpPr>
            <p:cNvPr id="190" name="TextBox 170">
              <a:extLst>
                <a:ext uri="{FF2B5EF4-FFF2-40B4-BE49-F238E27FC236}">
                  <a16:creationId xmlns:a16="http://schemas.microsoft.com/office/drawing/2014/main" id="{7450123B-D480-5420-CEDA-083BF89E8C0E}"/>
                </a:ext>
              </a:extLst>
            </p:cNvPr>
            <p:cNvSpPr txBox="1"/>
            <p:nvPr/>
          </p:nvSpPr>
          <p:spPr>
            <a:xfrm>
              <a:off x="8316915" y="3585419"/>
              <a:ext cx="5296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9D9D9C">
                      <a:lumMod val="60000"/>
                      <a:lumOff val="40000"/>
                    </a:srgbClr>
                  </a:solidFill>
                </a:rPr>
                <a:t>32</a:t>
              </a:r>
            </a:p>
          </p:txBody>
        </p:sp>
        <p:sp>
          <p:nvSpPr>
            <p:cNvPr id="191" name="TextBox 171">
              <a:extLst>
                <a:ext uri="{FF2B5EF4-FFF2-40B4-BE49-F238E27FC236}">
                  <a16:creationId xmlns:a16="http://schemas.microsoft.com/office/drawing/2014/main" id="{D524A2B1-B3CA-69EA-4A62-74346E7EDA6F}"/>
                </a:ext>
              </a:extLst>
            </p:cNvPr>
            <p:cNvSpPr txBox="1"/>
            <p:nvPr/>
          </p:nvSpPr>
          <p:spPr>
            <a:xfrm>
              <a:off x="7789460" y="358541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C6C6C6"/>
                  </a:solidFill>
                </a:rPr>
                <a:t>28</a:t>
              </a:r>
            </a:p>
          </p:txBody>
        </p:sp>
        <p:sp>
          <p:nvSpPr>
            <p:cNvPr id="192" name="TextBox 172">
              <a:extLst>
                <a:ext uri="{FF2B5EF4-FFF2-40B4-BE49-F238E27FC236}">
                  <a16:creationId xmlns:a16="http://schemas.microsoft.com/office/drawing/2014/main" id="{C8A62438-DD3C-E018-E344-8613B84ACED3}"/>
                </a:ext>
              </a:extLst>
            </p:cNvPr>
            <p:cNvSpPr txBox="1"/>
            <p:nvPr/>
          </p:nvSpPr>
          <p:spPr>
            <a:xfrm>
              <a:off x="9139467" y="4400422"/>
              <a:ext cx="1596728" cy="372727"/>
            </a:xfrm>
            <a:prstGeom prst="roundRect">
              <a:avLst/>
            </a:prstGeom>
            <a:solidFill>
              <a:srgbClr val="001C58"/>
            </a:solidFill>
          </p:spPr>
          <p:txBody>
            <a:bodyPr wrap="square" rtlCol="0" anchor="ctr">
              <a:noAutofit/>
            </a:bodyPr>
            <a:lstStyle/>
            <a:p>
              <a:pPr algn="ctr" defTabSz="914377">
                <a:defRPr/>
              </a:pPr>
              <a:r>
                <a:rPr lang="de-DE" sz="1067" kern="0" dirty="0">
                  <a:solidFill>
                    <a:srgbClr val="FFFFFF"/>
                  </a:solidFill>
                </a:rPr>
                <a:t>12-Wochen- </a:t>
              </a:r>
              <a:br>
                <a:rPr lang="de-DE" sz="1067" kern="0" dirty="0">
                  <a:solidFill>
                    <a:srgbClr val="FFFFFF"/>
                  </a:solidFill>
                </a:rPr>
              </a:br>
              <a:r>
                <a:rPr lang="de-DE" sz="1067" kern="0" dirty="0">
                  <a:solidFill>
                    <a:srgbClr val="FFFFFF"/>
                  </a:solidFill>
                </a:rPr>
                <a:t>Intervall</a:t>
              </a:r>
            </a:p>
          </p:txBody>
        </p:sp>
        <p:sp>
          <p:nvSpPr>
            <p:cNvPr id="193" name="TextBox 173">
              <a:extLst>
                <a:ext uri="{FF2B5EF4-FFF2-40B4-BE49-F238E27FC236}">
                  <a16:creationId xmlns:a16="http://schemas.microsoft.com/office/drawing/2014/main" id="{6EBD7F7C-5BE8-F800-1709-6A55FA27FAD7}"/>
                </a:ext>
              </a:extLst>
            </p:cNvPr>
            <p:cNvSpPr txBox="1"/>
            <p:nvPr/>
          </p:nvSpPr>
          <p:spPr>
            <a:xfrm>
              <a:off x="11019703" y="2181079"/>
              <a:ext cx="524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>
                <a:defRPr/>
              </a:pPr>
              <a:r>
                <a:rPr lang="de-DE" sz="1200" b="1" kern="0">
                  <a:solidFill>
                    <a:srgbClr val="000000"/>
                  </a:solidFill>
                </a:rPr>
                <a:t>52</a:t>
              </a:r>
            </a:p>
          </p:txBody>
        </p:sp>
        <p:sp>
          <p:nvSpPr>
            <p:cNvPr id="194" name="TextBox 174">
              <a:extLst>
                <a:ext uri="{FF2B5EF4-FFF2-40B4-BE49-F238E27FC236}">
                  <a16:creationId xmlns:a16="http://schemas.microsoft.com/office/drawing/2014/main" id="{68FE6D79-DEC2-C5E3-C452-22F75825E966}"/>
                </a:ext>
              </a:extLst>
            </p:cNvPr>
            <p:cNvSpPr txBox="1"/>
            <p:nvPr/>
          </p:nvSpPr>
          <p:spPr>
            <a:xfrm>
              <a:off x="6082105" y="2170674"/>
              <a:ext cx="2048936" cy="297809"/>
            </a:xfrm>
            <a:prstGeom prst="rect">
              <a:avLst/>
            </a:prstGeom>
            <a:noFill/>
            <a:ln w="12700" cap="sq" cmpd="sng" algn="ctr">
              <a:solidFill>
                <a:srgbClr val="00E3FF">
                  <a:lumMod val="75000"/>
                </a:srgbClr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defTabSz="914377">
                <a:defRPr/>
              </a:pPr>
              <a:endParaRPr lang="de-DE" sz="1200" b="1" kern="0">
                <a:solidFill>
                  <a:srgbClr val="FFFFFF"/>
                </a:solidFill>
              </a:endParaRPr>
            </a:p>
          </p:txBody>
        </p:sp>
        <p:sp>
          <p:nvSpPr>
            <p:cNvPr id="195" name="TextBox 175">
              <a:extLst>
                <a:ext uri="{FF2B5EF4-FFF2-40B4-BE49-F238E27FC236}">
                  <a16:creationId xmlns:a16="http://schemas.microsoft.com/office/drawing/2014/main" id="{46586083-7072-5F5F-E071-7479F66A5D95}"/>
                </a:ext>
              </a:extLst>
            </p:cNvPr>
            <p:cNvSpPr txBox="1"/>
            <p:nvPr/>
          </p:nvSpPr>
          <p:spPr>
            <a:xfrm>
              <a:off x="6102311" y="3575014"/>
              <a:ext cx="2048936" cy="297809"/>
            </a:xfrm>
            <a:prstGeom prst="rect">
              <a:avLst/>
            </a:prstGeom>
            <a:noFill/>
            <a:ln w="12700" cap="sq" cmpd="sng" algn="ctr">
              <a:solidFill>
                <a:srgbClr val="00E3FF">
                  <a:lumMod val="75000"/>
                </a:srgbClr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defTabSz="914377">
                <a:defRPr/>
              </a:pPr>
              <a:endParaRPr lang="de-DE" sz="1200" b="1" kern="0">
                <a:solidFill>
                  <a:srgbClr val="FFFFFF"/>
                </a:solidFill>
              </a:endParaRPr>
            </a:p>
          </p:txBody>
        </p:sp>
        <p:sp>
          <p:nvSpPr>
            <p:cNvPr id="196" name="Isosceles Triangle 88">
              <a:extLst>
                <a:ext uri="{FF2B5EF4-FFF2-40B4-BE49-F238E27FC236}">
                  <a16:creationId xmlns:a16="http://schemas.microsoft.com/office/drawing/2014/main" id="{AA268934-76D8-2ED3-2A65-F0F91810F8BF}"/>
                </a:ext>
              </a:extLst>
            </p:cNvPr>
            <p:cNvSpPr/>
            <p:nvPr/>
          </p:nvSpPr>
          <p:spPr>
            <a:xfrm>
              <a:off x="5017787" y="4245666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b="1" kern="0">
                <a:solidFill>
                  <a:srgbClr val="FFFFFF"/>
                </a:solidFill>
              </a:endParaRPr>
            </a:p>
          </p:txBody>
        </p:sp>
        <p:sp>
          <p:nvSpPr>
            <p:cNvPr id="197" name="Isosceles Triangle 89">
              <a:extLst>
                <a:ext uri="{FF2B5EF4-FFF2-40B4-BE49-F238E27FC236}">
                  <a16:creationId xmlns:a16="http://schemas.microsoft.com/office/drawing/2014/main" id="{C833670B-3A71-CA57-478C-9FE128DB28A6}"/>
                </a:ext>
              </a:extLst>
            </p:cNvPr>
            <p:cNvSpPr/>
            <p:nvPr/>
          </p:nvSpPr>
          <p:spPr>
            <a:xfrm>
              <a:off x="5582897" y="4245666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sp>
          <p:nvSpPr>
            <p:cNvPr id="198" name="Isosceles Triangle 91">
              <a:extLst>
                <a:ext uri="{FF2B5EF4-FFF2-40B4-BE49-F238E27FC236}">
                  <a16:creationId xmlns:a16="http://schemas.microsoft.com/office/drawing/2014/main" id="{AE413E70-1672-CF2F-20BE-BEBEE7080B74}"/>
                </a:ext>
              </a:extLst>
            </p:cNvPr>
            <p:cNvSpPr/>
            <p:nvPr/>
          </p:nvSpPr>
          <p:spPr>
            <a:xfrm>
              <a:off x="7278221" y="4245666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sp>
          <p:nvSpPr>
            <p:cNvPr id="199" name="Isosceles Triangle 92">
              <a:extLst>
                <a:ext uri="{FF2B5EF4-FFF2-40B4-BE49-F238E27FC236}">
                  <a16:creationId xmlns:a16="http://schemas.microsoft.com/office/drawing/2014/main" id="{3502B159-970E-5E16-0B69-CDB31D3E2A20}"/>
                </a:ext>
              </a:extLst>
            </p:cNvPr>
            <p:cNvSpPr/>
            <p:nvPr/>
          </p:nvSpPr>
          <p:spPr>
            <a:xfrm>
              <a:off x="6713113" y="4245666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sp>
          <p:nvSpPr>
            <p:cNvPr id="200" name="Isosceles Triangle 95">
              <a:extLst>
                <a:ext uri="{FF2B5EF4-FFF2-40B4-BE49-F238E27FC236}">
                  <a16:creationId xmlns:a16="http://schemas.microsoft.com/office/drawing/2014/main" id="{356686F2-EA06-9A3D-FDD4-A768EA9F83D0}"/>
                </a:ext>
              </a:extLst>
            </p:cNvPr>
            <p:cNvSpPr/>
            <p:nvPr/>
          </p:nvSpPr>
          <p:spPr>
            <a:xfrm>
              <a:off x="8439973" y="4245666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sp>
          <p:nvSpPr>
            <p:cNvPr id="201" name="Isosceles Triangle 96">
              <a:extLst>
                <a:ext uri="{FF2B5EF4-FFF2-40B4-BE49-F238E27FC236}">
                  <a16:creationId xmlns:a16="http://schemas.microsoft.com/office/drawing/2014/main" id="{AB57A335-9C7D-39CE-9BFC-2FE0995E6C88}"/>
                </a:ext>
              </a:extLst>
            </p:cNvPr>
            <p:cNvSpPr/>
            <p:nvPr/>
          </p:nvSpPr>
          <p:spPr>
            <a:xfrm>
              <a:off x="8973545" y="4245666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sp>
          <p:nvSpPr>
            <p:cNvPr id="202" name="TextBox 182">
              <a:extLst>
                <a:ext uri="{FF2B5EF4-FFF2-40B4-BE49-F238E27FC236}">
                  <a16:creationId xmlns:a16="http://schemas.microsoft.com/office/drawing/2014/main" id="{B181FCBC-25C0-FFBB-1A3D-64BBFB75DA83}"/>
                </a:ext>
              </a:extLst>
            </p:cNvPr>
            <p:cNvSpPr txBox="1"/>
            <p:nvPr/>
          </p:nvSpPr>
          <p:spPr>
            <a:xfrm>
              <a:off x="9351160" y="2170674"/>
              <a:ext cx="2048936" cy="297809"/>
            </a:xfrm>
            <a:prstGeom prst="rect">
              <a:avLst/>
            </a:prstGeom>
            <a:noFill/>
            <a:ln w="12700" cap="sq" cmpd="sng" algn="ctr">
              <a:solidFill>
                <a:srgbClr val="00E3FF">
                  <a:lumMod val="75000"/>
                </a:srgbClr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defTabSz="914377">
                <a:defRPr/>
              </a:pPr>
              <a:endParaRPr lang="de-DE" sz="1200" b="1" kern="0">
                <a:solidFill>
                  <a:srgbClr val="FFFFFF"/>
                </a:solidFill>
              </a:endParaRPr>
            </a:p>
          </p:txBody>
        </p:sp>
        <p:sp>
          <p:nvSpPr>
            <p:cNvPr id="203" name="TextBox 183">
              <a:extLst>
                <a:ext uri="{FF2B5EF4-FFF2-40B4-BE49-F238E27FC236}">
                  <a16:creationId xmlns:a16="http://schemas.microsoft.com/office/drawing/2014/main" id="{851A1798-B147-4B53-ABAB-3BF29C6346FE}"/>
                </a:ext>
              </a:extLst>
            </p:cNvPr>
            <p:cNvSpPr txBox="1"/>
            <p:nvPr/>
          </p:nvSpPr>
          <p:spPr>
            <a:xfrm>
              <a:off x="9351160" y="3575014"/>
              <a:ext cx="2048936" cy="297809"/>
            </a:xfrm>
            <a:prstGeom prst="rect">
              <a:avLst/>
            </a:prstGeom>
            <a:noFill/>
            <a:ln w="12700" cap="sq" cmpd="sng" algn="ctr">
              <a:solidFill>
                <a:srgbClr val="00E3FF">
                  <a:lumMod val="75000"/>
                </a:srgbClr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defTabSz="914377">
                <a:defRPr/>
              </a:pPr>
              <a:endParaRPr lang="de-DE" sz="1200" b="1" kern="0">
                <a:solidFill>
                  <a:srgbClr val="FFFFFF"/>
                </a:solidFill>
              </a:endParaRPr>
            </a:p>
          </p:txBody>
        </p:sp>
        <p:cxnSp>
          <p:nvCxnSpPr>
            <p:cNvPr id="205" name="Straight Arrow Connector 185">
              <a:extLst>
                <a:ext uri="{FF2B5EF4-FFF2-40B4-BE49-F238E27FC236}">
                  <a16:creationId xmlns:a16="http://schemas.microsoft.com/office/drawing/2014/main" id="{158DC905-9225-3C63-7D82-0CC000DDA63E}"/>
                </a:ext>
              </a:extLst>
            </p:cNvPr>
            <p:cNvCxnSpPr>
              <a:cxnSpLocks/>
            </p:cNvCxnSpPr>
            <p:nvPr/>
          </p:nvCxnSpPr>
          <p:spPr>
            <a:xfrm>
              <a:off x="6202501" y="2670333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07" name="Straight Arrow Connector 187">
              <a:extLst>
                <a:ext uri="{FF2B5EF4-FFF2-40B4-BE49-F238E27FC236}">
                  <a16:creationId xmlns:a16="http://schemas.microsoft.com/office/drawing/2014/main" id="{58E86C13-40F2-922F-C2DB-1AD2F6E3F3D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551" y="2670333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09" name="Straight Arrow Connector 189">
              <a:extLst>
                <a:ext uri="{FF2B5EF4-FFF2-40B4-BE49-F238E27FC236}">
                  <a16:creationId xmlns:a16="http://schemas.microsoft.com/office/drawing/2014/main" id="{EA432453-7CB2-64F9-EC0C-E5C38A5F0F45}"/>
                </a:ext>
              </a:extLst>
            </p:cNvPr>
            <p:cNvCxnSpPr>
              <a:cxnSpLocks/>
            </p:cNvCxnSpPr>
            <p:nvPr/>
          </p:nvCxnSpPr>
          <p:spPr>
            <a:xfrm>
              <a:off x="9604467" y="2670333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11" name="Straight Arrow Connector 191">
              <a:extLst>
                <a:ext uri="{FF2B5EF4-FFF2-40B4-BE49-F238E27FC236}">
                  <a16:creationId xmlns:a16="http://schemas.microsoft.com/office/drawing/2014/main" id="{B8671096-277C-E898-794D-7218D161CF35}"/>
                </a:ext>
              </a:extLst>
            </p:cNvPr>
            <p:cNvCxnSpPr>
              <a:cxnSpLocks/>
            </p:cNvCxnSpPr>
            <p:nvPr/>
          </p:nvCxnSpPr>
          <p:spPr>
            <a:xfrm>
              <a:off x="7984485" y="2670333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15" name="Straight Arrow Connector 195">
              <a:extLst>
                <a:ext uri="{FF2B5EF4-FFF2-40B4-BE49-F238E27FC236}">
                  <a16:creationId xmlns:a16="http://schemas.microsoft.com/office/drawing/2014/main" id="{28BCD816-9D41-5EDE-DE6D-FA6EC32CC90B}"/>
                </a:ext>
              </a:extLst>
            </p:cNvPr>
            <p:cNvCxnSpPr>
              <a:cxnSpLocks/>
            </p:cNvCxnSpPr>
            <p:nvPr/>
          </p:nvCxnSpPr>
          <p:spPr>
            <a:xfrm>
              <a:off x="6750687" y="2670333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21" name="Straight Arrow Connector 201">
              <a:extLst>
                <a:ext uri="{FF2B5EF4-FFF2-40B4-BE49-F238E27FC236}">
                  <a16:creationId xmlns:a16="http://schemas.microsoft.com/office/drawing/2014/main" id="{F427A183-8A82-145F-E81B-143CB6790752}"/>
                </a:ext>
              </a:extLst>
            </p:cNvPr>
            <p:cNvCxnSpPr>
              <a:cxnSpLocks/>
            </p:cNvCxnSpPr>
            <p:nvPr/>
          </p:nvCxnSpPr>
          <p:spPr>
            <a:xfrm>
              <a:off x="8518900" y="4075367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23" name="Straight Arrow Connector 203">
              <a:extLst>
                <a:ext uri="{FF2B5EF4-FFF2-40B4-BE49-F238E27FC236}">
                  <a16:creationId xmlns:a16="http://schemas.microsoft.com/office/drawing/2014/main" id="{D328371D-9CE1-DE28-4E2E-4127EC1ECF90}"/>
                </a:ext>
              </a:extLst>
            </p:cNvPr>
            <p:cNvCxnSpPr>
              <a:cxnSpLocks/>
            </p:cNvCxnSpPr>
            <p:nvPr/>
          </p:nvCxnSpPr>
          <p:spPr>
            <a:xfrm>
              <a:off x="7335131" y="4075367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25" name="Straight Arrow Connector 205">
              <a:extLst>
                <a:ext uri="{FF2B5EF4-FFF2-40B4-BE49-F238E27FC236}">
                  <a16:creationId xmlns:a16="http://schemas.microsoft.com/office/drawing/2014/main" id="{321EB899-FBF2-0344-506C-2CEB442601EF}"/>
                </a:ext>
              </a:extLst>
            </p:cNvPr>
            <p:cNvCxnSpPr>
              <a:cxnSpLocks/>
            </p:cNvCxnSpPr>
            <p:nvPr/>
          </p:nvCxnSpPr>
          <p:spPr>
            <a:xfrm>
              <a:off x="9003813" y="4075367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27" name="Straight Arrow Connector 207">
              <a:extLst>
                <a:ext uri="{FF2B5EF4-FFF2-40B4-BE49-F238E27FC236}">
                  <a16:creationId xmlns:a16="http://schemas.microsoft.com/office/drawing/2014/main" id="{8B1593A8-1CC5-C52B-D74D-A8E72C57BE36}"/>
                </a:ext>
              </a:extLst>
            </p:cNvPr>
            <p:cNvCxnSpPr>
              <a:cxnSpLocks/>
            </p:cNvCxnSpPr>
            <p:nvPr/>
          </p:nvCxnSpPr>
          <p:spPr>
            <a:xfrm>
              <a:off x="6774813" y="4075367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29" name="Straight Arrow Connector 209">
              <a:extLst>
                <a:ext uri="{FF2B5EF4-FFF2-40B4-BE49-F238E27FC236}">
                  <a16:creationId xmlns:a16="http://schemas.microsoft.com/office/drawing/2014/main" id="{B553E3A7-7A32-81BC-5AA3-5A993598DA3B}"/>
                </a:ext>
              </a:extLst>
            </p:cNvPr>
            <p:cNvCxnSpPr>
              <a:cxnSpLocks/>
            </p:cNvCxnSpPr>
            <p:nvPr/>
          </p:nvCxnSpPr>
          <p:spPr>
            <a:xfrm>
              <a:off x="5620151" y="4075367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31" name="Straight Arrow Connector 211">
              <a:extLst>
                <a:ext uri="{FF2B5EF4-FFF2-40B4-BE49-F238E27FC236}">
                  <a16:creationId xmlns:a16="http://schemas.microsoft.com/office/drawing/2014/main" id="{A8524B38-BB08-45E7-8E5E-1A38E7AE53E5}"/>
                </a:ext>
              </a:extLst>
            </p:cNvPr>
            <p:cNvCxnSpPr>
              <a:cxnSpLocks/>
            </p:cNvCxnSpPr>
            <p:nvPr/>
          </p:nvCxnSpPr>
          <p:spPr>
            <a:xfrm>
              <a:off x="5084471" y="4075367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32" name="Isosceles Triangle 98">
              <a:extLst>
                <a:ext uri="{FF2B5EF4-FFF2-40B4-BE49-F238E27FC236}">
                  <a16:creationId xmlns:a16="http://schemas.microsoft.com/office/drawing/2014/main" id="{5A292A71-10CA-D688-2B11-5A7AE773C58A}"/>
                </a:ext>
              </a:extLst>
            </p:cNvPr>
            <p:cNvSpPr/>
            <p:nvPr/>
          </p:nvSpPr>
          <p:spPr>
            <a:xfrm>
              <a:off x="9540991" y="2840632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sp>
          <p:nvSpPr>
            <p:cNvPr id="233" name="Isosceles Triangle 98">
              <a:extLst>
                <a:ext uri="{FF2B5EF4-FFF2-40B4-BE49-F238E27FC236}">
                  <a16:creationId xmlns:a16="http://schemas.microsoft.com/office/drawing/2014/main" id="{525EBC2B-E3B5-2CC2-CAB9-5C3B8566BC30}"/>
                </a:ext>
              </a:extLst>
            </p:cNvPr>
            <p:cNvSpPr/>
            <p:nvPr/>
          </p:nvSpPr>
          <p:spPr>
            <a:xfrm>
              <a:off x="8400749" y="2840632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sp>
          <p:nvSpPr>
            <p:cNvPr id="234" name="Isosceles Triangle 98">
              <a:extLst>
                <a:ext uri="{FF2B5EF4-FFF2-40B4-BE49-F238E27FC236}">
                  <a16:creationId xmlns:a16="http://schemas.microsoft.com/office/drawing/2014/main" id="{8E258CB0-3B30-5D8D-FBA7-FDDB10B07CC3}"/>
                </a:ext>
              </a:extLst>
            </p:cNvPr>
            <p:cNvSpPr/>
            <p:nvPr/>
          </p:nvSpPr>
          <p:spPr>
            <a:xfrm>
              <a:off x="7895517" y="2840632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sp>
          <p:nvSpPr>
            <p:cNvPr id="235" name="Isosceles Triangle 98">
              <a:extLst>
                <a:ext uri="{FF2B5EF4-FFF2-40B4-BE49-F238E27FC236}">
                  <a16:creationId xmlns:a16="http://schemas.microsoft.com/office/drawing/2014/main" id="{CC3EE2BB-4D89-ECDD-4860-B1F7FCEE5EC7}"/>
                </a:ext>
              </a:extLst>
            </p:cNvPr>
            <p:cNvSpPr/>
            <p:nvPr/>
          </p:nvSpPr>
          <p:spPr>
            <a:xfrm>
              <a:off x="6690391" y="2840632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sp>
          <p:nvSpPr>
            <p:cNvPr id="236" name="Isosceles Triangle 98">
              <a:extLst>
                <a:ext uri="{FF2B5EF4-FFF2-40B4-BE49-F238E27FC236}">
                  <a16:creationId xmlns:a16="http://schemas.microsoft.com/office/drawing/2014/main" id="{F1C3B196-94E0-DB5E-472C-17F72B20BC16}"/>
                </a:ext>
              </a:extLst>
            </p:cNvPr>
            <p:cNvSpPr/>
            <p:nvPr/>
          </p:nvSpPr>
          <p:spPr>
            <a:xfrm>
              <a:off x="6120271" y="2840632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cxnSp>
          <p:nvCxnSpPr>
            <p:cNvPr id="238" name="Straight Arrow Connector 218">
              <a:extLst>
                <a:ext uri="{FF2B5EF4-FFF2-40B4-BE49-F238E27FC236}">
                  <a16:creationId xmlns:a16="http://schemas.microsoft.com/office/drawing/2014/main" id="{4F3BA0AE-265B-FAE7-E1C5-F618D3328A8D}"/>
                </a:ext>
              </a:extLst>
            </p:cNvPr>
            <p:cNvCxnSpPr>
              <a:cxnSpLocks/>
            </p:cNvCxnSpPr>
            <p:nvPr/>
          </p:nvCxnSpPr>
          <p:spPr>
            <a:xfrm>
              <a:off x="10143275" y="2670333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40" name="Isosceles Triangle 98">
              <a:extLst>
                <a:ext uri="{FF2B5EF4-FFF2-40B4-BE49-F238E27FC236}">
                  <a16:creationId xmlns:a16="http://schemas.microsoft.com/office/drawing/2014/main" id="{507CC82F-52C3-6E2E-5374-674E52C34D16}"/>
                </a:ext>
              </a:extLst>
            </p:cNvPr>
            <p:cNvSpPr/>
            <p:nvPr/>
          </p:nvSpPr>
          <p:spPr>
            <a:xfrm>
              <a:off x="10058473" y="2840632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cxnSp>
          <p:nvCxnSpPr>
            <p:cNvPr id="242" name="Straight Arrow Connector 222">
              <a:extLst>
                <a:ext uri="{FF2B5EF4-FFF2-40B4-BE49-F238E27FC236}">
                  <a16:creationId xmlns:a16="http://schemas.microsoft.com/office/drawing/2014/main" id="{03A28C92-53E0-C6FD-E542-4BE9A3A13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132289" y="4075367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43" name="Isosceles Triangle 98">
              <a:extLst>
                <a:ext uri="{FF2B5EF4-FFF2-40B4-BE49-F238E27FC236}">
                  <a16:creationId xmlns:a16="http://schemas.microsoft.com/office/drawing/2014/main" id="{FF53CA3D-0A3C-73D9-E64C-02717E561D00}"/>
                </a:ext>
              </a:extLst>
            </p:cNvPr>
            <p:cNvSpPr/>
            <p:nvPr/>
          </p:nvSpPr>
          <p:spPr>
            <a:xfrm>
              <a:off x="10068814" y="4245666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cxnSp>
          <p:nvCxnSpPr>
            <p:cNvPr id="245" name="Straight Arrow Connector 225">
              <a:extLst>
                <a:ext uri="{FF2B5EF4-FFF2-40B4-BE49-F238E27FC236}">
                  <a16:creationId xmlns:a16="http://schemas.microsoft.com/office/drawing/2014/main" id="{A61C91EA-AB11-9EF0-1661-4ED36C18DAB8}"/>
                </a:ext>
              </a:extLst>
            </p:cNvPr>
            <p:cNvCxnSpPr>
              <a:cxnSpLocks/>
            </p:cNvCxnSpPr>
            <p:nvPr/>
          </p:nvCxnSpPr>
          <p:spPr>
            <a:xfrm>
              <a:off x="10671097" y="4075367"/>
              <a:ext cx="0" cy="157443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47" name="Isosceles Triangle 98">
              <a:extLst>
                <a:ext uri="{FF2B5EF4-FFF2-40B4-BE49-F238E27FC236}">
                  <a16:creationId xmlns:a16="http://schemas.microsoft.com/office/drawing/2014/main" id="{0E12B653-1016-CE3D-4727-CA6DFA6CAADC}"/>
                </a:ext>
              </a:extLst>
            </p:cNvPr>
            <p:cNvSpPr/>
            <p:nvPr/>
          </p:nvSpPr>
          <p:spPr>
            <a:xfrm>
              <a:off x="10586297" y="4245666"/>
              <a:ext cx="148100" cy="53829"/>
            </a:xfrm>
            <a:prstGeom prst="rect">
              <a:avLst/>
            </a:prstGeom>
            <a:noFill/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de-DE" sz="680" kern="0">
                <a:solidFill>
                  <a:srgbClr val="FFFFFF"/>
                </a:solidFill>
              </a:endParaRPr>
            </a:p>
          </p:txBody>
        </p:sp>
        <p:sp>
          <p:nvSpPr>
            <p:cNvPr id="248" name="TextBox 228">
              <a:extLst>
                <a:ext uri="{FF2B5EF4-FFF2-40B4-BE49-F238E27FC236}">
                  <a16:creationId xmlns:a16="http://schemas.microsoft.com/office/drawing/2014/main" id="{668062B2-1B76-8A5A-06A9-1AA1F7E335DA}"/>
                </a:ext>
              </a:extLst>
            </p:cNvPr>
            <p:cNvSpPr txBox="1"/>
            <p:nvPr/>
          </p:nvSpPr>
          <p:spPr>
            <a:xfrm>
              <a:off x="3396483" y="3566899"/>
              <a:ext cx="779304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de-DE" sz="1067" kern="0" dirty="0">
                  <a:solidFill>
                    <a:srgbClr val="000000"/>
                  </a:solidFill>
                </a:rPr>
                <a:t>Woche</a:t>
              </a:r>
            </a:p>
          </p:txBody>
        </p:sp>
        <p:sp>
          <p:nvSpPr>
            <p:cNvPr id="249" name="Textfeld 113">
              <a:extLst>
                <a:ext uri="{FF2B5EF4-FFF2-40B4-BE49-F238E27FC236}">
                  <a16:creationId xmlns:a16="http://schemas.microsoft.com/office/drawing/2014/main" id="{6CCE3AC9-53AA-018F-B45B-90B72D252489}"/>
                </a:ext>
              </a:extLst>
            </p:cNvPr>
            <p:cNvSpPr txBox="1"/>
            <p:nvPr/>
          </p:nvSpPr>
          <p:spPr>
            <a:xfrm>
              <a:off x="1847463" y="3405668"/>
              <a:ext cx="1534791" cy="406665"/>
            </a:xfrm>
            <a:prstGeom prst="homePlate">
              <a:avLst>
                <a:gd name="adj" fmla="val 10667"/>
              </a:avLst>
            </a:prstGeom>
            <a:solidFill>
              <a:srgbClr val="DCF9F6"/>
            </a:solidFill>
          </p:spPr>
          <p:txBody>
            <a:bodyPr wrap="square" lIns="192000" tIns="36000" rIns="192000" bIns="36000" rtlCol="0" anchor="ctr" anchorCtr="0">
              <a:noAutofit/>
            </a:bodyPr>
            <a:lstStyle/>
            <a:p>
              <a:pPr algn="ctr" defTabSz="914377">
                <a:defRPr/>
              </a:pPr>
              <a:r>
                <a:rPr lang="en-US" sz="950" kern="0" dirty="0">
                  <a:solidFill>
                    <a:srgbClr val="000000"/>
                  </a:solidFill>
                </a:rPr>
                <a:t>1:1-Randomisierung</a:t>
              </a:r>
            </a:p>
          </p:txBody>
        </p:sp>
        <p:sp>
          <p:nvSpPr>
            <p:cNvPr id="250" name="Rounded Rectangle 230">
              <a:extLst>
                <a:ext uri="{FF2B5EF4-FFF2-40B4-BE49-F238E27FC236}">
                  <a16:creationId xmlns:a16="http://schemas.microsoft.com/office/drawing/2014/main" id="{8EB511F5-E24C-C498-CCA8-B4A26511C3C2}"/>
                </a:ext>
              </a:extLst>
            </p:cNvPr>
            <p:cNvSpPr/>
            <p:nvPr/>
          </p:nvSpPr>
          <p:spPr>
            <a:xfrm>
              <a:off x="1866081" y="3872823"/>
              <a:ext cx="1520167" cy="593517"/>
            </a:xfrm>
            <a:prstGeom prst="roundRect">
              <a:avLst/>
            </a:prstGeom>
            <a:solidFill>
              <a:srgbClr val="001C58"/>
            </a:solidFill>
            <a:ln w="1270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spcBef>
                  <a:spcPts val="800"/>
                </a:spcBef>
                <a:defRPr/>
              </a:pPr>
              <a:r>
                <a:rPr lang="en-US" sz="1067" kern="0" dirty="0">
                  <a:solidFill>
                    <a:srgbClr val="FFFFFF"/>
                  </a:solidFill>
                  <a:latin typeface="Arial" panose="020B0604020202020204"/>
                </a:rPr>
                <a:t>Brolucizumab </a:t>
              </a:r>
              <a:br>
                <a:rPr lang="en-US" sz="1067" kern="0" dirty="0">
                  <a:solidFill>
                    <a:srgbClr val="FFFFFF"/>
                  </a:solidFill>
                  <a:latin typeface="Arial" panose="020B0604020202020204"/>
                </a:rPr>
              </a:br>
              <a:r>
                <a:rPr lang="en-US" sz="1067" kern="0" dirty="0">
                  <a:solidFill>
                    <a:srgbClr val="FFFFFF"/>
                  </a:solidFill>
                  <a:latin typeface="Arial" panose="020B0604020202020204"/>
                </a:rPr>
                <a:t>6 mg (N = 245)</a:t>
              </a:r>
            </a:p>
          </p:txBody>
        </p:sp>
        <p:sp>
          <p:nvSpPr>
            <p:cNvPr id="251" name="Rounded Rectangle 231">
              <a:extLst>
                <a:ext uri="{FF2B5EF4-FFF2-40B4-BE49-F238E27FC236}">
                  <a16:creationId xmlns:a16="http://schemas.microsoft.com/office/drawing/2014/main" id="{F0733EC9-7248-9D54-9381-254BAB1DBBBC}"/>
                </a:ext>
              </a:extLst>
            </p:cNvPr>
            <p:cNvSpPr/>
            <p:nvPr/>
          </p:nvSpPr>
          <p:spPr>
            <a:xfrm>
              <a:off x="1847463" y="2490699"/>
              <a:ext cx="1520167" cy="625958"/>
            </a:xfrm>
            <a:prstGeom prst="roundRect">
              <a:avLst/>
            </a:prstGeom>
            <a:solidFill>
              <a:srgbClr val="001C58"/>
            </a:solidFill>
            <a:ln w="1270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spcBef>
                  <a:spcPts val="800"/>
                </a:spcBef>
                <a:defRPr/>
              </a:pPr>
              <a:r>
                <a:rPr lang="en-US" sz="1067" kern="0" dirty="0">
                  <a:solidFill>
                    <a:srgbClr val="FFFFFF"/>
                  </a:solidFill>
                  <a:latin typeface="Arial" panose="020B0604020202020204"/>
                </a:rPr>
                <a:t>Brolucizumab </a:t>
              </a:r>
              <a:br>
                <a:rPr lang="en-US" sz="1067" kern="0" dirty="0">
                  <a:solidFill>
                    <a:srgbClr val="FFFFFF"/>
                  </a:solidFill>
                  <a:latin typeface="Arial" panose="020B0604020202020204"/>
                </a:rPr>
              </a:br>
              <a:r>
                <a:rPr lang="en-US" sz="1067" kern="0" dirty="0">
                  <a:solidFill>
                    <a:srgbClr val="FFFFFF"/>
                  </a:solidFill>
                  <a:latin typeface="Arial" panose="020B0604020202020204"/>
                </a:rPr>
                <a:t>6 mg (N = 245)</a:t>
              </a:r>
            </a:p>
          </p:txBody>
        </p:sp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E6F41F8D-E516-2867-84B4-C80F306E06D8}"/>
              </a:ext>
            </a:extLst>
          </p:cNvPr>
          <p:cNvGrpSpPr/>
          <p:nvPr/>
        </p:nvGrpSpPr>
        <p:grpSpPr>
          <a:xfrm>
            <a:off x="6609912" y="4295394"/>
            <a:ext cx="2782583" cy="300242"/>
            <a:chOff x="9687421" y="4407631"/>
            <a:chExt cx="2782583" cy="300242"/>
          </a:xfrm>
        </p:grpSpPr>
        <p:sp>
          <p:nvSpPr>
            <p:cNvPr id="253" name="Rectangle 233">
              <a:extLst>
                <a:ext uri="{FF2B5EF4-FFF2-40B4-BE49-F238E27FC236}">
                  <a16:creationId xmlns:a16="http://schemas.microsoft.com/office/drawing/2014/main" id="{A6779235-BB5E-99A5-B7B4-767797F3EC53}"/>
                </a:ext>
              </a:extLst>
            </p:cNvPr>
            <p:cNvSpPr/>
            <p:nvPr/>
          </p:nvSpPr>
          <p:spPr>
            <a:xfrm>
              <a:off x="9687421" y="4407631"/>
              <a:ext cx="2782583" cy="300242"/>
            </a:xfrm>
            <a:prstGeom prst="rect">
              <a:avLst/>
            </a:prstGeom>
            <a:solidFill>
              <a:srgbClr val="FFFFFF"/>
            </a:solidFill>
            <a:ln w="12700" cap="sq" cmpd="sng" algn="ctr">
              <a:solidFill>
                <a:srgbClr val="F7931E"/>
              </a:solidFill>
              <a:prstDash val="solid"/>
            </a:ln>
            <a:effectLst/>
          </p:spPr>
          <p:txBody>
            <a:bodyPr lIns="0" tIns="0" rIns="48000" bIns="0" rtlCol="0" anchor="ctr"/>
            <a:lstStyle/>
            <a:p>
              <a:pPr marL="313259" defTabSz="914377">
                <a:defRPr/>
              </a:pPr>
              <a:r>
                <a:rPr lang="de-DE" sz="933" kern="0" dirty="0">
                  <a:solidFill>
                    <a:srgbClr val="000000"/>
                  </a:solidFill>
                </a:rPr>
                <a:t>Option zur Reduzierung auf q8w bei Bedarf</a:t>
              </a:r>
            </a:p>
          </p:txBody>
        </p:sp>
        <p:cxnSp>
          <p:nvCxnSpPr>
            <p:cNvPr id="255" name="Straight Arrow Connector 235">
              <a:extLst>
                <a:ext uri="{FF2B5EF4-FFF2-40B4-BE49-F238E27FC236}">
                  <a16:creationId xmlns:a16="http://schemas.microsoft.com/office/drawing/2014/main" id="{ABF60E2F-AAF7-4513-663C-29BFA2DF39E9}"/>
                </a:ext>
              </a:extLst>
            </p:cNvPr>
            <p:cNvCxnSpPr/>
            <p:nvPr/>
          </p:nvCxnSpPr>
          <p:spPr>
            <a:xfrm>
              <a:off x="9845398" y="4550169"/>
              <a:ext cx="0" cy="144016"/>
            </a:xfrm>
            <a:prstGeom prst="straightConnector1">
              <a:avLst/>
            </a:prstGeom>
            <a:noFill/>
            <a:ln w="12700" cap="sq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220E197C-0DB0-42C2-0C3B-6A7F4BC083C1}"/>
              </a:ext>
            </a:extLst>
          </p:cNvPr>
          <p:cNvGrpSpPr/>
          <p:nvPr/>
        </p:nvGrpSpPr>
        <p:grpSpPr>
          <a:xfrm>
            <a:off x="596053" y="4132163"/>
            <a:ext cx="4988415" cy="1554610"/>
            <a:chOff x="2406708" y="4646612"/>
            <a:chExt cx="9741748" cy="582748"/>
          </a:xfrm>
        </p:grpSpPr>
        <p:sp>
          <p:nvSpPr>
            <p:cNvPr id="257" name="Rechteck: abgerundete Ecken 256">
              <a:extLst>
                <a:ext uri="{FF2B5EF4-FFF2-40B4-BE49-F238E27FC236}">
                  <a16:creationId xmlns:a16="http://schemas.microsoft.com/office/drawing/2014/main" id="{4153B1B5-C6D9-C582-44E0-21A2BD487839}"/>
                </a:ext>
              </a:extLst>
            </p:cNvPr>
            <p:cNvSpPr/>
            <p:nvPr/>
          </p:nvSpPr>
          <p:spPr>
            <a:xfrm>
              <a:off x="2406708" y="4653784"/>
              <a:ext cx="9741748" cy="575576"/>
            </a:xfrm>
            <a:prstGeom prst="roundRect">
              <a:avLst/>
            </a:prstGeom>
            <a:solidFill>
              <a:srgbClr val="FFF3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8" name="Textfeld 257">
              <a:extLst>
                <a:ext uri="{FF2B5EF4-FFF2-40B4-BE49-F238E27FC236}">
                  <a16:creationId xmlns:a16="http://schemas.microsoft.com/office/drawing/2014/main" id="{FFA23393-EC1F-A86F-2B90-78ADD2245D1D}"/>
                </a:ext>
              </a:extLst>
            </p:cNvPr>
            <p:cNvSpPr txBox="1"/>
            <p:nvPr/>
          </p:nvSpPr>
          <p:spPr>
            <a:xfrm>
              <a:off x="2444147" y="4646612"/>
              <a:ext cx="9671413" cy="54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1200" b="1" dirty="0"/>
            </a:p>
            <a:p>
              <a:r>
                <a:rPr lang="de-DE" sz="1200" b="1" dirty="0"/>
                <a:t>Endpunkt: </a:t>
              </a:r>
            </a:p>
            <a:p>
              <a:r>
                <a:rPr lang="de-DE" sz="1200" dirty="0"/>
                <a:t>Nachweis der Nicht-Unterlegenheit des </a:t>
              </a:r>
              <a:r>
                <a:rPr lang="de-DE" sz="1200" i="1" dirty="0"/>
                <a:t>Non-</a:t>
              </a:r>
              <a:r>
                <a:rPr lang="de-DE" sz="1200" i="1" dirty="0" err="1"/>
                <a:t>Loading</a:t>
              </a:r>
              <a:r>
                <a:rPr lang="de-DE" sz="1200" dirty="0"/>
                <a:t>-Arms gegenüber dem </a:t>
              </a:r>
              <a:r>
                <a:rPr lang="de-DE" sz="1200" i="1" dirty="0" err="1"/>
                <a:t>Loading</a:t>
              </a:r>
              <a:r>
                <a:rPr lang="de-DE" sz="1200" dirty="0"/>
                <a:t>-Arm (mittlere Veränderung der BCVA vom Ausgangswert bis zum Mittelwert der Besuche in Woche 40 bis Woche 52)</a:t>
              </a:r>
            </a:p>
          </p:txBody>
        </p:sp>
      </p:grpSp>
      <p:pic>
        <p:nvPicPr>
          <p:cNvPr id="263" name="Grafik 262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C91B3C9B-03C9-EAF6-30A6-7D258822A4B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351" t="73842" r="53353" b="21417"/>
          <a:stretch/>
        </p:blipFill>
        <p:spPr>
          <a:xfrm>
            <a:off x="596053" y="2335768"/>
            <a:ext cx="1487007" cy="219054"/>
          </a:xfrm>
          <a:prstGeom prst="rect">
            <a:avLst/>
          </a:prstGeom>
        </p:spPr>
      </p:pic>
      <p:pic>
        <p:nvPicPr>
          <p:cNvPr id="265" name="Grafik 264" descr="Auge Silhouette">
            <a:extLst>
              <a:ext uri="{FF2B5EF4-FFF2-40B4-BE49-F238E27FC236}">
                <a16:creationId xmlns:a16="http://schemas.microsoft.com/office/drawing/2014/main" id="{37FCB307-FCBB-88DA-4445-BD596CC967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27105" y="3125724"/>
            <a:ext cx="171439" cy="171439"/>
          </a:xfrm>
          <a:prstGeom prst="rect">
            <a:avLst/>
          </a:prstGeom>
        </p:spPr>
      </p:pic>
      <p:pic>
        <p:nvPicPr>
          <p:cNvPr id="274" name="Grafik 273" descr="Auge Silhouette">
            <a:extLst>
              <a:ext uri="{FF2B5EF4-FFF2-40B4-BE49-F238E27FC236}">
                <a16:creationId xmlns:a16="http://schemas.microsoft.com/office/drawing/2014/main" id="{0CF97D9E-2E43-6EC7-CEEC-B9653A8D7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1461" y="4295394"/>
            <a:ext cx="171439" cy="171439"/>
          </a:xfrm>
          <a:prstGeom prst="rect">
            <a:avLst/>
          </a:prstGeom>
        </p:spPr>
      </p:pic>
      <p:pic>
        <p:nvPicPr>
          <p:cNvPr id="275" name="Grafik 274" descr="Auge Silhouette">
            <a:extLst>
              <a:ext uri="{FF2B5EF4-FFF2-40B4-BE49-F238E27FC236}">
                <a16:creationId xmlns:a16="http://schemas.microsoft.com/office/drawing/2014/main" id="{1E697249-0540-8E20-BF9B-2AFE0ACA95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58600" y="3125724"/>
            <a:ext cx="171439" cy="171439"/>
          </a:xfrm>
          <a:prstGeom prst="rect">
            <a:avLst/>
          </a:prstGeom>
        </p:spPr>
      </p:pic>
      <p:pic>
        <p:nvPicPr>
          <p:cNvPr id="276" name="Grafik 275" descr="Auge Silhouette">
            <a:extLst>
              <a:ext uri="{FF2B5EF4-FFF2-40B4-BE49-F238E27FC236}">
                <a16:creationId xmlns:a16="http://schemas.microsoft.com/office/drawing/2014/main" id="{18533496-27D3-A767-1AE1-C354C1D84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3030" y="3125724"/>
            <a:ext cx="171439" cy="171439"/>
          </a:xfrm>
          <a:prstGeom prst="rect">
            <a:avLst/>
          </a:prstGeom>
        </p:spPr>
      </p:pic>
      <p:pic>
        <p:nvPicPr>
          <p:cNvPr id="277" name="Grafik 276" descr="Auge Silhouette">
            <a:extLst>
              <a:ext uri="{FF2B5EF4-FFF2-40B4-BE49-F238E27FC236}">
                <a16:creationId xmlns:a16="http://schemas.microsoft.com/office/drawing/2014/main" id="{86D825F6-C5BD-8536-E35A-032B8D68FB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3100" y="3125724"/>
            <a:ext cx="171439" cy="171439"/>
          </a:xfrm>
          <a:prstGeom prst="rect">
            <a:avLst/>
          </a:prstGeom>
        </p:spPr>
      </p:pic>
      <p:pic>
        <p:nvPicPr>
          <p:cNvPr id="278" name="Grafik 277" descr="Auge Silhouette">
            <a:extLst>
              <a:ext uri="{FF2B5EF4-FFF2-40B4-BE49-F238E27FC236}">
                <a16:creationId xmlns:a16="http://schemas.microsoft.com/office/drawing/2014/main" id="{8C7219C0-17F8-6C8E-333E-47490A0A83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58010" y="3127629"/>
            <a:ext cx="171439" cy="171439"/>
          </a:xfrm>
          <a:prstGeom prst="rect">
            <a:avLst/>
          </a:prstGeom>
        </p:spPr>
      </p:pic>
      <p:pic>
        <p:nvPicPr>
          <p:cNvPr id="279" name="Grafik 278" descr="Auge Silhouette">
            <a:extLst>
              <a:ext uri="{FF2B5EF4-FFF2-40B4-BE49-F238E27FC236}">
                <a16:creationId xmlns:a16="http://schemas.microsoft.com/office/drawing/2014/main" id="{AE465D6E-198F-EB35-B6B2-CA9C4D1080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41880" y="3127629"/>
            <a:ext cx="171439" cy="171439"/>
          </a:xfrm>
          <a:prstGeom prst="rect">
            <a:avLst/>
          </a:prstGeom>
        </p:spPr>
      </p:pic>
      <p:pic>
        <p:nvPicPr>
          <p:cNvPr id="280" name="Grafik 279" descr="Auge Silhouette">
            <a:extLst>
              <a:ext uri="{FF2B5EF4-FFF2-40B4-BE49-F238E27FC236}">
                <a16:creationId xmlns:a16="http://schemas.microsoft.com/office/drawing/2014/main" id="{30D57964-F15E-31E5-055D-73FF2E5DC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71545" y="3125724"/>
            <a:ext cx="171439" cy="171439"/>
          </a:xfrm>
          <a:prstGeom prst="rect">
            <a:avLst/>
          </a:prstGeom>
        </p:spPr>
      </p:pic>
      <p:pic>
        <p:nvPicPr>
          <p:cNvPr id="281" name="Grafik 280" descr="Auge Silhouette">
            <a:extLst>
              <a:ext uri="{FF2B5EF4-FFF2-40B4-BE49-F238E27FC236}">
                <a16:creationId xmlns:a16="http://schemas.microsoft.com/office/drawing/2014/main" id="{83FD32F3-6182-DEAF-DC89-658107D101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0660" y="3123819"/>
            <a:ext cx="171439" cy="171439"/>
          </a:xfrm>
          <a:prstGeom prst="rect">
            <a:avLst/>
          </a:prstGeom>
        </p:spPr>
      </p:pic>
      <p:pic>
        <p:nvPicPr>
          <p:cNvPr id="282" name="Graphic 14" descr="Needle">
            <a:extLst>
              <a:ext uri="{FF2B5EF4-FFF2-40B4-BE49-F238E27FC236}">
                <a16:creationId xmlns:a16="http://schemas.microsoft.com/office/drawing/2014/main" id="{15EF6B25-C357-C672-EF86-191A232345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2656685" y="1724809"/>
            <a:ext cx="341607" cy="336225"/>
          </a:xfrm>
          <a:prstGeom prst="rect">
            <a:avLst/>
          </a:prstGeom>
          <a:noFill/>
        </p:spPr>
      </p:pic>
      <p:pic>
        <p:nvPicPr>
          <p:cNvPr id="283" name="Graphic 14" descr="Needle">
            <a:extLst>
              <a:ext uri="{FF2B5EF4-FFF2-40B4-BE49-F238E27FC236}">
                <a16:creationId xmlns:a16="http://schemas.microsoft.com/office/drawing/2014/main" id="{6A25CE35-D36C-A71E-4E56-C3A212E307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3135985" y="1724808"/>
            <a:ext cx="341607" cy="336225"/>
          </a:xfrm>
          <a:prstGeom prst="rect">
            <a:avLst/>
          </a:prstGeom>
          <a:noFill/>
        </p:spPr>
      </p:pic>
      <p:pic>
        <p:nvPicPr>
          <p:cNvPr id="284" name="Graphic 14" descr="Needle">
            <a:extLst>
              <a:ext uri="{FF2B5EF4-FFF2-40B4-BE49-F238E27FC236}">
                <a16:creationId xmlns:a16="http://schemas.microsoft.com/office/drawing/2014/main" id="{72ABD688-8B01-4F3C-FDBC-5FDBAA88C3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3682019" y="1737977"/>
            <a:ext cx="341607" cy="336225"/>
          </a:xfrm>
          <a:prstGeom prst="rect">
            <a:avLst/>
          </a:prstGeom>
          <a:noFill/>
        </p:spPr>
      </p:pic>
      <p:pic>
        <p:nvPicPr>
          <p:cNvPr id="285" name="Graphic 14" descr="Needle">
            <a:extLst>
              <a:ext uri="{FF2B5EF4-FFF2-40B4-BE49-F238E27FC236}">
                <a16:creationId xmlns:a16="http://schemas.microsoft.com/office/drawing/2014/main" id="{74B40C43-7AE8-602E-CBF7-ABB689BA02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5474256" y="1724808"/>
            <a:ext cx="341607" cy="336225"/>
          </a:xfrm>
          <a:prstGeom prst="rect">
            <a:avLst/>
          </a:prstGeom>
          <a:noFill/>
        </p:spPr>
      </p:pic>
      <p:pic>
        <p:nvPicPr>
          <p:cNvPr id="286" name="Graphic 14" descr="Needle">
            <a:extLst>
              <a:ext uri="{FF2B5EF4-FFF2-40B4-BE49-F238E27FC236}">
                <a16:creationId xmlns:a16="http://schemas.microsoft.com/office/drawing/2014/main" id="{DFC9AADE-DECE-096C-16F4-9DEC4ECB97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2632178" y="3118874"/>
            <a:ext cx="341607" cy="336225"/>
          </a:xfrm>
          <a:prstGeom prst="rect">
            <a:avLst/>
          </a:prstGeom>
          <a:noFill/>
        </p:spPr>
      </p:pic>
      <p:pic>
        <p:nvPicPr>
          <p:cNvPr id="287" name="Graphic 14" descr="Needle">
            <a:extLst>
              <a:ext uri="{FF2B5EF4-FFF2-40B4-BE49-F238E27FC236}">
                <a16:creationId xmlns:a16="http://schemas.microsoft.com/office/drawing/2014/main" id="{6482BACB-41CE-A9B0-FAE1-D4479BEB4C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8840391" y="1716900"/>
            <a:ext cx="341607" cy="336225"/>
          </a:xfrm>
          <a:prstGeom prst="rect">
            <a:avLst/>
          </a:prstGeom>
          <a:noFill/>
        </p:spPr>
      </p:pic>
      <p:pic>
        <p:nvPicPr>
          <p:cNvPr id="288" name="Graphic 14" descr="Needle">
            <a:extLst>
              <a:ext uri="{FF2B5EF4-FFF2-40B4-BE49-F238E27FC236}">
                <a16:creationId xmlns:a16="http://schemas.microsoft.com/office/drawing/2014/main" id="{773E123D-6A15-169D-A76C-D941E76977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7184947" y="1724807"/>
            <a:ext cx="341607" cy="336225"/>
          </a:xfrm>
          <a:prstGeom prst="rect">
            <a:avLst/>
          </a:prstGeom>
          <a:noFill/>
        </p:spPr>
      </p:pic>
      <p:pic>
        <p:nvPicPr>
          <p:cNvPr id="289" name="Graphic 14" descr="Needle">
            <a:extLst>
              <a:ext uri="{FF2B5EF4-FFF2-40B4-BE49-F238E27FC236}">
                <a16:creationId xmlns:a16="http://schemas.microsoft.com/office/drawing/2014/main" id="{A2BF502E-C0E6-3F02-D46B-66994DB8A1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4327447" y="3127146"/>
            <a:ext cx="341607" cy="336225"/>
          </a:xfrm>
          <a:prstGeom prst="rect">
            <a:avLst/>
          </a:prstGeom>
          <a:noFill/>
        </p:spPr>
      </p:pic>
      <p:pic>
        <p:nvPicPr>
          <p:cNvPr id="290" name="Graphic 14" descr="Needle">
            <a:extLst>
              <a:ext uri="{FF2B5EF4-FFF2-40B4-BE49-F238E27FC236}">
                <a16:creationId xmlns:a16="http://schemas.microsoft.com/office/drawing/2014/main" id="{3FF460FF-E763-3BA3-F751-E2C09FA71E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6028817" y="3127147"/>
            <a:ext cx="341607" cy="336225"/>
          </a:xfrm>
          <a:prstGeom prst="rect">
            <a:avLst/>
          </a:prstGeom>
          <a:noFill/>
        </p:spPr>
      </p:pic>
      <p:pic>
        <p:nvPicPr>
          <p:cNvPr id="291" name="Graphic 14" descr="Needle">
            <a:extLst>
              <a:ext uri="{FF2B5EF4-FFF2-40B4-BE49-F238E27FC236}">
                <a16:creationId xmlns:a16="http://schemas.microsoft.com/office/drawing/2014/main" id="{8FBFA73C-6D17-6888-D377-7654C23B8A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7720642" y="3127147"/>
            <a:ext cx="341607" cy="336225"/>
          </a:xfrm>
          <a:prstGeom prst="rect">
            <a:avLst/>
          </a:prstGeom>
          <a:noFill/>
        </p:spPr>
      </p:pic>
      <p:pic>
        <p:nvPicPr>
          <p:cNvPr id="292" name="Graphic 14" descr="Needle">
            <a:extLst>
              <a:ext uri="{FF2B5EF4-FFF2-40B4-BE49-F238E27FC236}">
                <a16:creationId xmlns:a16="http://schemas.microsoft.com/office/drawing/2014/main" id="{00F443ED-7EB4-A140-FA67-C4BF5A76AF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900000">
            <a:off x="9369965" y="3118873"/>
            <a:ext cx="341607" cy="336225"/>
          </a:xfrm>
          <a:prstGeom prst="rect">
            <a:avLst/>
          </a:prstGeom>
          <a:noFill/>
        </p:spPr>
      </p:pic>
      <p:pic>
        <p:nvPicPr>
          <p:cNvPr id="293" name="Grafik 292" descr="Auge Silhouette">
            <a:extLst>
              <a:ext uri="{FF2B5EF4-FFF2-40B4-BE49-F238E27FC236}">
                <a16:creationId xmlns:a16="http://schemas.microsoft.com/office/drawing/2014/main" id="{171993B8-1844-CCA6-1B6B-C8A390BC62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0389" y="1713573"/>
            <a:ext cx="171439" cy="171439"/>
          </a:xfrm>
          <a:prstGeom prst="rect">
            <a:avLst/>
          </a:prstGeom>
        </p:spPr>
      </p:pic>
      <p:pic>
        <p:nvPicPr>
          <p:cNvPr id="294" name="Grafik 293" descr="Auge Silhouette">
            <a:extLst>
              <a:ext uri="{FF2B5EF4-FFF2-40B4-BE49-F238E27FC236}">
                <a16:creationId xmlns:a16="http://schemas.microsoft.com/office/drawing/2014/main" id="{794EBB8B-8E59-AEB6-5839-0D79C0E5E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0721" y="1713572"/>
            <a:ext cx="171439" cy="171439"/>
          </a:xfrm>
          <a:prstGeom prst="rect">
            <a:avLst/>
          </a:prstGeom>
        </p:spPr>
      </p:pic>
      <p:pic>
        <p:nvPicPr>
          <p:cNvPr id="295" name="Grafik 294" descr="Auge Silhouette">
            <a:extLst>
              <a:ext uri="{FF2B5EF4-FFF2-40B4-BE49-F238E27FC236}">
                <a16:creationId xmlns:a16="http://schemas.microsoft.com/office/drawing/2014/main" id="{73630F40-84AD-5723-4D3A-54723D16C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2705" y="1712931"/>
            <a:ext cx="171439" cy="171439"/>
          </a:xfrm>
          <a:prstGeom prst="rect">
            <a:avLst/>
          </a:prstGeom>
        </p:spPr>
      </p:pic>
      <p:pic>
        <p:nvPicPr>
          <p:cNvPr id="296" name="Grafik 295" descr="Auge Silhouette">
            <a:extLst>
              <a:ext uri="{FF2B5EF4-FFF2-40B4-BE49-F238E27FC236}">
                <a16:creationId xmlns:a16="http://schemas.microsoft.com/office/drawing/2014/main" id="{5E6C845D-09A9-5335-7865-B351BF5634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21815" y="1712931"/>
            <a:ext cx="171439" cy="171439"/>
          </a:xfrm>
          <a:prstGeom prst="rect">
            <a:avLst/>
          </a:prstGeom>
        </p:spPr>
      </p:pic>
      <p:pic>
        <p:nvPicPr>
          <p:cNvPr id="297" name="Grafik 296" descr="Auge Silhouette">
            <a:extLst>
              <a:ext uri="{FF2B5EF4-FFF2-40B4-BE49-F238E27FC236}">
                <a16:creationId xmlns:a16="http://schemas.microsoft.com/office/drawing/2014/main" id="{9F61E527-D520-CCA4-CA22-353B7874BE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3859" y="1712930"/>
            <a:ext cx="171439" cy="171439"/>
          </a:xfrm>
          <a:prstGeom prst="rect">
            <a:avLst/>
          </a:prstGeom>
        </p:spPr>
      </p:pic>
      <p:pic>
        <p:nvPicPr>
          <p:cNvPr id="298" name="Grafik 297" descr="Auge Silhouette">
            <a:extLst>
              <a:ext uri="{FF2B5EF4-FFF2-40B4-BE49-F238E27FC236}">
                <a16:creationId xmlns:a16="http://schemas.microsoft.com/office/drawing/2014/main" id="{43B1C284-B7F0-CFD6-608D-A621E926E8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82973" y="1712929"/>
            <a:ext cx="171439" cy="17143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A1E0F21-D721-9CEC-0D45-49F69EDED27C}"/>
              </a:ext>
            </a:extLst>
          </p:cNvPr>
          <p:cNvSpPr txBox="1"/>
          <p:nvPr/>
        </p:nvSpPr>
        <p:spPr>
          <a:xfrm>
            <a:off x="561165" y="2316388"/>
            <a:ext cx="10572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spcBef>
                <a:spcPts val="800"/>
              </a:spcBef>
              <a:defRPr/>
            </a:pPr>
            <a:r>
              <a:rPr lang="de-DE" sz="1000" i="1" kern="0" dirty="0" err="1">
                <a:solidFill>
                  <a:srgbClr val="FFFFFF"/>
                </a:solidFill>
                <a:latin typeface="Arial" panose="020B0604020202020204"/>
              </a:rPr>
              <a:t>Loading</a:t>
            </a:r>
            <a:r>
              <a:rPr lang="de-DE" sz="1000" kern="0" dirty="0">
                <a:solidFill>
                  <a:srgbClr val="FFFFFF"/>
                </a:solidFill>
                <a:latin typeface="Arial" panose="020B0604020202020204"/>
              </a:rPr>
              <a:t>-Arm</a:t>
            </a:r>
            <a:endParaRPr lang="en-US" sz="1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B8AD7E4-3B82-0266-5CF1-98F2EC3F80F4}"/>
              </a:ext>
            </a:extLst>
          </p:cNvPr>
          <p:cNvSpPr/>
          <p:nvPr/>
        </p:nvSpPr>
        <p:spPr>
          <a:xfrm>
            <a:off x="604837" y="3737903"/>
            <a:ext cx="1478223" cy="209167"/>
          </a:xfrm>
          <a:prstGeom prst="roundRect">
            <a:avLst>
              <a:gd name="adj" fmla="val 24364"/>
            </a:avLst>
          </a:prstGeom>
          <a:solidFill>
            <a:srgbClr val="001C58"/>
          </a:solidFill>
          <a:ln>
            <a:solidFill>
              <a:srgbClr val="001C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E6A8A92-9045-A458-87FE-DCEBA8159250}"/>
              </a:ext>
            </a:extLst>
          </p:cNvPr>
          <p:cNvSpPr txBox="1"/>
          <p:nvPr/>
        </p:nvSpPr>
        <p:spPr>
          <a:xfrm>
            <a:off x="488478" y="3719375"/>
            <a:ext cx="14782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spcBef>
                <a:spcPts val="800"/>
              </a:spcBef>
              <a:defRPr/>
            </a:pPr>
            <a:r>
              <a:rPr lang="de-DE" sz="1000" i="1" kern="0" dirty="0">
                <a:solidFill>
                  <a:srgbClr val="FFFFFF"/>
                </a:solidFill>
                <a:latin typeface="Arial" panose="020B0604020202020204"/>
              </a:rPr>
              <a:t>Non-</a:t>
            </a:r>
            <a:r>
              <a:rPr lang="de-DE" sz="1000" i="1" kern="0" dirty="0" err="1">
                <a:solidFill>
                  <a:srgbClr val="FFFFFF"/>
                </a:solidFill>
                <a:latin typeface="Arial" panose="020B0604020202020204"/>
              </a:rPr>
              <a:t>Loading</a:t>
            </a:r>
            <a:r>
              <a:rPr lang="de-DE" sz="1000" kern="0" dirty="0">
                <a:solidFill>
                  <a:srgbClr val="FFFFFF"/>
                </a:solidFill>
                <a:latin typeface="Arial" panose="020B0604020202020204"/>
              </a:rPr>
              <a:t>-Arm</a:t>
            </a:r>
            <a:endParaRPr lang="en-US" sz="1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9B8C1CC4-2F44-9116-E9A9-33ABA43D114A}"/>
              </a:ext>
            </a:extLst>
          </p:cNvPr>
          <p:cNvSpPr/>
          <p:nvPr/>
        </p:nvSpPr>
        <p:spPr>
          <a:xfrm>
            <a:off x="6513538" y="4866576"/>
            <a:ext cx="3617045" cy="858225"/>
          </a:xfrm>
          <a:prstGeom prst="roundRect">
            <a:avLst>
              <a:gd name="adj" fmla="val 15224"/>
            </a:avLst>
          </a:prstGeom>
          <a:solidFill>
            <a:srgbClr val="002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>
            <a:normAutofit/>
          </a:bodyPr>
          <a:lstStyle/>
          <a:p>
            <a:r>
              <a:rPr lang="de-DE" sz="1200" b="1" dirty="0"/>
              <a:t>Keine statistische Signifikanz, da die Zielrekrutierung (N = 490) nicht erreicht wurde (N = 52)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95E0FD4-9336-BD7E-609B-DC6316B907D8}"/>
              </a:ext>
            </a:extLst>
          </p:cNvPr>
          <p:cNvGrpSpPr/>
          <p:nvPr/>
        </p:nvGrpSpPr>
        <p:grpSpPr>
          <a:xfrm>
            <a:off x="9477953" y="4489326"/>
            <a:ext cx="796849" cy="796849"/>
            <a:chOff x="10901932" y="4222001"/>
            <a:chExt cx="1266582" cy="1266582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D8965AB-D7A3-093F-4BCA-0D52E25FFEAD}"/>
                </a:ext>
              </a:extLst>
            </p:cNvPr>
            <p:cNvSpPr/>
            <p:nvPr/>
          </p:nvSpPr>
          <p:spPr>
            <a:xfrm>
              <a:off x="10901932" y="4222001"/>
              <a:ext cx="1266582" cy="1266582"/>
            </a:xfrm>
            <a:custGeom>
              <a:avLst/>
              <a:gdLst>
                <a:gd name="connsiteX0" fmla="*/ 3002692 w 3002692"/>
                <a:gd name="connsiteY0" fmla="*/ 1501346 h 3002692"/>
                <a:gd name="connsiteX1" fmla="*/ 1501346 w 3002692"/>
                <a:gd name="connsiteY1" fmla="*/ 3002692 h 3002692"/>
                <a:gd name="connsiteX2" fmla="*/ 0 w 3002692"/>
                <a:gd name="connsiteY2" fmla="*/ 1501346 h 3002692"/>
                <a:gd name="connsiteX3" fmla="*/ 1501346 w 3002692"/>
                <a:gd name="connsiteY3" fmla="*/ 0 h 3002692"/>
                <a:gd name="connsiteX4" fmla="*/ 3002692 w 3002692"/>
                <a:gd name="connsiteY4" fmla="*/ 1501346 h 300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2692" h="3002692">
                  <a:moveTo>
                    <a:pt x="3002692" y="1501346"/>
                  </a:moveTo>
                  <a:cubicBezTo>
                    <a:pt x="3002692" y="2330517"/>
                    <a:pt x="2330517" y="3002692"/>
                    <a:pt x="1501346" y="3002692"/>
                  </a:cubicBezTo>
                  <a:cubicBezTo>
                    <a:pt x="672176" y="3002692"/>
                    <a:pt x="0" y="2330517"/>
                    <a:pt x="0" y="1501346"/>
                  </a:cubicBezTo>
                  <a:cubicBezTo>
                    <a:pt x="0" y="672176"/>
                    <a:pt x="672176" y="0"/>
                    <a:pt x="1501346" y="0"/>
                  </a:cubicBezTo>
                  <a:cubicBezTo>
                    <a:pt x="2330517" y="0"/>
                    <a:pt x="3002692" y="672176"/>
                    <a:pt x="3002692" y="1501346"/>
                  </a:cubicBezTo>
                  <a:close/>
                </a:path>
              </a:pathLst>
            </a:custGeom>
            <a:gradFill>
              <a:gsLst>
                <a:gs pos="0">
                  <a:srgbClr val="EC6161"/>
                </a:gs>
                <a:gs pos="50000">
                  <a:srgbClr val="F59F30"/>
                </a:gs>
                <a:gs pos="100000">
                  <a:srgbClr val="FFDD00"/>
                </a:gs>
              </a:gsLst>
              <a:lin ang="18000253" scaled="1"/>
            </a:gradFill>
            <a:ln w="25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7BB92DDF-D5D8-1F56-2A02-4D8FB57D30F3}"/>
                </a:ext>
              </a:extLst>
            </p:cNvPr>
            <p:cNvGrpSpPr/>
            <p:nvPr/>
          </p:nvGrpSpPr>
          <p:grpSpPr>
            <a:xfrm>
              <a:off x="11149036" y="4430229"/>
              <a:ext cx="792695" cy="707886"/>
              <a:chOff x="4857773" y="2324100"/>
              <a:chExt cx="2474975" cy="2210180"/>
            </a:xfrm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C9138A6-88FE-D7D0-283C-C2A13FF0CD62}"/>
                  </a:ext>
                </a:extLst>
              </p:cNvPr>
              <p:cNvSpPr/>
              <p:nvPr/>
            </p:nvSpPr>
            <p:spPr>
              <a:xfrm>
                <a:off x="4857773" y="2324100"/>
                <a:ext cx="2474975" cy="2210180"/>
              </a:xfrm>
              <a:custGeom>
                <a:avLst/>
                <a:gdLst>
                  <a:gd name="connsiteX0" fmla="*/ 2438757 w 2474975"/>
                  <a:gd name="connsiteY0" fmla="*/ 2080260 h 2210180"/>
                  <a:gd name="connsiteX1" fmla="*/ 2213872 w 2474975"/>
                  <a:gd name="connsiteY1" fmla="*/ 2210181 h 2210180"/>
                  <a:gd name="connsiteX2" fmla="*/ 261247 w 2474975"/>
                  <a:gd name="connsiteY2" fmla="*/ 2210181 h 2210180"/>
                  <a:gd name="connsiteX3" fmla="*/ 36362 w 2474975"/>
                  <a:gd name="connsiteY3" fmla="*/ 2080165 h 2210180"/>
                  <a:gd name="connsiteX4" fmla="*/ 36362 w 2474975"/>
                  <a:gd name="connsiteY4" fmla="*/ 1820799 h 2210180"/>
                  <a:gd name="connsiteX5" fmla="*/ 1012769 w 2474975"/>
                  <a:gd name="connsiteY5" fmla="*/ 129826 h 2210180"/>
                  <a:gd name="connsiteX6" fmla="*/ 1237559 w 2474975"/>
                  <a:gd name="connsiteY6" fmla="*/ 0 h 2210180"/>
                  <a:gd name="connsiteX7" fmla="*/ 1462445 w 2474975"/>
                  <a:gd name="connsiteY7" fmla="*/ 129921 h 2210180"/>
                  <a:gd name="connsiteX8" fmla="*/ 2438757 w 2474975"/>
                  <a:gd name="connsiteY8" fmla="*/ 1820894 h 2210180"/>
                  <a:gd name="connsiteX9" fmla="*/ 2438757 w 2474975"/>
                  <a:gd name="connsiteY9" fmla="*/ 2080355 h 2210180"/>
                  <a:gd name="connsiteX10" fmla="*/ 2438757 w 2474975"/>
                  <a:gd name="connsiteY10" fmla="*/ 2080355 h 221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4975" h="2210180">
                    <a:moveTo>
                      <a:pt x="2438757" y="2080260"/>
                    </a:moveTo>
                    <a:cubicBezTo>
                      <a:pt x="2390275" y="2164080"/>
                      <a:pt x="2310456" y="2210181"/>
                      <a:pt x="2213872" y="2210181"/>
                    </a:cubicBezTo>
                    <a:lnTo>
                      <a:pt x="261247" y="2210181"/>
                    </a:lnTo>
                    <a:cubicBezTo>
                      <a:pt x="164473" y="2210181"/>
                      <a:pt x="84653" y="2164080"/>
                      <a:pt x="36362" y="2080165"/>
                    </a:cubicBezTo>
                    <a:cubicBezTo>
                      <a:pt x="-12121" y="1996631"/>
                      <a:pt x="-12121" y="1904524"/>
                      <a:pt x="36362" y="1820799"/>
                    </a:cubicBezTo>
                    <a:lnTo>
                      <a:pt x="1012769" y="129826"/>
                    </a:lnTo>
                    <a:cubicBezTo>
                      <a:pt x="1060966" y="46101"/>
                      <a:pt x="1140785" y="0"/>
                      <a:pt x="1237559" y="0"/>
                    </a:cubicBezTo>
                    <a:cubicBezTo>
                      <a:pt x="1334333" y="0"/>
                      <a:pt x="1413962" y="46101"/>
                      <a:pt x="1462445" y="129921"/>
                    </a:cubicBezTo>
                    <a:lnTo>
                      <a:pt x="2438757" y="1820894"/>
                    </a:lnTo>
                    <a:cubicBezTo>
                      <a:pt x="2487049" y="1904524"/>
                      <a:pt x="2487049" y="1996726"/>
                      <a:pt x="2438757" y="2080355"/>
                    </a:cubicBezTo>
                    <a:lnTo>
                      <a:pt x="2438757" y="2080355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24" name="Grafik 37">
                <a:extLst>
                  <a:ext uri="{FF2B5EF4-FFF2-40B4-BE49-F238E27FC236}">
                    <a16:creationId xmlns:a16="http://schemas.microsoft.com/office/drawing/2014/main" id="{CA1F17DA-1533-374A-6697-7D7213BCA25D}"/>
                  </a:ext>
                </a:extLst>
              </p:cNvPr>
              <p:cNvGrpSpPr/>
              <p:nvPr/>
            </p:nvGrpSpPr>
            <p:grpSpPr>
              <a:xfrm>
                <a:off x="5964184" y="2847879"/>
                <a:ext cx="262164" cy="1333118"/>
                <a:chOff x="5964184" y="2847879"/>
                <a:chExt cx="262164" cy="1333118"/>
              </a:xfrm>
              <a:noFill/>
            </p:grpSpPr>
            <p:sp>
              <p:nvSpPr>
                <p:cNvPr id="25" name="Freihandform: Form 24">
                  <a:extLst>
                    <a:ext uri="{FF2B5EF4-FFF2-40B4-BE49-F238E27FC236}">
                      <a16:creationId xmlns:a16="http://schemas.microsoft.com/office/drawing/2014/main" id="{E1EDAC54-6DBF-13F1-DED0-D18EC1F22D78}"/>
                    </a:ext>
                  </a:extLst>
                </p:cNvPr>
                <p:cNvSpPr/>
                <p:nvPr/>
              </p:nvSpPr>
              <p:spPr>
                <a:xfrm>
                  <a:off x="5964184" y="2847879"/>
                  <a:ext cx="262164" cy="1036796"/>
                </a:xfrm>
                <a:custGeom>
                  <a:avLst/>
                  <a:gdLst>
                    <a:gd name="connsiteX0" fmla="*/ 259737 w 262164"/>
                    <a:gd name="connsiteY0" fmla="*/ 218027 h 1036796"/>
                    <a:gd name="connsiteX1" fmla="*/ 154485 w 262164"/>
                    <a:gd name="connsiteY1" fmla="*/ 1004888 h 1036796"/>
                    <a:gd name="connsiteX2" fmla="*/ 132864 w 262164"/>
                    <a:gd name="connsiteY2" fmla="*/ 1036796 h 1036796"/>
                    <a:gd name="connsiteX3" fmla="*/ 132864 w 262164"/>
                    <a:gd name="connsiteY3" fmla="*/ 1036796 h 1036796"/>
                    <a:gd name="connsiteX4" fmla="*/ 112861 w 262164"/>
                    <a:gd name="connsiteY4" fmla="*/ 1006507 h 1036796"/>
                    <a:gd name="connsiteX5" fmla="*/ 4848 w 262164"/>
                    <a:gd name="connsiteY5" fmla="*/ 229457 h 1036796"/>
                    <a:gd name="connsiteX6" fmla="*/ 4848 w 262164"/>
                    <a:gd name="connsiteY6" fmla="*/ 229457 h 1036796"/>
                    <a:gd name="connsiteX7" fmla="*/ 63712 w 262164"/>
                    <a:gd name="connsiteY7" fmla="*/ 19240 h 1036796"/>
                    <a:gd name="connsiteX8" fmla="*/ 127911 w 262164"/>
                    <a:gd name="connsiteY8" fmla="*/ 0 h 1036796"/>
                    <a:gd name="connsiteX9" fmla="*/ 190966 w 262164"/>
                    <a:gd name="connsiteY9" fmla="*/ 17812 h 1036796"/>
                    <a:gd name="connsiteX10" fmla="*/ 259641 w 262164"/>
                    <a:gd name="connsiteY10" fmla="*/ 217932 h 1036796"/>
                    <a:gd name="connsiteX11" fmla="*/ 259641 w 262164"/>
                    <a:gd name="connsiteY11" fmla="*/ 217932 h 1036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2164" h="1036796">
                      <a:moveTo>
                        <a:pt x="259737" y="218027"/>
                      </a:moveTo>
                      <a:lnTo>
                        <a:pt x="154485" y="1004888"/>
                      </a:lnTo>
                      <a:cubicBezTo>
                        <a:pt x="151914" y="1027081"/>
                        <a:pt x="140484" y="1036606"/>
                        <a:pt x="132864" y="1036796"/>
                      </a:cubicBezTo>
                      <a:cubicBezTo>
                        <a:pt x="132864" y="1036796"/>
                        <a:pt x="137912" y="1036796"/>
                        <a:pt x="132864" y="1036796"/>
                      </a:cubicBezTo>
                      <a:cubicBezTo>
                        <a:pt x="124482" y="1036796"/>
                        <a:pt x="116957" y="1032986"/>
                        <a:pt x="112861" y="1006507"/>
                      </a:cubicBezTo>
                      <a:lnTo>
                        <a:pt x="4848" y="229457"/>
                      </a:lnTo>
                      <a:lnTo>
                        <a:pt x="4848" y="229457"/>
                      </a:lnTo>
                      <a:cubicBezTo>
                        <a:pt x="-10488" y="130969"/>
                        <a:pt x="10944" y="54388"/>
                        <a:pt x="63712" y="19240"/>
                      </a:cubicBezTo>
                      <a:cubicBezTo>
                        <a:pt x="82953" y="6477"/>
                        <a:pt x="105336" y="0"/>
                        <a:pt x="127911" y="0"/>
                      </a:cubicBezTo>
                      <a:cubicBezTo>
                        <a:pt x="150485" y="0"/>
                        <a:pt x="171535" y="5905"/>
                        <a:pt x="190966" y="17812"/>
                      </a:cubicBezTo>
                      <a:cubicBezTo>
                        <a:pt x="245544" y="51244"/>
                        <a:pt x="270595" y="124301"/>
                        <a:pt x="259641" y="217932"/>
                      </a:cubicBezTo>
                      <a:lnTo>
                        <a:pt x="259641" y="217932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6" name="Freihandform: Form 25">
                  <a:extLst>
                    <a:ext uri="{FF2B5EF4-FFF2-40B4-BE49-F238E27FC236}">
                      <a16:creationId xmlns:a16="http://schemas.microsoft.com/office/drawing/2014/main" id="{A477B506-D255-C822-EE88-3754621A0381}"/>
                    </a:ext>
                  </a:extLst>
                </p:cNvPr>
                <p:cNvSpPr/>
                <p:nvPr/>
              </p:nvSpPr>
              <p:spPr>
                <a:xfrm>
                  <a:off x="6011037" y="4012120"/>
                  <a:ext cx="168592" cy="168878"/>
                </a:xfrm>
                <a:custGeom>
                  <a:avLst/>
                  <a:gdLst>
                    <a:gd name="connsiteX0" fmla="*/ 84296 w 168592"/>
                    <a:gd name="connsiteY0" fmla="*/ 168878 h 168878"/>
                    <a:gd name="connsiteX1" fmla="*/ 0 w 168592"/>
                    <a:gd name="connsiteY1" fmla="*/ 84296 h 168878"/>
                    <a:gd name="connsiteX2" fmla="*/ 84296 w 168592"/>
                    <a:gd name="connsiteY2" fmla="*/ 0 h 168878"/>
                    <a:gd name="connsiteX3" fmla="*/ 168592 w 168592"/>
                    <a:gd name="connsiteY3" fmla="*/ 84296 h 168878"/>
                    <a:gd name="connsiteX4" fmla="*/ 84296 w 168592"/>
                    <a:gd name="connsiteY4" fmla="*/ 168878 h 168878"/>
                    <a:gd name="connsiteX5" fmla="*/ 84296 w 168592"/>
                    <a:gd name="connsiteY5" fmla="*/ 168878 h 16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592" h="168878">
                      <a:moveTo>
                        <a:pt x="84296" y="168878"/>
                      </a:moveTo>
                      <a:cubicBezTo>
                        <a:pt x="37814" y="168878"/>
                        <a:pt x="0" y="130969"/>
                        <a:pt x="0" y="84296"/>
                      </a:cubicBezTo>
                      <a:cubicBezTo>
                        <a:pt x="0" y="37624"/>
                        <a:pt x="37814" y="0"/>
                        <a:pt x="84296" y="0"/>
                      </a:cubicBezTo>
                      <a:cubicBezTo>
                        <a:pt x="130778" y="0"/>
                        <a:pt x="168592" y="37814"/>
                        <a:pt x="168592" y="84296"/>
                      </a:cubicBezTo>
                      <a:cubicBezTo>
                        <a:pt x="168592" y="130778"/>
                        <a:pt x="130778" y="168878"/>
                        <a:pt x="84296" y="168878"/>
                      </a:cubicBezTo>
                      <a:lnTo>
                        <a:pt x="84296" y="168878"/>
                      </a:lnTo>
                      <a:close/>
                    </a:path>
                  </a:pathLst>
                </a:custGeom>
                <a:grpFill/>
                <a:ln w="190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789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42FE2-6979-BB6C-E80B-8A7B0B20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982EE-EC69-BD8A-0EFF-CAE79B1D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0629219" cy="1065278"/>
          </a:xfrm>
        </p:spPr>
        <p:txBody>
          <a:bodyPr>
            <a:normAutofit/>
          </a:bodyPr>
          <a:lstStyle/>
          <a:p>
            <a:r>
              <a:rPr lang="en-US" dirty="0"/>
              <a:t>BCVA-</a:t>
            </a:r>
            <a:r>
              <a:rPr lang="en-US" dirty="0" err="1"/>
              <a:t>Visusveränderung</a:t>
            </a:r>
            <a:r>
              <a:rPr lang="en-US" dirty="0"/>
              <a:t> </a:t>
            </a:r>
            <a:r>
              <a:rPr lang="en-US" dirty="0" err="1"/>
              <a:t>zugunsten</a:t>
            </a:r>
            <a:r>
              <a:rPr lang="en-US" dirty="0"/>
              <a:t> des </a:t>
            </a:r>
            <a:r>
              <a:rPr lang="en-US" i="1" dirty="0"/>
              <a:t>Loading-</a:t>
            </a:r>
            <a:r>
              <a:rPr lang="en-US" dirty="0"/>
              <a:t>Arms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3A6939-3B31-8367-FB7C-44DCB991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6" name="Rectangle 204">
            <a:extLst>
              <a:ext uri="{FF2B5EF4-FFF2-40B4-BE49-F238E27FC236}">
                <a16:creationId xmlns:a16="http://schemas.microsoft.com/office/drawing/2014/main" id="{067FEBA3-EDA2-0BE9-9F2A-13299B2773BB}"/>
              </a:ext>
            </a:extLst>
          </p:cNvPr>
          <p:cNvSpPr/>
          <p:nvPr/>
        </p:nvSpPr>
        <p:spPr>
          <a:xfrm>
            <a:off x="662399" y="5997449"/>
            <a:ext cx="7835719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de-DE" sz="900" dirty="0"/>
              <a:t>BCVA, bestkorrigierte Sehschärfe; ETDRS, </a:t>
            </a:r>
            <a:r>
              <a:rPr lang="en-US" sz="900" i="1" dirty="0"/>
              <a:t>Early Treatment Diabetic Retinopathy Study</a:t>
            </a:r>
            <a:r>
              <a:rPr lang="en-US" sz="900" dirty="0"/>
              <a:t>; KI, </a:t>
            </a:r>
            <a:r>
              <a:rPr lang="en-US" sz="900" dirty="0" err="1"/>
              <a:t>Konfidenzintervall</a:t>
            </a:r>
            <a:r>
              <a:rPr lang="en-US" sz="900" dirty="0"/>
              <a:t>; SE; </a:t>
            </a:r>
            <a:r>
              <a:rPr lang="en-US" sz="900" dirty="0" err="1"/>
              <a:t>Standardfehler</a:t>
            </a:r>
            <a:r>
              <a:rPr lang="en-US" sz="900" dirty="0"/>
              <a:t>.</a:t>
            </a:r>
            <a:r>
              <a:rPr lang="en-US" sz="900" dirty="0">
                <a:highlight>
                  <a:srgbClr val="FFFF00"/>
                </a:highlight>
              </a:rPr>
              <a:t> </a:t>
            </a:r>
          </a:p>
          <a:p>
            <a:pPr>
              <a:defRPr/>
            </a:pPr>
            <a:r>
              <a:rPr lang="de-DE" sz="900" dirty="0"/>
              <a:t>1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ClinicalTrials.gov. </a:t>
            </a:r>
            <a:r>
              <a:rPr lang="de-DE" sz="900" dirty="0"/>
              <a:t>NCT04679935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https://clinicaltrials.gov/study/NCT04679935;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08.04.2025.</a:t>
            </a:r>
            <a:endParaRPr lang="en-US" sz="900" dirty="0">
              <a:highlight>
                <a:srgbClr val="FFFF00"/>
              </a:highlight>
            </a:endParaRP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A2E4EE07-955D-6961-6BD6-E189B4A900E2}"/>
              </a:ext>
            </a:extLst>
          </p:cNvPr>
          <p:cNvSpPr/>
          <p:nvPr/>
        </p:nvSpPr>
        <p:spPr>
          <a:xfrm>
            <a:off x="-1" y="5104597"/>
            <a:ext cx="10629219" cy="739974"/>
          </a:xfrm>
          <a:prstGeom prst="rect">
            <a:avLst/>
          </a:prstGeom>
          <a:solidFill>
            <a:srgbClr val="EB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6B39230-58AF-FB42-0FDF-8D194ED68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04" y="5272568"/>
            <a:ext cx="9395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dirty="0"/>
              <a:t>Die Daten deuten auf einen möglichen Vorteil einer initialen </a:t>
            </a:r>
            <a:r>
              <a:rPr lang="de-DE" dirty="0" err="1"/>
              <a:t>Aufdosierung</a:t>
            </a:r>
            <a:r>
              <a:rPr lang="de-DE" dirty="0"/>
              <a:t> hin. 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128C973-6834-FF14-D995-99C8796947DA}"/>
              </a:ext>
            </a:extLst>
          </p:cNvPr>
          <p:cNvSpPr txBox="1"/>
          <p:nvPr/>
        </p:nvSpPr>
        <p:spPr>
          <a:xfrm>
            <a:off x="1484921" y="3519128"/>
            <a:ext cx="5745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Zwischen Woche 40 und 52 zeigte sich ein konsistenter Unterschied von 4,36 </a:t>
            </a:r>
            <a:br>
              <a:rPr lang="de-DE" dirty="0"/>
            </a:br>
            <a:r>
              <a:rPr lang="de-DE" dirty="0"/>
              <a:t>ETDRS-Buchstaben zugunsten des </a:t>
            </a:r>
            <a:r>
              <a:rPr lang="de-DE" i="1" dirty="0" err="1"/>
              <a:t>Loading</a:t>
            </a:r>
            <a:r>
              <a:rPr lang="de-DE" dirty="0"/>
              <a:t>-Arms (SE: 2,09; 95%-KI: –8,56 bis –0,16)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407EC65-7285-57AC-525E-EFF7EC52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2183" y="2018340"/>
            <a:ext cx="1152842" cy="1152842"/>
          </a:xfrm>
          <a:prstGeom prst="rect">
            <a:avLst/>
          </a:prstGeom>
        </p:spPr>
      </p:pic>
      <p:sp>
        <p:nvSpPr>
          <p:cNvPr id="24" name="Kreuz 23">
            <a:extLst>
              <a:ext uri="{FF2B5EF4-FFF2-40B4-BE49-F238E27FC236}">
                <a16:creationId xmlns:a16="http://schemas.microsoft.com/office/drawing/2014/main" id="{F1AE9820-E067-3897-2E7F-CAA58952F9AC}"/>
              </a:ext>
            </a:extLst>
          </p:cNvPr>
          <p:cNvSpPr/>
          <p:nvPr/>
        </p:nvSpPr>
        <p:spPr>
          <a:xfrm>
            <a:off x="3103175" y="1950950"/>
            <a:ext cx="490933" cy="490933"/>
          </a:xfrm>
          <a:prstGeom prst="plus">
            <a:avLst>
              <a:gd name="adj" fmla="val 3947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CDC2D9B-FDC6-4B1A-E18E-70BBFDAFAE4B}"/>
              </a:ext>
            </a:extLst>
          </p:cNvPr>
          <p:cNvSpPr txBox="1"/>
          <p:nvPr/>
        </p:nvSpPr>
        <p:spPr>
          <a:xfrm>
            <a:off x="3525025" y="1506197"/>
            <a:ext cx="2817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600" b="1" dirty="0">
                <a:solidFill>
                  <a:srgbClr val="002068"/>
                </a:solidFill>
              </a:rPr>
              <a:t>4,36</a:t>
            </a:r>
            <a:endParaRPr lang="de-DE" sz="6000" b="1" dirty="0">
              <a:solidFill>
                <a:srgbClr val="002068"/>
              </a:solidFill>
            </a:endParaRPr>
          </a:p>
        </p:txBody>
      </p:sp>
      <p:pic>
        <p:nvPicPr>
          <p:cNvPr id="44" name="Grafik 43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0F757061-829C-74D3-18BC-378B1483C6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351" t="73842" r="53353" b="21417"/>
          <a:stretch/>
        </p:blipFill>
        <p:spPr>
          <a:xfrm>
            <a:off x="3537725" y="2945607"/>
            <a:ext cx="2489200" cy="393265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3808E9E9-95D1-8D3E-B652-FCC078E10A36}"/>
              </a:ext>
            </a:extLst>
          </p:cNvPr>
          <p:cNvSpPr txBox="1"/>
          <p:nvPr/>
        </p:nvSpPr>
        <p:spPr>
          <a:xfrm>
            <a:off x="7592133" y="1728117"/>
            <a:ext cx="1654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001C58"/>
                </a:solidFill>
                <a:latin typeface="Elephant" panose="02020904090505020303" pitchFamily="18" charset="0"/>
              </a:rPr>
              <a:t>E</a:t>
            </a:r>
          </a:p>
          <a:p>
            <a:pPr algn="ctr"/>
            <a:r>
              <a:rPr lang="de-DE" sz="3000" spc="300" dirty="0">
                <a:solidFill>
                  <a:srgbClr val="001C58"/>
                </a:solidFill>
                <a:latin typeface="Elephant" panose="02020904090505020303" pitchFamily="18" charset="0"/>
              </a:rPr>
              <a:t>F P</a:t>
            </a:r>
          </a:p>
          <a:p>
            <a:pPr algn="ctr"/>
            <a:r>
              <a:rPr lang="de-DE" sz="2500" spc="300" dirty="0">
                <a:solidFill>
                  <a:srgbClr val="001C58"/>
                </a:solidFill>
                <a:latin typeface="Elephant" panose="02020904090505020303" pitchFamily="18" charset="0"/>
              </a:rPr>
              <a:t>TOZ</a:t>
            </a:r>
          </a:p>
          <a:p>
            <a:pPr algn="ctr"/>
            <a:r>
              <a:rPr lang="de-DE" sz="2000" spc="300" dirty="0">
                <a:solidFill>
                  <a:srgbClr val="001C58"/>
                </a:solidFill>
                <a:latin typeface="Elephant" panose="02020904090505020303" pitchFamily="18" charset="0"/>
              </a:rPr>
              <a:t>LPED</a:t>
            </a:r>
          </a:p>
          <a:p>
            <a:pPr algn="ctr"/>
            <a:r>
              <a:rPr lang="de-DE" sz="1500" spc="300" dirty="0">
                <a:solidFill>
                  <a:srgbClr val="001C58"/>
                </a:solidFill>
                <a:latin typeface="Elephant" panose="02020904090505020303" pitchFamily="18" charset="0"/>
              </a:rPr>
              <a:t>PECFD</a:t>
            </a:r>
          </a:p>
          <a:p>
            <a:pPr algn="ctr"/>
            <a:r>
              <a:rPr lang="de-DE" sz="1000" spc="300" dirty="0">
                <a:solidFill>
                  <a:srgbClr val="001C58"/>
                </a:solidFill>
                <a:latin typeface="Elephant" panose="02020904090505020303" pitchFamily="18" charset="0"/>
              </a:rPr>
              <a:t>FELOPZD</a:t>
            </a:r>
          </a:p>
          <a:p>
            <a:pPr algn="ctr"/>
            <a:r>
              <a:rPr lang="de-DE" sz="800" spc="300" dirty="0">
                <a:solidFill>
                  <a:srgbClr val="001C58"/>
                </a:solidFill>
                <a:latin typeface="Elephant" panose="02020904090505020303" pitchFamily="18" charset="0"/>
              </a:rPr>
              <a:t>DEFPOTEC</a:t>
            </a:r>
          </a:p>
          <a:p>
            <a:pPr algn="ctr"/>
            <a:r>
              <a:rPr lang="de-DE" sz="600" spc="300" dirty="0">
                <a:solidFill>
                  <a:srgbClr val="001C58"/>
                </a:solidFill>
                <a:latin typeface="Elephant" panose="02020904090505020303" pitchFamily="18" charset="0"/>
              </a:rPr>
              <a:t>LEFODPCT</a:t>
            </a:r>
          </a:p>
          <a:p>
            <a:pPr algn="ctr"/>
            <a:r>
              <a:rPr lang="de-DE" sz="400" spc="300" dirty="0">
                <a:solidFill>
                  <a:srgbClr val="001C58"/>
                </a:solidFill>
                <a:latin typeface="Elephant" panose="02020904090505020303" pitchFamily="18" charset="0"/>
              </a:rPr>
              <a:t>FDPLTCEO</a:t>
            </a:r>
          </a:p>
          <a:p>
            <a:pPr algn="ctr"/>
            <a:r>
              <a:rPr lang="de-DE" sz="200" spc="300" dirty="0">
                <a:solidFill>
                  <a:srgbClr val="001C58"/>
                </a:solidFill>
                <a:latin typeface="Elephant" panose="02020904090505020303" pitchFamily="18" charset="0"/>
              </a:rPr>
              <a:t>PEZOLCFTD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147A4CF-AE7B-24F2-A470-A8AC46C0D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5457" y="1371600"/>
            <a:ext cx="1686383" cy="333261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C82FF9D-5CE4-C256-6C4E-BE0B1871BD3D}"/>
              </a:ext>
            </a:extLst>
          </p:cNvPr>
          <p:cNvSpPr txBox="1"/>
          <p:nvPr/>
        </p:nvSpPr>
        <p:spPr>
          <a:xfrm>
            <a:off x="3876663" y="29676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>
                <a:solidFill>
                  <a:schemeClr val="bg1"/>
                </a:solidFill>
              </a:rPr>
              <a:t>Loading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193E-2D56-F32A-DFA3-1F09A288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BD144DD-81E8-19F0-FC90-3F4F5EA6F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725416"/>
              </p:ext>
            </p:extLst>
          </p:nvPr>
        </p:nvGraphicFramePr>
        <p:xfrm>
          <a:off x="575892" y="2003109"/>
          <a:ext cx="4450162" cy="270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0607363-A054-F889-2193-109CF2FC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0398107" cy="1065278"/>
          </a:xfrm>
        </p:spPr>
        <p:txBody>
          <a:bodyPr>
            <a:normAutofit/>
          </a:bodyPr>
          <a:lstStyle/>
          <a:p>
            <a:r>
              <a:rPr lang="de-DE" dirty="0"/>
              <a:t>Beide Therapie-Regime zeigen tendenziell eine Reduktion der IRF und SRF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8A6458-BE7D-3C45-08F5-D749AF12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6" name="Rectangle 204">
            <a:extLst>
              <a:ext uri="{FF2B5EF4-FFF2-40B4-BE49-F238E27FC236}">
                <a16:creationId xmlns:a16="http://schemas.microsoft.com/office/drawing/2014/main" id="{3CBCE1B5-5D01-27C8-4ECC-AA55ADF27F5D}"/>
              </a:ext>
            </a:extLst>
          </p:cNvPr>
          <p:cNvSpPr/>
          <p:nvPr/>
        </p:nvSpPr>
        <p:spPr>
          <a:xfrm>
            <a:off x="662400" y="5858950"/>
            <a:ext cx="8399944" cy="4154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de-DE" sz="900" dirty="0"/>
              <a:t>*N = 25; fehlende Daten: 1 Patient in Woche 4, 3 Patienten in Woche 8. **N = 27; fehlende Daten: jeweils 1 Patient in Woche 12, 24, 32, 44, 48 und 52.</a:t>
            </a:r>
          </a:p>
          <a:p>
            <a:pPr>
              <a:defRPr/>
            </a:pPr>
            <a:r>
              <a:rPr lang="de-DE" sz="900" dirty="0"/>
              <a:t>IRF, </a:t>
            </a:r>
            <a:r>
              <a:rPr lang="de-DE" sz="900" dirty="0" err="1"/>
              <a:t>intraretinale</a:t>
            </a:r>
            <a:r>
              <a:rPr lang="de-DE" sz="900" dirty="0"/>
              <a:t> Flüssigkeit; SRF, </a:t>
            </a:r>
            <a:r>
              <a:rPr lang="de-DE" sz="900" dirty="0" err="1"/>
              <a:t>subretinale</a:t>
            </a:r>
            <a:r>
              <a:rPr lang="de-DE" sz="900" dirty="0"/>
              <a:t> Flüssigkeit.</a:t>
            </a:r>
          </a:p>
          <a:p>
            <a:pPr>
              <a:defRPr/>
            </a:pPr>
            <a:r>
              <a:rPr lang="de-DE" sz="900" dirty="0"/>
              <a:t>1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ClinicalTrials.gov. </a:t>
            </a:r>
            <a:r>
              <a:rPr lang="de-DE" sz="900" dirty="0"/>
              <a:t>NCT04679935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https://clinicaltrials.gov/study/NCT04679935;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08.04.2025.</a:t>
            </a:r>
            <a:endParaRPr lang="en-US" sz="900" dirty="0">
              <a:highlight>
                <a:srgbClr val="FFFF00"/>
              </a:highlight>
            </a:endParaRPr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85F03666-2A2E-12A2-C9E5-FBC316F7C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77" y="1725227"/>
            <a:ext cx="2715131" cy="355738"/>
          </a:xfrm>
        </p:spPr>
        <p:txBody>
          <a:bodyPr/>
          <a:lstStyle/>
          <a:p>
            <a:r>
              <a:rPr lang="de-DE" dirty="0">
                <a:solidFill>
                  <a:srgbClr val="001C58"/>
                </a:solidFill>
              </a:rPr>
              <a:t>Anwesenheit von IRF* </a:t>
            </a:r>
          </a:p>
        </p:txBody>
      </p:sp>
      <p:graphicFrame>
        <p:nvGraphicFramePr>
          <p:cNvPr id="165" name="Diagramm 164">
            <a:extLst>
              <a:ext uri="{FF2B5EF4-FFF2-40B4-BE49-F238E27FC236}">
                <a16:creationId xmlns:a16="http://schemas.microsoft.com/office/drawing/2014/main" id="{69A65F6E-B183-97DF-BA39-B76A3EDF9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091256"/>
              </p:ext>
            </p:extLst>
          </p:nvPr>
        </p:nvGraphicFramePr>
        <p:xfrm>
          <a:off x="5150276" y="1994511"/>
          <a:ext cx="4450162" cy="270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6" name="Inhaltsplatzhalter 10">
            <a:extLst>
              <a:ext uri="{FF2B5EF4-FFF2-40B4-BE49-F238E27FC236}">
                <a16:creationId xmlns:a16="http://schemas.microsoft.com/office/drawing/2014/main" id="{D3EE1DB3-AB52-CD66-6EDD-3C97B8803B1B}"/>
              </a:ext>
            </a:extLst>
          </p:cNvPr>
          <p:cNvSpPr txBox="1">
            <a:spLocks/>
          </p:cNvSpPr>
          <p:nvPr/>
        </p:nvSpPr>
        <p:spPr>
          <a:xfrm>
            <a:off x="6326541" y="1725227"/>
            <a:ext cx="2951129" cy="3557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1C58"/>
                </a:solidFill>
              </a:rPr>
              <a:t>Anwesenheit von SRF**</a:t>
            </a:r>
          </a:p>
        </p:txBody>
      </p:sp>
      <p:sp>
        <p:nvSpPr>
          <p:cNvPr id="181" name="Rectangle 29">
            <a:extLst>
              <a:ext uri="{FF2B5EF4-FFF2-40B4-BE49-F238E27FC236}">
                <a16:creationId xmlns:a16="http://schemas.microsoft.com/office/drawing/2014/main" id="{48A9C20D-5BDB-F46F-618C-B4CB49C1AF2D}"/>
              </a:ext>
            </a:extLst>
          </p:cNvPr>
          <p:cNvSpPr/>
          <p:nvPr/>
        </p:nvSpPr>
        <p:spPr>
          <a:xfrm>
            <a:off x="0" y="4825990"/>
            <a:ext cx="11307726" cy="990629"/>
          </a:xfrm>
          <a:prstGeom prst="rect">
            <a:avLst/>
          </a:prstGeom>
          <a:solidFill>
            <a:srgbClr val="EB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Textfeld 179">
            <a:extLst>
              <a:ext uri="{FF2B5EF4-FFF2-40B4-BE49-F238E27FC236}">
                <a16:creationId xmlns:a16="http://schemas.microsoft.com/office/drawing/2014/main" id="{F1A837FC-B534-F1B5-EAD8-08EAB3F17878}"/>
              </a:ext>
            </a:extLst>
          </p:cNvPr>
          <p:cNvSpPr txBox="1"/>
          <p:nvPr/>
        </p:nvSpPr>
        <p:spPr>
          <a:xfrm>
            <a:off x="120251" y="4981727"/>
            <a:ext cx="11545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Im Verlauf der Behandlung mit Brolucizumab war tendenziell ein Rückgang von IRF und SRF bei vorbehandelten Patienten sowohl im </a:t>
            </a:r>
            <a:r>
              <a:rPr lang="de-DE" i="1" dirty="0" err="1"/>
              <a:t>Loading</a:t>
            </a:r>
            <a:r>
              <a:rPr lang="de-DE" i="1" dirty="0"/>
              <a:t>-</a:t>
            </a:r>
            <a:r>
              <a:rPr lang="de-DE" dirty="0"/>
              <a:t> als auch im </a:t>
            </a:r>
            <a:r>
              <a:rPr lang="de-DE" i="1" dirty="0"/>
              <a:t>Non-</a:t>
            </a:r>
            <a:r>
              <a:rPr lang="de-DE" i="1" dirty="0" err="1"/>
              <a:t>Loading</a:t>
            </a:r>
            <a:r>
              <a:rPr lang="de-DE" i="1" dirty="0"/>
              <a:t>-</a:t>
            </a:r>
            <a:r>
              <a:rPr lang="de-DE" dirty="0"/>
              <a:t> Arm zu beobachten.</a:t>
            </a:r>
            <a:endParaRPr lang="de-DE" dirty="0">
              <a:solidFill>
                <a:srgbClr val="001C58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E0D3507-D7AB-DCF8-9DE2-D858B5E85E8B}"/>
              </a:ext>
            </a:extLst>
          </p:cNvPr>
          <p:cNvGrpSpPr/>
          <p:nvPr/>
        </p:nvGrpSpPr>
        <p:grpSpPr>
          <a:xfrm>
            <a:off x="6484929" y="3743052"/>
            <a:ext cx="2799762" cy="338554"/>
            <a:chOff x="3788455" y="4506774"/>
            <a:chExt cx="2799762" cy="338554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9A31E20F-F0D6-5DE5-0EDC-5E75B34B4A4A}"/>
                </a:ext>
              </a:extLst>
            </p:cNvPr>
            <p:cNvCxnSpPr>
              <a:cxnSpLocks/>
            </p:cNvCxnSpPr>
            <p:nvPr/>
          </p:nvCxnSpPr>
          <p:spPr>
            <a:xfrm>
              <a:off x="3788455" y="4691440"/>
              <a:ext cx="351155" cy="0"/>
            </a:xfrm>
            <a:prstGeom prst="line">
              <a:avLst/>
            </a:prstGeom>
            <a:ln w="25400">
              <a:solidFill>
                <a:srgbClr val="00206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915930B4-621A-CA9F-ACA5-6E32DC0F314B}"/>
                </a:ext>
              </a:extLst>
            </p:cNvPr>
            <p:cNvCxnSpPr>
              <a:cxnSpLocks/>
            </p:cNvCxnSpPr>
            <p:nvPr/>
          </p:nvCxnSpPr>
          <p:spPr>
            <a:xfrm>
              <a:off x="4947568" y="4691440"/>
              <a:ext cx="351155" cy="0"/>
            </a:xfrm>
            <a:prstGeom prst="line">
              <a:avLst/>
            </a:prstGeom>
            <a:ln w="25400">
              <a:solidFill>
                <a:srgbClr val="5B8E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4AFF222-3619-56BD-2D07-649246DC6146}"/>
                </a:ext>
              </a:extLst>
            </p:cNvPr>
            <p:cNvSpPr txBox="1"/>
            <p:nvPr/>
          </p:nvSpPr>
          <p:spPr>
            <a:xfrm>
              <a:off x="4068252" y="4506774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 err="1"/>
                <a:t>Loading</a:t>
              </a:r>
              <a:endParaRPr lang="de-DE" sz="1600" i="1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2CBB7160-3DE2-E35C-3394-962DECD4040A}"/>
                </a:ext>
              </a:extLst>
            </p:cNvPr>
            <p:cNvSpPr txBox="1"/>
            <p:nvPr/>
          </p:nvSpPr>
          <p:spPr>
            <a:xfrm>
              <a:off x="5231755" y="4506774"/>
              <a:ext cx="1356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/>
                <a:t>Non-</a:t>
              </a:r>
              <a:r>
                <a:rPr lang="de-DE" sz="1600" i="1" dirty="0" err="1"/>
                <a:t>Loading</a:t>
              </a:r>
              <a:endParaRPr lang="de-DE" sz="1600" i="1" dirty="0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1B922D1-8DC0-0AE2-52F1-600EDAA940DA}"/>
              </a:ext>
            </a:extLst>
          </p:cNvPr>
          <p:cNvGrpSpPr/>
          <p:nvPr/>
        </p:nvGrpSpPr>
        <p:grpSpPr>
          <a:xfrm>
            <a:off x="1604218" y="3746965"/>
            <a:ext cx="2799762" cy="338554"/>
            <a:chOff x="3788455" y="4506774"/>
            <a:chExt cx="2799762" cy="338554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2CE5CB6E-A38C-2B92-5EF1-F0D408635E0B}"/>
                </a:ext>
              </a:extLst>
            </p:cNvPr>
            <p:cNvCxnSpPr>
              <a:cxnSpLocks/>
            </p:cNvCxnSpPr>
            <p:nvPr/>
          </p:nvCxnSpPr>
          <p:spPr>
            <a:xfrm>
              <a:off x="3788455" y="4691440"/>
              <a:ext cx="351155" cy="0"/>
            </a:xfrm>
            <a:prstGeom prst="line">
              <a:avLst/>
            </a:prstGeom>
            <a:ln w="25400">
              <a:solidFill>
                <a:srgbClr val="00206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97C44DDB-9E3D-ADE2-C58B-59664EC44102}"/>
                </a:ext>
              </a:extLst>
            </p:cNvPr>
            <p:cNvCxnSpPr>
              <a:cxnSpLocks/>
            </p:cNvCxnSpPr>
            <p:nvPr/>
          </p:nvCxnSpPr>
          <p:spPr>
            <a:xfrm>
              <a:off x="4947568" y="4691440"/>
              <a:ext cx="351155" cy="0"/>
            </a:xfrm>
            <a:prstGeom prst="line">
              <a:avLst/>
            </a:prstGeom>
            <a:ln w="25400">
              <a:solidFill>
                <a:srgbClr val="5B8E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3BAE633-5046-435B-4FC3-055ED4F654D5}"/>
                </a:ext>
              </a:extLst>
            </p:cNvPr>
            <p:cNvSpPr txBox="1"/>
            <p:nvPr/>
          </p:nvSpPr>
          <p:spPr>
            <a:xfrm>
              <a:off x="4068252" y="4506774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 err="1"/>
                <a:t>Loading</a:t>
              </a:r>
              <a:endParaRPr lang="de-DE" sz="1600" i="1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745A0B2-06C9-A97A-C1F6-D56C86893165}"/>
                </a:ext>
              </a:extLst>
            </p:cNvPr>
            <p:cNvSpPr txBox="1"/>
            <p:nvPr/>
          </p:nvSpPr>
          <p:spPr>
            <a:xfrm>
              <a:off x="5231755" y="4506774"/>
              <a:ext cx="1356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/>
                <a:t>Non-</a:t>
              </a:r>
              <a:r>
                <a:rPr lang="de-DE" sz="1600" i="1" dirty="0" err="1"/>
                <a:t>Loading</a:t>
              </a:r>
              <a:endParaRPr lang="de-DE" sz="1600" i="1" dirty="0"/>
            </a:p>
          </p:txBody>
        </p: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id="{39271402-BB18-CCD7-C84F-7B3558319512}"/>
              </a:ext>
            </a:extLst>
          </p:cNvPr>
          <p:cNvSpPr/>
          <p:nvPr/>
        </p:nvSpPr>
        <p:spPr>
          <a:xfrm>
            <a:off x="1712703" y="3902444"/>
            <a:ext cx="72348" cy="72348"/>
          </a:xfrm>
          <a:prstGeom prst="ellipse">
            <a:avLst/>
          </a:prstGeom>
          <a:solidFill>
            <a:srgbClr val="002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9FD7F38-E72C-3C57-1036-DF6676A6897E}"/>
              </a:ext>
            </a:extLst>
          </p:cNvPr>
          <p:cNvSpPr/>
          <p:nvPr/>
        </p:nvSpPr>
        <p:spPr>
          <a:xfrm>
            <a:off x="2915272" y="3902444"/>
            <a:ext cx="72348" cy="72348"/>
          </a:xfrm>
          <a:prstGeom prst="ellipse">
            <a:avLst/>
          </a:prstGeom>
          <a:solidFill>
            <a:srgbClr val="5B8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C4102B1-555F-2E90-6D11-8C9DDBE4F6C7}"/>
              </a:ext>
            </a:extLst>
          </p:cNvPr>
          <p:cNvSpPr/>
          <p:nvPr/>
        </p:nvSpPr>
        <p:spPr>
          <a:xfrm>
            <a:off x="6589465" y="3890006"/>
            <a:ext cx="72348" cy="72348"/>
          </a:xfrm>
          <a:prstGeom prst="ellipse">
            <a:avLst/>
          </a:prstGeom>
          <a:solidFill>
            <a:srgbClr val="002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0EF1BE0-4F54-5198-C24F-9AEF53E817E4}"/>
              </a:ext>
            </a:extLst>
          </p:cNvPr>
          <p:cNvSpPr/>
          <p:nvPr/>
        </p:nvSpPr>
        <p:spPr>
          <a:xfrm>
            <a:off x="7792034" y="3890006"/>
            <a:ext cx="72348" cy="72348"/>
          </a:xfrm>
          <a:prstGeom prst="ellipse">
            <a:avLst/>
          </a:prstGeom>
          <a:solidFill>
            <a:srgbClr val="5B8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5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BD14A-8139-BD10-EBAF-062A07246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leichschenkliges Dreieck 144">
            <a:extLst>
              <a:ext uri="{FF2B5EF4-FFF2-40B4-BE49-F238E27FC236}">
                <a16:creationId xmlns:a16="http://schemas.microsoft.com/office/drawing/2014/main" id="{99BE3A03-D6BB-25CD-74F1-2260DE46BD8A}"/>
              </a:ext>
            </a:extLst>
          </p:cNvPr>
          <p:cNvSpPr/>
          <p:nvPr/>
        </p:nvSpPr>
        <p:spPr>
          <a:xfrm rot="12740400">
            <a:off x="9384743" y="2846220"/>
            <a:ext cx="447452" cy="341531"/>
          </a:xfrm>
          <a:prstGeom prst="triangle">
            <a:avLst/>
          </a:prstGeom>
          <a:solidFill>
            <a:srgbClr val="000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6" name="Gleichschenkliges Dreieck 145">
            <a:extLst>
              <a:ext uri="{FF2B5EF4-FFF2-40B4-BE49-F238E27FC236}">
                <a16:creationId xmlns:a16="http://schemas.microsoft.com/office/drawing/2014/main" id="{E3E62489-B435-5916-60F8-4BBC482EC96E}"/>
              </a:ext>
            </a:extLst>
          </p:cNvPr>
          <p:cNvSpPr/>
          <p:nvPr/>
        </p:nvSpPr>
        <p:spPr>
          <a:xfrm rot="12740400">
            <a:off x="9384742" y="3845942"/>
            <a:ext cx="447452" cy="341531"/>
          </a:xfrm>
          <a:prstGeom prst="triangle">
            <a:avLst/>
          </a:prstGeom>
          <a:solidFill>
            <a:srgbClr val="000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9" name="Rechteck: abgerundete Ecken 118">
            <a:extLst>
              <a:ext uri="{FF2B5EF4-FFF2-40B4-BE49-F238E27FC236}">
                <a16:creationId xmlns:a16="http://schemas.microsoft.com/office/drawing/2014/main" id="{B8016B2F-497E-48BF-0A4F-75122A74CCE0}"/>
              </a:ext>
            </a:extLst>
          </p:cNvPr>
          <p:cNvSpPr/>
          <p:nvPr/>
        </p:nvSpPr>
        <p:spPr>
          <a:xfrm>
            <a:off x="2096183" y="1754838"/>
            <a:ext cx="7434839" cy="2648223"/>
          </a:xfrm>
          <a:prstGeom prst="roundRect">
            <a:avLst>
              <a:gd name="adj" fmla="val 13470"/>
            </a:avLst>
          </a:prstGeom>
          <a:solidFill>
            <a:srgbClr val="EBF2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6" name="Rechteck: abgerundete Ecken 115">
            <a:extLst>
              <a:ext uri="{FF2B5EF4-FFF2-40B4-BE49-F238E27FC236}">
                <a16:creationId xmlns:a16="http://schemas.microsoft.com/office/drawing/2014/main" id="{BF2F97F2-78D1-C10B-EDE6-818A4EC2AE85}"/>
              </a:ext>
            </a:extLst>
          </p:cNvPr>
          <p:cNvSpPr/>
          <p:nvPr/>
        </p:nvSpPr>
        <p:spPr>
          <a:xfrm>
            <a:off x="408939" y="1762312"/>
            <a:ext cx="5081675" cy="2648223"/>
          </a:xfrm>
          <a:prstGeom prst="roundRect">
            <a:avLst>
              <a:gd name="adj" fmla="val 47999"/>
            </a:avLst>
          </a:prstGeom>
          <a:solidFill>
            <a:srgbClr val="EBF2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E0EC07-E33C-D1A5-0C9F-7F449C31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0729703" cy="1065278"/>
          </a:xfrm>
        </p:spPr>
        <p:txBody>
          <a:bodyPr>
            <a:normAutofit/>
          </a:bodyPr>
          <a:lstStyle/>
          <a:p>
            <a:r>
              <a:rPr lang="de-DE" dirty="0"/>
              <a:t>Beide Therapie-Regime erreichen ähnliche Behandlungsintervalle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3C678C-8729-3511-BEA3-1F0CE3E72C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21356" y="6473869"/>
            <a:ext cx="2879725" cy="179387"/>
          </a:xfrm>
        </p:spPr>
        <p:txBody>
          <a:bodyPr/>
          <a:lstStyle/>
          <a:p>
            <a:fld id="{47547CF9-5B10-D24F-A8D7-45A9778164F7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27" name="Rectangle 204">
            <a:extLst>
              <a:ext uri="{FF2B5EF4-FFF2-40B4-BE49-F238E27FC236}">
                <a16:creationId xmlns:a16="http://schemas.microsoft.com/office/drawing/2014/main" id="{97AC7E38-E842-0F2C-A7F4-160A40D5A092}"/>
              </a:ext>
            </a:extLst>
          </p:cNvPr>
          <p:cNvSpPr/>
          <p:nvPr/>
        </p:nvSpPr>
        <p:spPr>
          <a:xfrm>
            <a:off x="589740" y="5992457"/>
            <a:ext cx="11582400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effectLst/>
              </a:rPr>
              <a:t>VEGF, vaskulärer endothelialer Wachstumsfaktor; q8w, alle 8 Wochen; q12w, alle 12 Wochen.</a:t>
            </a:r>
          </a:p>
          <a:p>
            <a:pPr>
              <a:defRPr/>
            </a:pPr>
            <a:r>
              <a:rPr lang="de-DE" sz="900" dirty="0"/>
              <a:t>1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ClinicalTrials.gov. </a:t>
            </a:r>
            <a:r>
              <a:rPr lang="de-DE" sz="900" dirty="0"/>
              <a:t>NCT04679935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https://clinicaltrials.gov/study/NCT04679935;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08.04.2025.</a:t>
            </a:r>
            <a:r>
              <a:rPr lang="en-US" sz="900" dirty="0"/>
              <a:t> </a:t>
            </a:r>
          </a:p>
        </p:txBody>
      </p:sp>
      <p:sp>
        <p:nvSpPr>
          <p:cNvPr id="100" name="Rectangle 29">
            <a:extLst>
              <a:ext uri="{FF2B5EF4-FFF2-40B4-BE49-F238E27FC236}">
                <a16:creationId xmlns:a16="http://schemas.microsoft.com/office/drawing/2014/main" id="{3D6DF3E9-97C5-FAFC-5ADD-417DC889CF88}"/>
              </a:ext>
            </a:extLst>
          </p:cNvPr>
          <p:cNvSpPr/>
          <p:nvPr/>
        </p:nvSpPr>
        <p:spPr>
          <a:xfrm>
            <a:off x="-1" y="4797415"/>
            <a:ext cx="11063235" cy="990629"/>
          </a:xfrm>
          <a:prstGeom prst="rect">
            <a:avLst/>
          </a:prstGeom>
          <a:solidFill>
            <a:srgbClr val="EB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F4A82117-B0FB-6D14-A173-00811FE1F35A}"/>
              </a:ext>
            </a:extLst>
          </p:cNvPr>
          <p:cNvSpPr txBox="1"/>
          <p:nvPr/>
        </p:nvSpPr>
        <p:spPr>
          <a:xfrm>
            <a:off x="120251" y="4841565"/>
            <a:ext cx="112142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Bei Anti-VEGF-vorbehandelten Patienten war bei 44 % eine Intervallverlängerung nach Umstellung auf Brolucizumab auf 12 Wochen möglich – unabhängig davon, ob ein </a:t>
            </a:r>
            <a:r>
              <a:rPr lang="de-DE" i="1" dirty="0" err="1"/>
              <a:t>Loading</a:t>
            </a:r>
            <a:r>
              <a:rPr lang="de-DE" dirty="0"/>
              <a:t>- oder </a:t>
            </a:r>
            <a:r>
              <a:rPr lang="de-DE" i="1" dirty="0"/>
              <a:t>Non-</a:t>
            </a:r>
            <a:r>
              <a:rPr lang="de-DE" i="1" dirty="0" err="1"/>
              <a:t>Loading</a:t>
            </a:r>
            <a:r>
              <a:rPr lang="de-DE" dirty="0"/>
              <a:t>-Regime angewendet wurde.</a:t>
            </a:r>
          </a:p>
        </p:txBody>
      </p:sp>
      <p:sp>
        <p:nvSpPr>
          <p:cNvPr id="26" name="Pfeil: Fünfeck 25">
            <a:extLst>
              <a:ext uri="{FF2B5EF4-FFF2-40B4-BE49-F238E27FC236}">
                <a16:creationId xmlns:a16="http://schemas.microsoft.com/office/drawing/2014/main" id="{BB279C75-47B2-F5A3-F776-AD71CD565D2C}"/>
              </a:ext>
            </a:extLst>
          </p:cNvPr>
          <p:cNvSpPr/>
          <p:nvPr/>
        </p:nvSpPr>
        <p:spPr>
          <a:xfrm>
            <a:off x="4592960" y="2262351"/>
            <a:ext cx="5299593" cy="727615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7687AA"/>
              </a:gs>
              <a:gs pos="33000">
                <a:srgbClr val="001B58"/>
              </a:gs>
              <a:gs pos="0">
                <a:srgbClr val="C7C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DC8D3B3C-0A7F-4CC5-21AD-E2DB9A8CC06F}"/>
              </a:ext>
            </a:extLst>
          </p:cNvPr>
          <p:cNvGrpSpPr/>
          <p:nvPr/>
        </p:nvGrpSpPr>
        <p:grpSpPr>
          <a:xfrm>
            <a:off x="1048551" y="2060083"/>
            <a:ext cx="2656908" cy="2022830"/>
            <a:chOff x="937279" y="1584539"/>
            <a:chExt cx="1608188" cy="1224390"/>
          </a:xfrm>
        </p:grpSpPr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36C673C8-7E59-FD8B-64A5-4662BDE3AD2C}"/>
                </a:ext>
              </a:extLst>
            </p:cNvPr>
            <p:cNvGrpSpPr/>
            <p:nvPr/>
          </p:nvGrpSpPr>
          <p:grpSpPr>
            <a:xfrm>
              <a:off x="937279" y="1584539"/>
              <a:ext cx="848169" cy="1224390"/>
              <a:chOff x="10576705" y="2592352"/>
              <a:chExt cx="1575817" cy="2274801"/>
            </a:xfrm>
          </p:grpSpPr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32AFAA25-5F43-8710-D4CA-FFA4CD5EA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576705" y="2592352"/>
                <a:ext cx="1575817" cy="2274801"/>
              </a:xfrm>
              <a:prstGeom prst="rect">
                <a:avLst/>
              </a:prstGeom>
            </p:spPr>
          </p:pic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CA03589D-4D1D-043C-0455-47F399D9E499}"/>
                  </a:ext>
                </a:extLst>
              </p:cNvPr>
              <p:cNvSpPr txBox="1"/>
              <p:nvPr/>
            </p:nvSpPr>
            <p:spPr>
              <a:xfrm>
                <a:off x="10735298" y="3981257"/>
                <a:ext cx="1258628" cy="65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>
                    <a:solidFill>
                      <a:schemeClr val="bg1"/>
                    </a:solidFill>
                  </a:rPr>
                  <a:t>44 %</a:t>
                </a:r>
              </a:p>
            </p:txBody>
          </p:sp>
        </p:grp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DF840978-8F10-1D47-4B43-77F73F880C6A}"/>
                </a:ext>
              </a:extLst>
            </p:cNvPr>
            <p:cNvSpPr txBox="1"/>
            <p:nvPr/>
          </p:nvSpPr>
          <p:spPr>
            <a:xfrm>
              <a:off x="1657472" y="1765891"/>
              <a:ext cx="887995" cy="428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b="1" dirty="0">
                  <a:solidFill>
                    <a:srgbClr val="001B58"/>
                  </a:solidFill>
                </a:rPr>
                <a:t>q12w</a:t>
              </a:r>
            </a:p>
          </p:txBody>
        </p:sp>
      </p:grpSp>
      <p:sp>
        <p:nvSpPr>
          <p:cNvPr id="112" name="Bogen 111">
            <a:extLst>
              <a:ext uri="{FF2B5EF4-FFF2-40B4-BE49-F238E27FC236}">
                <a16:creationId xmlns:a16="http://schemas.microsoft.com/office/drawing/2014/main" id="{1EFD5082-A3F1-0260-40C6-1BB2B8CFB53E}"/>
              </a:ext>
            </a:extLst>
          </p:cNvPr>
          <p:cNvSpPr/>
          <p:nvPr/>
        </p:nvSpPr>
        <p:spPr>
          <a:xfrm>
            <a:off x="408939" y="1785461"/>
            <a:ext cx="2625074" cy="2625074"/>
          </a:xfrm>
          <a:prstGeom prst="arc">
            <a:avLst>
              <a:gd name="adj1" fmla="val 8686539"/>
              <a:gd name="adj2" fmla="val 19166856"/>
            </a:avLst>
          </a:prstGeom>
          <a:ln w="76200">
            <a:solidFill>
              <a:srgbClr val="00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Bogen 113">
            <a:extLst>
              <a:ext uri="{FF2B5EF4-FFF2-40B4-BE49-F238E27FC236}">
                <a16:creationId xmlns:a16="http://schemas.microsoft.com/office/drawing/2014/main" id="{98064219-85E7-FD0F-3C5A-371A047E4195}"/>
              </a:ext>
            </a:extLst>
          </p:cNvPr>
          <p:cNvSpPr/>
          <p:nvPr/>
        </p:nvSpPr>
        <p:spPr>
          <a:xfrm>
            <a:off x="408939" y="1785461"/>
            <a:ext cx="2625074" cy="2625074"/>
          </a:xfrm>
          <a:prstGeom prst="arc">
            <a:avLst>
              <a:gd name="adj1" fmla="val 4978590"/>
              <a:gd name="adj2" fmla="val 9252354"/>
            </a:avLst>
          </a:prstGeom>
          <a:ln w="76200">
            <a:solidFill>
              <a:srgbClr val="001B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Gleichschenkliges Dreieck 114">
            <a:extLst>
              <a:ext uri="{FF2B5EF4-FFF2-40B4-BE49-F238E27FC236}">
                <a16:creationId xmlns:a16="http://schemas.microsoft.com/office/drawing/2014/main" id="{7B4D08F2-975C-3AC9-D65E-8CED0F904346}"/>
              </a:ext>
            </a:extLst>
          </p:cNvPr>
          <p:cNvSpPr/>
          <p:nvPr/>
        </p:nvSpPr>
        <p:spPr>
          <a:xfrm rot="8341638">
            <a:off x="2524066" y="2166268"/>
            <a:ext cx="497426" cy="292388"/>
          </a:xfrm>
          <a:prstGeom prst="triangle">
            <a:avLst/>
          </a:prstGeom>
          <a:solidFill>
            <a:srgbClr val="001B58"/>
          </a:solidFill>
          <a:ln>
            <a:solidFill>
              <a:srgbClr val="001B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7" name="Grafik 116">
            <a:extLst>
              <a:ext uri="{FF2B5EF4-FFF2-40B4-BE49-F238E27FC236}">
                <a16:creationId xmlns:a16="http://schemas.microsoft.com/office/drawing/2014/main" id="{A66EE977-8AA3-EC8C-7B7E-B400C6A9DE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7115"/>
          <a:stretch/>
        </p:blipFill>
        <p:spPr>
          <a:xfrm>
            <a:off x="1043326" y="2060084"/>
            <a:ext cx="1404708" cy="1268102"/>
          </a:xfrm>
          <a:prstGeom prst="rect">
            <a:avLst/>
          </a:prstGeom>
        </p:spPr>
      </p:pic>
      <p:sp>
        <p:nvSpPr>
          <p:cNvPr id="132" name="Pfeil: Fünfeck 131">
            <a:extLst>
              <a:ext uri="{FF2B5EF4-FFF2-40B4-BE49-F238E27FC236}">
                <a16:creationId xmlns:a16="http://schemas.microsoft.com/office/drawing/2014/main" id="{3CAC89F0-5255-7D51-F826-3A2BCCC37552}"/>
              </a:ext>
            </a:extLst>
          </p:cNvPr>
          <p:cNvSpPr/>
          <p:nvPr/>
        </p:nvSpPr>
        <p:spPr>
          <a:xfrm>
            <a:off x="4592960" y="3274499"/>
            <a:ext cx="5299593" cy="727615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7687AA"/>
              </a:gs>
              <a:gs pos="33000">
                <a:srgbClr val="001B58"/>
              </a:gs>
              <a:gs pos="0">
                <a:srgbClr val="C7CD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14A3B3B5-26F5-262C-8CF0-DF73CC93DFD5}"/>
              </a:ext>
            </a:extLst>
          </p:cNvPr>
          <p:cNvSpPr/>
          <p:nvPr/>
        </p:nvSpPr>
        <p:spPr>
          <a:xfrm>
            <a:off x="4037810" y="2154758"/>
            <a:ext cx="953321" cy="953321"/>
          </a:xfrm>
          <a:prstGeom prst="ellipse">
            <a:avLst/>
          </a:prstGeom>
          <a:solidFill>
            <a:srgbClr val="EBF2FB"/>
          </a:solidFill>
          <a:ln w="38100">
            <a:solidFill>
              <a:srgbClr val="001B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0FB98F3C-B7B8-874A-C443-0BFF5D328ECB}"/>
              </a:ext>
            </a:extLst>
          </p:cNvPr>
          <p:cNvGrpSpPr/>
          <p:nvPr/>
        </p:nvGrpSpPr>
        <p:grpSpPr>
          <a:xfrm>
            <a:off x="4060442" y="2256440"/>
            <a:ext cx="914400" cy="914400"/>
            <a:chOff x="4060442" y="2256440"/>
            <a:chExt cx="914400" cy="914400"/>
          </a:xfrm>
        </p:grpSpPr>
        <p:pic>
          <p:nvPicPr>
            <p:cNvPr id="121" name="Grafik 120" descr="Offene Hand Silhouette">
              <a:extLst>
                <a:ext uri="{FF2B5EF4-FFF2-40B4-BE49-F238E27FC236}">
                  <a16:creationId xmlns:a16="http://schemas.microsoft.com/office/drawing/2014/main" id="{174A4643-C99A-B700-F11F-382C30765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60442" y="2256440"/>
              <a:ext cx="914400" cy="914400"/>
            </a:xfrm>
            <a:prstGeom prst="rect">
              <a:avLst/>
            </a:prstGeom>
          </p:spPr>
        </p:pic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6518F22F-5EE9-DFD3-E5F2-6782A3DEFE3B}"/>
                </a:ext>
              </a:extLst>
            </p:cNvPr>
            <p:cNvSpPr txBox="1"/>
            <p:nvPr/>
          </p:nvSpPr>
          <p:spPr>
            <a:xfrm>
              <a:off x="4255735" y="2319594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rgbClr val="001B58"/>
                  </a:solidFill>
                </a:rPr>
                <a:t>q12w</a:t>
              </a:r>
            </a:p>
          </p:txBody>
        </p:sp>
      </p:grpSp>
      <p:sp>
        <p:nvSpPr>
          <p:cNvPr id="136" name="Ellipse 135">
            <a:extLst>
              <a:ext uri="{FF2B5EF4-FFF2-40B4-BE49-F238E27FC236}">
                <a16:creationId xmlns:a16="http://schemas.microsoft.com/office/drawing/2014/main" id="{19CE6C8A-0B1F-E768-89F5-5D9537874457}"/>
              </a:ext>
            </a:extLst>
          </p:cNvPr>
          <p:cNvSpPr/>
          <p:nvPr/>
        </p:nvSpPr>
        <p:spPr>
          <a:xfrm>
            <a:off x="4027193" y="3169289"/>
            <a:ext cx="953321" cy="953321"/>
          </a:xfrm>
          <a:prstGeom prst="ellipse">
            <a:avLst/>
          </a:prstGeom>
          <a:solidFill>
            <a:srgbClr val="EBF2FB"/>
          </a:solidFill>
          <a:ln w="38100">
            <a:solidFill>
              <a:srgbClr val="001B58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D244CF26-AF02-E42B-71E7-E251FE6285CE}"/>
              </a:ext>
            </a:extLst>
          </p:cNvPr>
          <p:cNvGrpSpPr/>
          <p:nvPr/>
        </p:nvGrpSpPr>
        <p:grpSpPr>
          <a:xfrm>
            <a:off x="4152690" y="3223677"/>
            <a:ext cx="839262" cy="734828"/>
            <a:chOff x="4080001" y="3098555"/>
            <a:chExt cx="885553" cy="773474"/>
          </a:xfrm>
        </p:grpSpPr>
        <p:sp>
          <p:nvSpPr>
            <p:cNvPr id="128" name="Bogen 127">
              <a:extLst>
                <a:ext uri="{FF2B5EF4-FFF2-40B4-BE49-F238E27FC236}">
                  <a16:creationId xmlns:a16="http://schemas.microsoft.com/office/drawing/2014/main" id="{32E88B40-6E19-D5E2-38CB-26BED92DDCBF}"/>
                </a:ext>
              </a:extLst>
            </p:cNvPr>
            <p:cNvSpPr/>
            <p:nvPr/>
          </p:nvSpPr>
          <p:spPr>
            <a:xfrm rot="19032908">
              <a:off x="4080001" y="3361580"/>
              <a:ext cx="510449" cy="510449"/>
            </a:xfrm>
            <a:prstGeom prst="arc">
              <a:avLst>
                <a:gd name="adj1" fmla="val 4223813"/>
                <a:gd name="adj2" fmla="val 17756944"/>
              </a:avLst>
            </a:prstGeom>
            <a:ln w="57150">
              <a:solidFill>
                <a:srgbClr val="001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Gleichschenkliges Dreieck 128">
              <a:extLst>
                <a:ext uri="{FF2B5EF4-FFF2-40B4-BE49-F238E27FC236}">
                  <a16:creationId xmlns:a16="http://schemas.microsoft.com/office/drawing/2014/main" id="{3AB1FF80-9EE0-A181-B4B6-876B195B5AA1}"/>
                </a:ext>
              </a:extLst>
            </p:cNvPr>
            <p:cNvSpPr/>
            <p:nvPr/>
          </p:nvSpPr>
          <p:spPr>
            <a:xfrm rot="3741677">
              <a:off x="4160169" y="3328108"/>
              <a:ext cx="183761" cy="108016"/>
            </a:xfrm>
            <a:prstGeom prst="triangle">
              <a:avLst/>
            </a:prstGeom>
            <a:solidFill>
              <a:srgbClr val="001B58"/>
            </a:solidFill>
            <a:ln>
              <a:solidFill>
                <a:srgbClr val="001B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69E334BD-B92A-AB07-17D1-9C588D643CF3}"/>
                </a:ext>
              </a:extLst>
            </p:cNvPr>
            <p:cNvSpPr txBox="1"/>
            <p:nvPr/>
          </p:nvSpPr>
          <p:spPr>
            <a:xfrm>
              <a:off x="4175937" y="309855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rgbClr val="001B58"/>
                  </a:solidFill>
                </a:rPr>
                <a:t>q12w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8F33009C-0262-EC09-BBF3-98D31DB44EB2}"/>
                </a:ext>
              </a:extLst>
            </p:cNvPr>
            <p:cNvSpPr txBox="1"/>
            <p:nvPr/>
          </p:nvSpPr>
          <p:spPr>
            <a:xfrm>
              <a:off x="4433036" y="3469610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rgbClr val="001B58"/>
                  </a:solidFill>
                </a:rPr>
                <a:t>q8w</a:t>
              </a:r>
            </a:p>
          </p:txBody>
        </p:sp>
      </p:grpSp>
      <p:sp>
        <p:nvSpPr>
          <p:cNvPr id="137" name="Textfeld 136">
            <a:extLst>
              <a:ext uri="{FF2B5EF4-FFF2-40B4-BE49-F238E27FC236}">
                <a16:creationId xmlns:a16="http://schemas.microsoft.com/office/drawing/2014/main" id="{4672D06A-446C-2E57-F4B5-57CE4364A3AE}"/>
              </a:ext>
            </a:extLst>
          </p:cNvPr>
          <p:cNvSpPr txBox="1"/>
          <p:nvPr/>
        </p:nvSpPr>
        <p:spPr>
          <a:xfrm>
            <a:off x="5590254" y="2334511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32 %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D57B3DF7-62C1-23A1-93EA-08FCE1150973}"/>
              </a:ext>
            </a:extLst>
          </p:cNvPr>
          <p:cNvSpPr txBox="1"/>
          <p:nvPr/>
        </p:nvSpPr>
        <p:spPr>
          <a:xfrm>
            <a:off x="7742372" y="2334511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22 %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85364411-F019-38C2-F728-3B2F1395E6B3}"/>
              </a:ext>
            </a:extLst>
          </p:cNvPr>
          <p:cNvSpPr txBox="1"/>
          <p:nvPr/>
        </p:nvSpPr>
        <p:spPr>
          <a:xfrm>
            <a:off x="5590254" y="3372736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12 %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4E45F094-2512-2362-4DEE-B52D6531CE6D}"/>
              </a:ext>
            </a:extLst>
          </p:cNvPr>
          <p:cNvSpPr txBox="1"/>
          <p:nvPr/>
        </p:nvSpPr>
        <p:spPr>
          <a:xfrm>
            <a:off x="7742372" y="3372736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22 %</a:t>
            </a:r>
          </a:p>
        </p:txBody>
      </p: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3305DBA8-9237-5A55-5AE9-21D0A019CD8E}"/>
              </a:ext>
            </a:extLst>
          </p:cNvPr>
          <p:cNvGrpSpPr/>
          <p:nvPr/>
        </p:nvGrpSpPr>
        <p:grpSpPr>
          <a:xfrm>
            <a:off x="5100450" y="1839648"/>
            <a:ext cx="2040175" cy="369332"/>
            <a:chOff x="5605272" y="1913421"/>
            <a:chExt cx="2040175" cy="369332"/>
          </a:xfrm>
        </p:grpSpPr>
        <p:pic>
          <p:nvPicPr>
            <p:cNvPr id="4" name="Grafik 3" descr="Ein Bild, das Text, Schrift, Screenshot, Grafiken enthält.&#10;&#10;KI-generierte Inhalte können fehlerhaft sein.">
              <a:extLst>
                <a:ext uri="{FF2B5EF4-FFF2-40B4-BE49-F238E27FC236}">
                  <a16:creationId xmlns:a16="http://schemas.microsoft.com/office/drawing/2014/main" id="{143F7E7B-549B-0651-0FAA-2F8965DA1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0351" t="73842" r="53353" b="21417"/>
            <a:stretch/>
          </p:blipFill>
          <p:spPr>
            <a:xfrm>
              <a:off x="5605272" y="1935331"/>
              <a:ext cx="2040175" cy="322324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02DC9BC-B900-567D-3A83-04CF5D03CC48}"/>
                </a:ext>
              </a:extLst>
            </p:cNvPr>
            <p:cNvSpPr txBox="1"/>
            <p:nvPr/>
          </p:nvSpPr>
          <p:spPr>
            <a:xfrm>
              <a:off x="5767681" y="1913421"/>
              <a:ext cx="1162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err="1">
                  <a:solidFill>
                    <a:schemeClr val="bg1"/>
                  </a:solidFill>
                </a:rPr>
                <a:t>Loading</a:t>
              </a:r>
              <a:endParaRPr lang="de-DE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29A28EAD-9939-E91C-E772-CF9E441DDECA}"/>
              </a:ext>
            </a:extLst>
          </p:cNvPr>
          <p:cNvGrpSpPr/>
          <p:nvPr/>
        </p:nvGrpSpPr>
        <p:grpSpPr>
          <a:xfrm>
            <a:off x="7199628" y="1831372"/>
            <a:ext cx="2040175" cy="369332"/>
            <a:chOff x="5613175" y="3118799"/>
            <a:chExt cx="2040175" cy="369332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BADB02C5-1BA9-4CF2-75F3-5654377CBB7F}"/>
                </a:ext>
              </a:extLst>
            </p:cNvPr>
            <p:cNvSpPr/>
            <p:nvPr/>
          </p:nvSpPr>
          <p:spPr>
            <a:xfrm>
              <a:off x="5613175" y="3179972"/>
              <a:ext cx="2040175" cy="278447"/>
            </a:xfrm>
            <a:prstGeom prst="roundRect">
              <a:avLst>
                <a:gd name="adj" fmla="val 22531"/>
              </a:avLst>
            </a:prstGeom>
            <a:solidFill>
              <a:srgbClr val="001C5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28EF15F-4150-527A-6448-A8B6A025550A}"/>
                </a:ext>
              </a:extLst>
            </p:cNvPr>
            <p:cNvSpPr txBox="1"/>
            <p:nvPr/>
          </p:nvSpPr>
          <p:spPr>
            <a:xfrm>
              <a:off x="5613175" y="3118799"/>
              <a:ext cx="20401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spcBef>
                  <a:spcPts val="800"/>
                </a:spcBef>
                <a:defRPr/>
              </a:pPr>
              <a:r>
                <a:rPr lang="de-DE" i="1" kern="0" dirty="0">
                  <a:solidFill>
                    <a:srgbClr val="FFFFFF"/>
                  </a:solidFill>
                  <a:latin typeface="Arial" panose="020B0604020202020204"/>
                </a:rPr>
                <a:t>Non-</a:t>
              </a:r>
              <a:r>
                <a:rPr lang="de-DE" i="1" kern="0" dirty="0" err="1">
                  <a:solidFill>
                    <a:srgbClr val="FFFFFF"/>
                  </a:solidFill>
                  <a:latin typeface="Arial" panose="020B0604020202020204"/>
                </a:rPr>
                <a:t>Loading</a:t>
              </a:r>
              <a:endParaRPr lang="en-US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7B11F377-F566-B945-27AF-718E9AC8ACB7}"/>
              </a:ext>
            </a:extLst>
          </p:cNvPr>
          <p:cNvSpPr/>
          <p:nvPr/>
        </p:nvSpPr>
        <p:spPr>
          <a:xfrm>
            <a:off x="0" y="4292477"/>
            <a:ext cx="10239270" cy="1415538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EB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0" rIns="0" bIns="0" rtlCol="0" anchor="ctr"/>
          <a:lstStyle/>
          <a:p>
            <a:pPr algn="ctr" defTabSz="914354"/>
            <a:r>
              <a:rPr lang="de-DE" b="1" dirty="0">
                <a:solidFill>
                  <a:srgbClr val="001C58"/>
                </a:solidFill>
              </a:rPr>
              <a:t>Beide Regime zeigen klinisch ähnliche Ergebnisse – die Wahl des Therapieschemas kann somit flexibel und patientenindividuell erfolgen.</a:t>
            </a:r>
            <a:br>
              <a:rPr lang="de-DE" sz="2000" dirty="0">
                <a:solidFill>
                  <a:srgbClr val="001C58"/>
                </a:solidFill>
              </a:rPr>
            </a:br>
            <a:r>
              <a:rPr lang="de-DE" sz="1600" i="1" dirty="0">
                <a:solidFill>
                  <a:srgbClr val="001C58"/>
                </a:solidFill>
              </a:rPr>
              <a:t>In der Praxis stellt sich die Frage, welche Faktoren die Entscheidung für oder gegen eine </a:t>
            </a:r>
            <a:r>
              <a:rPr lang="de-DE" sz="1600" i="1" dirty="0" err="1">
                <a:solidFill>
                  <a:srgbClr val="001C58"/>
                </a:solidFill>
              </a:rPr>
              <a:t>Aufdosierungsphase</a:t>
            </a:r>
            <a:r>
              <a:rPr lang="de-DE" sz="1600" i="1" dirty="0">
                <a:solidFill>
                  <a:srgbClr val="001C58"/>
                </a:solidFill>
              </a:rPr>
              <a:t> beeinflussen.</a:t>
            </a:r>
            <a:endParaRPr lang="de-DE" sz="1600" dirty="0">
              <a:solidFill>
                <a:srgbClr val="001C58"/>
              </a:solidFill>
              <a:latin typeface="Arial" panose="020B0604020202020204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E7611DA-7705-64B3-F23B-1A8951BB2B06}"/>
              </a:ext>
            </a:extLst>
          </p:cNvPr>
          <p:cNvSpPr/>
          <p:nvPr/>
        </p:nvSpPr>
        <p:spPr>
          <a:xfrm>
            <a:off x="1" y="4291988"/>
            <a:ext cx="1051041" cy="1415538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FBB0AC3-1DB3-94CE-C74E-78B6AF2D0CB5}"/>
              </a:ext>
            </a:extLst>
          </p:cNvPr>
          <p:cNvSpPr/>
          <p:nvPr/>
        </p:nvSpPr>
        <p:spPr>
          <a:xfrm>
            <a:off x="-15787" y="4291988"/>
            <a:ext cx="634971" cy="1415538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BD5670E-1C43-2AEB-7940-A49FC491F8DD}"/>
              </a:ext>
            </a:extLst>
          </p:cNvPr>
          <p:cNvSpPr/>
          <p:nvPr/>
        </p:nvSpPr>
        <p:spPr>
          <a:xfrm>
            <a:off x="4656" y="4291988"/>
            <a:ext cx="839901" cy="1415538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BE2263-5165-2129-8494-907F5D4F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und Fazit</a:t>
            </a:r>
            <a:endParaRPr lang="de-DE" baseline="30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67D303-C4C1-2583-9047-6BD3CE67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7</a:t>
            </a:fld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5054163-5FEB-1932-515A-D936B945AB95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8500379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altLang="de-DE" sz="900" b="0" dirty="0">
                <a:solidFill>
                  <a:schemeClr val="tx1"/>
                </a:solidFill>
              </a:rPr>
              <a:t>nAMD, neovaskuläre altersbedingte Makuladegeneration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lang="de-DE" sz="900" b="0" dirty="0">
              <a:solidFill>
                <a:schemeClr val="tx1"/>
              </a:solidFill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85E0698-AB9D-3FF8-8D1B-25563CBCCD98}"/>
              </a:ext>
            </a:extLst>
          </p:cNvPr>
          <p:cNvGrpSpPr/>
          <p:nvPr/>
        </p:nvGrpSpPr>
        <p:grpSpPr>
          <a:xfrm>
            <a:off x="-3794957" y="1540431"/>
            <a:ext cx="4831065" cy="540000"/>
            <a:chOff x="-3794957" y="1530271"/>
            <a:chExt cx="4831065" cy="540000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1AABCAD-0CD9-4B0B-0534-1F7B419F8A00}"/>
                </a:ext>
              </a:extLst>
            </p:cNvPr>
            <p:cNvSpPr/>
            <p:nvPr/>
          </p:nvSpPr>
          <p:spPr>
            <a:xfrm>
              <a:off x="-3588644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BF727B3-7C58-2FCF-4551-C3427C958FA5}"/>
                </a:ext>
              </a:extLst>
            </p:cNvPr>
            <p:cNvSpPr/>
            <p:nvPr/>
          </p:nvSpPr>
          <p:spPr>
            <a:xfrm>
              <a:off x="-3382331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F76D640-9796-59FE-4F6D-F7DD1EE24D2F}"/>
                </a:ext>
              </a:extLst>
            </p:cNvPr>
            <p:cNvSpPr/>
            <p:nvPr/>
          </p:nvSpPr>
          <p:spPr>
            <a:xfrm>
              <a:off x="-3794957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908AD1A-EF57-1D57-8595-9300C2061B71}"/>
              </a:ext>
            </a:extLst>
          </p:cNvPr>
          <p:cNvGrpSpPr/>
          <p:nvPr/>
        </p:nvGrpSpPr>
        <p:grpSpPr>
          <a:xfrm>
            <a:off x="-3794957" y="3100401"/>
            <a:ext cx="4831065" cy="540000"/>
            <a:chOff x="-3794957" y="2703751"/>
            <a:chExt cx="4831065" cy="540000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86219EEF-AE67-B48B-12BA-E067288BC5FB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25A97F7-D2E8-7048-4208-972BD17063F1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ECB001C-93B3-5D33-9FF4-75F7181625E8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20CB45B0-5042-977D-4BD8-13626C56B429}"/>
              </a:ext>
            </a:extLst>
          </p:cNvPr>
          <p:cNvSpPr txBox="1">
            <a:spLocks/>
          </p:cNvSpPr>
          <p:nvPr/>
        </p:nvSpPr>
        <p:spPr>
          <a:xfrm>
            <a:off x="1116357" y="1420472"/>
            <a:ext cx="9032478" cy="930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b="0" dirty="0">
                <a:solidFill>
                  <a:schemeClr val="tx1"/>
                </a:solidFill>
              </a:rPr>
              <a:t>Brolucizumab ermöglichte verlängerte Therapieintervalle bei stabilen anatomischen und funktionellen Ergebnissen – auch ohne </a:t>
            </a:r>
            <a:r>
              <a:rPr lang="de-DE" b="0" dirty="0" err="1">
                <a:solidFill>
                  <a:schemeClr val="tx1"/>
                </a:solidFill>
              </a:rPr>
              <a:t>Aufdosierungsphase</a:t>
            </a:r>
            <a:r>
              <a:rPr lang="de-DE" b="0" dirty="0">
                <a:solidFill>
                  <a:schemeClr val="tx1"/>
                </a:solidFill>
              </a:rPr>
              <a:t>.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8A56D2D-F146-3C64-9A33-16EB21245AEE}"/>
              </a:ext>
            </a:extLst>
          </p:cNvPr>
          <p:cNvSpPr txBox="1"/>
          <p:nvPr/>
        </p:nvSpPr>
        <p:spPr>
          <a:xfrm>
            <a:off x="1051041" y="2569704"/>
            <a:ext cx="90977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Die Ergebnisse der TALON-Extension Studie weisen daraufhin: Auch ohne Aufdosierung konnte unter Brolucizumab eine Intervallverlängerung um ≥ 8 Wochen erreicht werden – bei stabiler Wirksamkeit. Die Daten wurden 11/2024 in die Fachinformation aufgenommen.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2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698">
        <p:fade/>
      </p:transition>
    </mc:Choice>
    <mc:Fallback xmlns="">
      <p:transition spd="med" advTm="2569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QpbBfOStVhV5jnUuQV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Novartis | Reimagining Medicine">
  <a:themeElements>
    <a:clrScheme name="Novartis">
      <a:dk1>
        <a:srgbClr val="000000"/>
      </a:dk1>
      <a:lt1>
        <a:srgbClr val="FFFFFF"/>
      </a:lt1>
      <a:dk2>
        <a:srgbClr val="000000"/>
      </a:dk2>
      <a:lt2>
        <a:srgbClr val="FFC100"/>
      </a:lt2>
      <a:accent1>
        <a:srgbClr val="002068"/>
      </a:accent1>
      <a:accent2>
        <a:srgbClr val="8F2DDE"/>
      </a:accent2>
      <a:accent3>
        <a:srgbClr val="50E2D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070923" id="{905E4B14-A995-4107-A2D6-D4721E65FC14}" vid="{AD0EDE53-50C6-4736-9DD2-8997B10EE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f89f8f-8181-45e2-9125-aef4b2f48d9c">
      <Terms xmlns="http://schemas.microsoft.com/office/infopath/2007/PartnerControls"/>
    </lcf76f155ced4ddcb4097134ff3c332f>
    <TaxCatchAll xmlns="c99785dc-0534-40d3-93b6-41e836ae4f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58D4D452F154BBF6DF750563F9680" ma:contentTypeVersion="13" ma:contentTypeDescription="Ein neues Dokument erstellen." ma:contentTypeScope="" ma:versionID="8473166e77dfa2877dd6a86d2d26b81c">
  <xsd:schema xmlns:xsd="http://www.w3.org/2001/XMLSchema" xmlns:xs="http://www.w3.org/2001/XMLSchema" xmlns:p="http://schemas.microsoft.com/office/2006/metadata/properties" xmlns:ns2="1cf89f8f-8181-45e2-9125-aef4b2f48d9c" xmlns:ns3="c99785dc-0534-40d3-93b6-41e836ae4feb" targetNamespace="http://schemas.microsoft.com/office/2006/metadata/properties" ma:root="true" ma:fieldsID="acfaf0f9fd67d2f9ad2b09f36f2497c8" ns2:_="" ns3:_="">
    <xsd:import namespace="1cf89f8f-8181-45e2-9125-aef4b2f48d9c"/>
    <xsd:import namespace="c99785dc-0534-40d3-93b6-41e836ae4f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89f8f-8181-45e2-9125-aef4b2f48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80d8bfb3-e8ae-488d-96bb-aca0aea53a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785dc-0534-40d3-93b6-41e836ae4f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0c53f5d-bdb2-4465-84b2-aec1687f1997}" ma:internalName="TaxCatchAll" ma:showField="CatchAllData" ma:web="c99785dc-0534-40d3-93b6-41e836ae4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367031-CE4D-4819-AFA3-08A326D71223}">
  <ds:schemaRefs>
    <ds:schemaRef ds:uri="5d21ea6c-4d9c-45bb-9193-24ecb6c2c61d"/>
    <ds:schemaRef ds:uri="fff0f7d4-3120-4cc8-bc0f-abb32822f1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DA9DE4-FBB8-400B-84BB-9DD0191E38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D693EF-2286-482C-B134-A9194C643A70}"/>
</file>

<file path=docProps/app.xml><?xml version="1.0" encoding="utf-8"?>
<Properties xmlns="http://schemas.openxmlformats.org/officeDocument/2006/extended-properties" xmlns:vt="http://schemas.openxmlformats.org/officeDocument/2006/docPropsVTypes">
  <Template>Novartis | Reimagining Medicine</Template>
  <TotalTime>0</TotalTime>
  <Words>699</Words>
  <Application>Microsoft Office PowerPoint</Application>
  <PresentationFormat>Breitbild</PresentationFormat>
  <Paragraphs>128</Paragraphs>
  <Slides>7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Aptos</vt:lpstr>
      <vt:lpstr>Arial</vt:lpstr>
      <vt:lpstr>Arial Black</vt:lpstr>
      <vt:lpstr>Calibri</vt:lpstr>
      <vt:lpstr>Elephant</vt:lpstr>
      <vt:lpstr>Ping LCG Medium</vt:lpstr>
      <vt:lpstr>Novartis | Reimagining Medicine</vt:lpstr>
      <vt:lpstr>think-cell Slide</vt:lpstr>
      <vt:lpstr>Disclaimer</vt:lpstr>
      <vt:lpstr>Aufdosieren bei Anti-VEGF-Therapieumstellung – notwendig oder verzichtbar?</vt:lpstr>
      <vt:lpstr>FALCON: Studiendesign1 </vt:lpstr>
      <vt:lpstr>BCVA-Visusveränderung zugunsten des Loading-Arms</vt:lpstr>
      <vt:lpstr>Beide Therapie-Regime zeigen tendenziell eine Reduktion der IRF und SRF</vt:lpstr>
      <vt:lpstr>Beide Therapie-Regime erreichen ähnliche Behandlungsintervalle</vt:lpstr>
      <vt:lpstr>Zusammenfassung und 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heading</dc:title>
  <dc:creator>Johnston, Jemma</dc:creator>
  <cp:lastModifiedBy>Dreiseidler, Denise</cp:lastModifiedBy>
  <cp:revision>63</cp:revision>
  <dcterms:created xsi:type="dcterms:W3CDTF">2023-10-12T09:54:06Z</dcterms:created>
  <dcterms:modified xsi:type="dcterms:W3CDTF">2025-04-30T11:24:11Z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2023-10-12T09:58:24Z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528f3ced-e75e-42ef-9086-6e756b98a25d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0x0101004CD58D4D452F154BBF6DF750563F9680</vt:lpwstr>
  </property>
  <property fmtid="{D5CDD505-2E9C-101B-9397-08002B2CF9AE}" pid="10" name="MediaServiceImageTags">
    <vt:lpwstr/>
  </property>
</Properties>
</file>