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3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146849472" r:id="rId6"/>
    <p:sldId id="2146849462" r:id="rId7"/>
    <p:sldId id="2146849476" r:id="rId8"/>
    <p:sldId id="2146849478" r:id="rId9"/>
    <p:sldId id="2146849475" r:id="rId10"/>
    <p:sldId id="32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091A38-55FE-A869-1AA8-54D94873194E}" name="Maslanka Figueroa, Sara" initials="MS" userId="S::maslasa1@novartis.net::654c3afc-e243-4022-bfa8-33cf12baad63" providerId="AD"/>
  <p188:author id="{9BE4C14A-EFBC-4C04-6252-1F735E74BCD2}" name="Dreiseidler, Denise" initials="DD" userId="S::STENZDE1@novartis.net::a57d4b75-2fd5-4c38-b752-183ed7512c5f" providerId="AD"/>
  <p188:author id="{5F636A5F-3E2D-264F-78B5-62458F774A31}" name="Stadler, Leonhard" initials="LS" userId="S::STADLLE2@novartis.net::d1a44ca9-e83b-42e6-b4aa-7001f4bfce3b" providerId="AD"/>
  <p188:author id="{F8E39E6E-1DED-1124-1269-D4BDFE18B417}" name="Dreiseidler, Denise" initials="DD" userId="S::stenzde1@novartis.net::a57d4b75-2fd5-4c38-b752-183ed7512c5f" providerId="AD"/>
  <p188:author id="{7319227D-1DBF-6D83-8B3B-BD97E5E37FCB}" name="Dagmar Stumpfe" initials="DS" userId="S::dstumpfe@kwmedipoint.de::2d742a03-7b2d-439d-b844-495934165db5" providerId="AD"/>
  <p188:author id="{6E1E5B90-DF73-853F-283F-8739B849C3B4}" name="Kathrin Janssen" initials="KJ" userId="S::kjanssen@kwmedipoint.de::2feab1f8-4459-4ac0-aebe-372e700fb38d" providerId="AD"/>
  <p188:author id="{69D80695-D809-CF8A-AF2B-51EBB2EDEA48}" name="Viktoria Antonow" initials="VA" userId="S::vantonow@kwmedipoint.de::c0c716d9-e399-40a8-95b8-0c6fcc6f3858" providerId="AD"/>
  <p188:author id="{56FFB1A7-9AC2-7C88-A283-95C20852829A}" name="Meike Siebers" initials="MS" userId="S::msiebers@kwmedipoint.de::17992ef3-16e1-45cb-ad69-ed6ec4b5592d" providerId="AD"/>
  <p188:author id="{EAFC69A9-4CCB-8C0E-2ED2-ADC668AC6D79}" name="Suender, Anett" initials="AS" userId="S::SUENDAN1@novartis.net::44737c9f-3410-4956-9c45-16b705004885" providerId="AD"/>
  <p188:author id="{FE0005B6-6F93-DBC4-379B-D622107CA8F6}" name="Dilchert, Janine" initials="JD" userId="S::DILCHJA1@novartis.net::53ca9613-e13a-42f6-90e6-303d234fd9fb" providerId="AD"/>
  <p188:author id="{B6EF1BE9-6704-B23E-DF8E-53D94632D865}" name="dstumpfe@kwmedipoint.de" initials="d" userId="dstumpfe@kwmedipoint.de" providerId="None"/>
  <p188:author id="{9E6CE1F6-8520-790C-D655-674460D71AF1}" name="Stadler, Leonhard" initials="SL" userId="S::stadlle2@novartis.net::d1a44ca9-e83b-42e6-b4aa-7001f4bfce3b" providerId="AD"/>
  <p188:author id="{827F34FC-AE54-460B-06C9-CA0490F289CE}" name="Annika Dertmann" initials="AD" userId="S::DERTMAN1@novartis.net::209a9e54-c219-434a-b344-4117091d55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8"/>
    <a:srgbClr val="C5D7FF"/>
    <a:srgbClr val="75A0FF"/>
    <a:srgbClr val="5B8EFF"/>
    <a:srgbClr val="0C6FAD"/>
    <a:srgbClr val="1177AF"/>
    <a:srgbClr val="FFF3CC"/>
    <a:srgbClr val="4FE1D0"/>
    <a:srgbClr val="24D6C1"/>
    <a:srgbClr val="046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58" autoAdjust="0"/>
  </p:normalViewPr>
  <p:slideViewPr>
    <p:cSldViewPr snapToGrid="0">
      <p:cViewPr varScale="1">
        <p:scale>
          <a:sx n="65" d="100"/>
          <a:sy n="65" d="100"/>
        </p:scale>
        <p:origin x="1594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eiseidler, Denise" userId="a57d4b75-2fd5-4c38-b752-183ed7512c5f" providerId="ADAL" clId="{EE91F331-B883-4E54-BA0E-B771512832AC}"/>
    <pc:docChg chg="custSel modSld">
      <pc:chgData name="Dreiseidler, Denise" userId="a57d4b75-2fd5-4c38-b752-183ed7512c5f" providerId="ADAL" clId="{EE91F331-B883-4E54-BA0E-B771512832AC}" dt="2025-02-11T13:02:18.304" v="22" actId="6549"/>
      <pc:docMkLst>
        <pc:docMk/>
      </pc:docMkLst>
      <pc:sldChg chg="addSp delSp modSp mod">
        <pc:chgData name="Dreiseidler, Denise" userId="a57d4b75-2fd5-4c38-b752-183ed7512c5f" providerId="ADAL" clId="{EE91F331-B883-4E54-BA0E-B771512832AC}" dt="2025-02-11T13:02:18.304" v="22" actId="6549"/>
        <pc:sldMkLst>
          <pc:docMk/>
          <pc:sldMk cId="1042201018" sldId="328"/>
        </pc:sldMkLst>
        <pc:spChg chg="add del mod">
          <ac:chgData name="Dreiseidler, Denise" userId="a57d4b75-2fd5-4c38-b752-183ed7512c5f" providerId="ADAL" clId="{EE91F331-B883-4E54-BA0E-B771512832AC}" dt="2025-02-11T12:47:06.419" v="18" actId="478"/>
          <ac:spMkLst>
            <pc:docMk/>
            <pc:sldMk cId="1042201018" sldId="328"/>
            <ac:spMk id="3" creationId="{AB967299-8F67-FB5D-AF77-631FEFE18611}"/>
          </ac:spMkLst>
        </pc:spChg>
        <pc:spChg chg="add mod">
          <ac:chgData name="Dreiseidler, Denise" userId="a57d4b75-2fd5-4c38-b752-183ed7512c5f" providerId="ADAL" clId="{EE91F331-B883-4E54-BA0E-B771512832AC}" dt="2025-02-11T12:47:06.879" v="19"/>
          <ac:spMkLst>
            <pc:docMk/>
            <pc:sldMk cId="1042201018" sldId="328"/>
            <ac:spMk id="4" creationId="{A74C00B9-820D-EE7E-1C8A-54E787B6E8A4}"/>
          </ac:spMkLst>
        </pc:spChg>
        <pc:spChg chg="del">
          <ac:chgData name="Dreiseidler, Denise" userId="a57d4b75-2fd5-4c38-b752-183ed7512c5f" providerId="ADAL" clId="{EE91F331-B883-4E54-BA0E-B771512832AC}" dt="2025-02-11T12:46:31.610" v="8" actId="478"/>
          <ac:spMkLst>
            <pc:docMk/>
            <pc:sldMk cId="1042201018" sldId="328"/>
            <ac:spMk id="5" creationId="{F867D303-C4C1-2583-9047-6BD3CE6736FE}"/>
          </ac:spMkLst>
        </pc:spChg>
        <pc:spChg chg="mod">
          <ac:chgData name="Dreiseidler, Denise" userId="a57d4b75-2fd5-4c38-b752-183ed7512c5f" providerId="ADAL" clId="{EE91F331-B883-4E54-BA0E-B771512832AC}" dt="2025-02-11T13:02:18.304" v="22" actId="6549"/>
          <ac:spMkLst>
            <pc:docMk/>
            <pc:sldMk cId="1042201018" sldId="328"/>
            <ac:spMk id="6" creationId="{7B11F377-F566-B945-27AF-718E9AC8ACB7}"/>
          </ac:spMkLst>
        </pc:spChg>
      </pc:sldChg>
      <pc:sldChg chg="addSp delSp modSp mod">
        <pc:chgData name="Dreiseidler, Denise" userId="a57d4b75-2fd5-4c38-b752-183ed7512c5f" providerId="ADAL" clId="{EE91F331-B883-4E54-BA0E-B771512832AC}" dt="2025-02-11T12:46:50.577" v="11"/>
        <pc:sldMkLst>
          <pc:docMk/>
          <pc:sldMk cId="778962382" sldId="2146849462"/>
        </pc:sldMkLst>
        <pc:spChg chg="add mod">
          <ac:chgData name="Dreiseidler, Denise" userId="a57d4b75-2fd5-4c38-b752-183ed7512c5f" providerId="ADAL" clId="{EE91F331-B883-4E54-BA0E-B771512832AC}" dt="2025-02-11T12:46:50.577" v="11"/>
          <ac:spMkLst>
            <pc:docMk/>
            <pc:sldMk cId="778962382" sldId="2146849462"/>
            <ac:spMk id="3" creationId="{BEC2B0AB-CFF8-816C-4957-4FABA69BB13F}"/>
          </ac:spMkLst>
        </pc:spChg>
        <pc:spChg chg="del">
          <ac:chgData name="Dreiseidler, Denise" userId="a57d4b75-2fd5-4c38-b752-183ed7512c5f" providerId="ADAL" clId="{EE91F331-B883-4E54-BA0E-B771512832AC}" dt="2025-02-11T12:46:49.990" v="10" actId="478"/>
          <ac:spMkLst>
            <pc:docMk/>
            <pc:sldMk cId="778962382" sldId="2146849462"/>
            <ac:spMk id="8" creationId="{00000000-0000-0000-0000-000000000000}"/>
          </ac:spMkLst>
        </pc:spChg>
      </pc:sldChg>
      <pc:sldChg chg="addSp delSp modSp mod">
        <pc:chgData name="Dreiseidler, Denise" userId="a57d4b75-2fd5-4c38-b752-183ed7512c5f" providerId="ADAL" clId="{EE91F331-B883-4E54-BA0E-B771512832AC}" dt="2025-02-11T12:47:03.380" v="17"/>
        <pc:sldMkLst>
          <pc:docMk/>
          <pc:sldMk cId="1836120203" sldId="2146849475"/>
        </pc:sldMkLst>
        <pc:spChg chg="add del mod">
          <ac:chgData name="Dreiseidler, Denise" userId="a57d4b75-2fd5-4c38-b752-183ed7512c5f" providerId="ADAL" clId="{EE91F331-B883-4E54-BA0E-B771512832AC}" dt="2025-02-11T12:47:02.892" v="16" actId="478"/>
          <ac:spMkLst>
            <pc:docMk/>
            <pc:sldMk cId="1836120203" sldId="2146849475"/>
            <ac:spMk id="3" creationId="{D976BF0F-EA78-AF25-4C7D-52163A8B9F48}"/>
          </ac:spMkLst>
        </pc:spChg>
        <pc:spChg chg="del mod">
          <ac:chgData name="Dreiseidler, Denise" userId="a57d4b75-2fd5-4c38-b752-183ed7512c5f" providerId="ADAL" clId="{EE91F331-B883-4E54-BA0E-B771512832AC}" dt="2025-02-11T12:46:23.197" v="6" actId="478"/>
          <ac:spMkLst>
            <pc:docMk/>
            <pc:sldMk cId="1836120203" sldId="2146849475"/>
            <ac:spMk id="5" creationId="{548BEEC9-7D8C-A834-951E-48591E62709D}"/>
          </ac:spMkLst>
        </pc:spChg>
        <pc:spChg chg="add mod">
          <ac:chgData name="Dreiseidler, Denise" userId="a57d4b75-2fd5-4c38-b752-183ed7512c5f" providerId="ADAL" clId="{EE91F331-B883-4E54-BA0E-B771512832AC}" dt="2025-02-11T12:47:03.380" v="17"/>
          <ac:spMkLst>
            <pc:docMk/>
            <pc:sldMk cId="1836120203" sldId="2146849475"/>
            <ac:spMk id="11" creationId="{C6A4B514-1A52-23D2-3B20-3E9FCA534438}"/>
          </ac:spMkLst>
        </pc:spChg>
      </pc:sldChg>
      <pc:sldChg chg="addSp delSp modSp mod">
        <pc:chgData name="Dreiseidler, Denise" userId="a57d4b75-2fd5-4c38-b752-183ed7512c5f" providerId="ADAL" clId="{EE91F331-B883-4E54-BA0E-B771512832AC}" dt="2025-02-11T12:46:55.731" v="13"/>
        <pc:sldMkLst>
          <pc:docMk/>
          <pc:sldMk cId="870919089" sldId="2146849476"/>
        </pc:sldMkLst>
        <pc:spChg chg="add del mod">
          <ac:chgData name="Dreiseidler, Denise" userId="a57d4b75-2fd5-4c38-b752-183ed7512c5f" providerId="ADAL" clId="{EE91F331-B883-4E54-BA0E-B771512832AC}" dt="2025-02-11T12:46:55.081" v="12" actId="478"/>
          <ac:spMkLst>
            <pc:docMk/>
            <pc:sldMk cId="870919089" sldId="2146849476"/>
            <ac:spMk id="3" creationId="{76DA752E-7891-914C-6075-65AF3BBDBBB7}"/>
          </ac:spMkLst>
        </pc:spChg>
        <pc:spChg chg="del">
          <ac:chgData name="Dreiseidler, Denise" userId="a57d4b75-2fd5-4c38-b752-183ed7512c5f" providerId="ADAL" clId="{EE91F331-B883-4E54-BA0E-B771512832AC}" dt="2025-02-11T12:46:12.615" v="2" actId="478"/>
          <ac:spMkLst>
            <pc:docMk/>
            <pc:sldMk cId="870919089" sldId="2146849476"/>
            <ac:spMk id="4" creationId="{703A6939-3B31-8367-FB7C-44DCB9913EEC}"/>
          </ac:spMkLst>
        </pc:spChg>
        <pc:spChg chg="add mod">
          <ac:chgData name="Dreiseidler, Denise" userId="a57d4b75-2fd5-4c38-b752-183ed7512c5f" providerId="ADAL" clId="{EE91F331-B883-4E54-BA0E-B771512832AC}" dt="2025-02-11T12:46:55.731" v="13"/>
          <ac:spMkLst>
            <pc:docMk/>
            <pc:sldMk cId="870919089" sldId="2146849476"/>
            <ac:spMk id="5" creationId="{DF2041A2-7C3C-5EBA-E80C-C7895C65A692}"/>
          </ac:spMkLst>
        </pc:spChg>
      </pc:sldChg>
      <pc:sldChg chg="addSp delSp modSp mod">
        <pc:chgData name="Dreiseidler, Denise" userId="a57d4b75-2fd5-4c38-b752-183ed7512c5f" providerId="ADAL" clId="{EE91F331-B883-4E54-BA0E-B771512832AC}" dt="2025-02-11T12:46:59.424" v="15"/>
        <pc:sldMkLst>
          <pc:docMk/>
          <pc:sldMk cId="1973681726" sldId="2146849478"/>
        </pc:sldMkLst>
        <pc:spChg chg="add del mod">
          <ac:chgData name="Dreiseidler, Denise" userId="a57d4b75-2fd5-4c38-b752-183ed7512c5f" providerId="ADAL" clId="{EE91F331-B883-4E54-BA0E-B771512832AC}" dt="2025-02-11T12:46:58.645" v="14" actId="478"/>
          <ac:spMkLst>
            <pc:docMk/>
            <pc:sldMk cId="1973681726" sldId="2146849478"/>
            <ac:spMk id="3" creationId="{AA5F7C8A-ED23-6D5F-759F-8688B6DF81DB}"/>
          </ac:spMkLst>
        </pc:spChg>
        <pc:spChg chg="del mod">
          <ac:chgData name="Dreiseidler, Denise" userId="a57d4b75-2fd5-4c38-b752-183ed7512c5f" providerId="ADAL" clId="{EE91F331-B883-4E54-BA0E-B771512832AC}" dt="2025-02-11T12:46:18.756" v="4" actId="478"/>
          <ac:spMkLst>
            <pc:docMk/>
            <pc:sldMk cId="1973681726" sldId="2146849478"/>
            <ac:spMk id="5" creationId="{C49061BC-2604-B7F8-3227-EF98004C3767}"/>
          </ac:spMkLst>
        </pc:spChg>
        <pc:spChg chg="add mod">
          <ac:chgData name="Dreiseidler, Denise" userId="a57d4b75-2fd5-4c38-b752-183ed7512c5f" providerId="ADAL" clId="{EE91F331-B883-4E54-BA0E-B771512832AC}" dt="2025-02-11T12:46:59.424" v="15"/>
          <ac:spMkLst>
            <pc:docMk/>
            <pc:sldMk cId="1973681726" sldId="2146849478"/>
            <ac:spMk id="17" creationId="{AACDD83D-4FC2-32B0-69E5-BB621B7D306D}"/>
          </ac:spMkLst>
        </pc:spChg>
      </pc:sldChg>
    </pc:docChg>
  </pc:docChgLst>
</pc:chgInfo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2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Tabelle1!$A$2:$A$13</cx:f>
        <cx:lvl ptCount="12">
          <cx:pt idx="2">USA</cx:pt>
        </cx:lvl>
      </cx:strDim>
      <cx:numDim type="colorVal">
        <cx:f>Tabelle1!$B$2:$B$13</cx:f>
        <cx:lvl ptCount="12" formatCode="Standard">
          <cx:pt idx="0">8</cx:pt>
        </cx:lvl>
      </cx:numDim>
    </cx:data>
  </cx:chartData>
  <cx:chart>
    <cx:plotArea>
      <cx:plotAreaRegion>
        <cx:series layoutId="regionMap" uniqueId="{406993FA-85D0-486C-8BDC-A964192103E0}">
          <cx:tx>
            <cx:txData>
              <cx:f>Tabelle1!$B$1</cx:f>
              <cx:v>Datenreihe1</cx:v>
            </cx:txData>
          </cx:tx>
          <cx:spPr>
            <a:solidFill>
              <a:srgbClr val="5B8EFF"/>
            </a:solidFill>
          </cx:spPr>
          <cx:dataId val="0"/>
          <cx:layoutPr>
            <cx:geography cultureLanguage="de-DE" cultureRegion="DE" attribution="Unterstützt von Bing">
              <cx:geoCache provider="{E9337A44-BEBE-4D9F-B70C-5C5E7DAFC167}">
                <cx:binary>7HpZc904suZfcfh5WIUdREfXjbjkOUer5UWWp8ovDNlWESSxECC4/vpJSq4eW9VjR0/EvI0ffELc
kMjly8wv8c/Pyz8+m4f7+GKxxg3/+Lz89lKn1P/j11+Hz/rB3g+/2OZz9IP/M/3y2dtf/Z9/Np8f
fv0S7+fG1b8ShNmvn/V9TA/Ly//6J3ytfvDX/vN9arx7Oz7E9d3DMJo0/ODev7314rMfXdpfr+FL
v728u/3vly8eXGrS+n7tH357+d39ly9+ff6Vv634woBQafwC71L1C0eUS0YlevxHX74w3tVfb2dK
/YJwTgVVTD3+Y3+tfXNv4f0PD/GhcU2dHl7cpvv79OBeTN69+G/7EJvu/q9n/52cj1Lef/kSH4bh
xdffn3/vu73+/PFm8OWT9kq/b/fu9lE/v35vnf/657MLoLFnV74x4HP1/uzWc/v936vs/5v2G8/6
f2Pa/7PZ/xVFh/t0f3wMv28s/+O7f7nMs1d/FMVPAX7x5beXhEHM/Suo9098fe8/icB/fejhfki/
vcyE+EVJSgWXENwKMyRevpgf9ltYkl84JgrlinLORJ6/fOF8TPq3lxL/QjmTgAYkx4S/fDH4cb+O
818UJRwrhYnEShL5LwB8481ae/cv9Xz9+4Ub7RvfuDT89lK9fNE/PbULySSikuWY5UQxnhMiQbL+
8/07wFh4GP+Pmk9NhhZNv2TSyEBLPiPB79OosnTht0aamybDHr+iXVjH225AaNPFoBtDUfGNIv+N
JLCj7yXhRLCc81xwQQin5HtJkmhQu3au+lypzfF45kNvq/WYVXZQ69maxwWRw4+X/Pvmc5kLJniO
FALQRd8vqaWuTLui+IWJ2XfLacViw92Jx3kc2LHJKyY+xtETEopBSCk+erROUR2nxqN+vvixMBjA
/5kCFGKUMMUFBXfIn0lTq63lqk/ZJ91EabPzJema6cIuXgPwjnPLNlY2dlhJXyyKUJCKN0iPt7YX
7Vq6DEd3q6y20R0C95G8s1Pjhk8/FhMc8jspMaaIMcQ4luCDVEC4fOsw41zlEYVt+bTEFMEJ0Ngh
UBZaZsqzYol0ym570gW45dLs95+mr8f/VFkYC8kERULljDL+XIw8kCGtg/CfnOGZy8q2N802F9OK
0sqvaMX77n6ox9jd25a7zJSxtxHz8zxrs6krgrYU3vJk1fCWazYzXbGl670tf6wu+syqENGYICUw
hdgCo5Jdn98EmMFtdHju+EOOKwirI+lZD+Kgfmq2D5yPICfLIh9OLqzDyg6JLFwvZeYr9Kl2kT1K
uXTyUmm+jodOZS6cz8qa4ZXhts/WAjyX9594l9rFHwCLTEvLWkqGH+Ti1/Gd0Ys093nO++oztTSI
m1o0oaeFxc0AorCeR/taY5Rmd6gNj11f+Jlbe43lGkDk2lq8XhHQWPtnNkwe3vmxkuT3PiUUUo9u
z5QAeCTomU9JbJtRC50/VLN3bThPlhl2btg0RHm+DXVq5nJrwMJ/GlQ1pDr9eHm8Q8s3ICiUlFRC
5NGcgqVAmO9ttLU0HwQSzZcWd7RryuQpp7pQimShPcVlrmM6RJ32cMxYtvXuzczoOpASs03M9DIJ
7Yau8D7QiG8UzwPc+7GQOxB/IyMANaUsBxcSmKkd9r+XcdFNRnSk2ReRxQmQsN5kLcPJ5CztMRaT
EB87jqr0k0h7Zpt9XaaYBERGROX0+br9uHrpM5p/qVfwOVFMqDfD75pVxNXF3DZj89pVUNqnQmtA
SlH8eNv4OUbjHWQkETInEnEhnsXPQmfXK7fRT0NFRGaPbRp6M74JW2p6V85hDeCOmbQT3PNrsH49
5N22Zrdz31cXg4qmrUu7bWi9sjq4VBVOIVGlcuQoM++EVfVmS0LVAiYjWbtid4k2ZeCrXVPNIfxs
Q/iZIYnAuRJKIEy54AD23xsSkN2FyU39R8k9b3nZo5wDlFfVqFQs8SYzcL1qfbKuGRncGx/TcY+r
HG4tc6IinMaZ/jwhsudeRqDaUIgrjAndE/GzSOyWbrCV9v3HPkIWCkc6dDl7RbCm6xUdxhXUoarJ
bB+sXtZVFqOOc9AlOOQs3tVhq7LzaFm7fYjZOIibvBE7gC1sskaddSPfzeMHqgCC10ny6V0f2277
sBnRzV2BjNmDqgHtg4G8Uxou0jUCUuZ2WcB2lLcr/AwbqlN+6PlAh5OQ4267bqkbAMDwuLzK62yd
i9wvLXzCA7iB5E3mduxKPbfd/TIIF/qTmiKebhn1W7qOsatiYYyNxJZZXdnlvGYQ/H+43FXsw4Qm
DE4m8xpwcArOA4T+2Nmfl0CgfYmkhBaQScEpfuYatFpdjVVvPm7YDrEuFoJkPxSzb725oGOYIdH+
eMXn2ZxIyOUEA65gBtjyfMUhokHPls5/0G3cnXEe2V4+kEF2AC5iClx8rFq6gRPOZExD/UpCYgY/
/bEYezn7HbpRKQSRUPhxggiDKvn7oNjoNIZMCfvBMmcTLZIfefbggw6QzXU3OHyMlfTNm2nIa8jY
vea+PtZ5IpMvcilnMxWJ1OHKVLm4XWg0+VoMMxbTu5RnqCkD3xZ/BU6EdNEiVjV9wSqB92DXCPzQ
TxrQ76Jqu7RH/sQ4fU2gXu7XgnaRLtPZj3f8HNdyCgUewCHsem/4oSf4fsedqLSbwyDvptEhSLI8
RgJJdtp2v2WQBNi5xvMCbrt0isJPnR4zbyb63aXp2M6kuq0Wsbs0Cc1m43nTE7pDZNgGhE/BTP3Q
nG187SDqqtnuOR+vuYXolDhAGP14S+QZsuXQQeRQdgKqgQUxRs+gOlBnN986cpcnTSG2Ul/vAqSM
jnvoPsYxQWgF2Sq97CEOWLlDSuwDFGqZxlBm4IXvl3zohu7eqFay82Y2ux7COntxU4UFnmo03be4
1lYMpy6TkZ76PE50KFfIF7Ddn2ztWRaErSlMGcEQKogz6Je+t1ZaOizN6Nc7Wk87UqUYwLU2szX+
c0J5R1yxJh+2D5K4vb60mcdgkEVYU6/HzQqc6pOi2TjfQRaNoI5ZthS8j04boIlrMgUuxmbT7+g2
AmyeN6SfAdYSVPSwYJMqBH9BDYhBFbZmoIqUpM5Syc3YQkhoRVr460k/OxTujNG/Ot03T7XGt63i
sxjNodyGGkkSnkPbif7WKuJ5Y2IVIXs/WekBHZ7aQ6LzZepKqHx17X4GC8/S0b4ko1B4IEhLSEDX
8b3aUeuhBesX+X4YMXhIWlMCh4LcD/phbc88P1Zz5pehEIauoHAzVQ5KfgA90NIcF5PeSDHkVXuq
EssBDCAgp3cRSDnIADaDwE+Lg0T11Wx1mB2ocjG5g1iBKNrNUXfLboisbTD8qLVV0zvkrQdJeNdB
bupE2uvoH2ubKQqb+6big83vSQBAAmMGVdDzygvaqSGr0bK+13oVpirS2NG+rGZUtTeCbCyux6Cj
6PNCEaJaXcQYmnCJzEgXXvRQ7WRXsbYZe1VZLWkZZr/Un1Fj0PlcjUwcOum8+cJas8V31gsL3OuG
zfyaTRgt2yFvneJ9GaD/GsbTPPN8uolBV4svhEUWX1MUsTo4FxUu2yWNsSr8koetLbSbIlvKeukm
CIZpi/NqiiXjLWtPiuCR3QqTVlaXaMHjPJ71ata4gvqtqtNF0hIqs1JuZt42KLvBFfuLpVursQhD
34rTpGRND9xmy/Z+Fp40H0Zm6upAWSK4XKF+9msh6jSog2rI3JU1N/W5JDQdgkfzdlUph9AZnrEm
pzobco2Ofectu1v5VHfZnfJoWd4vaaHpVTYkl72DjCHHLzwKEe82OdXOF733WA9v1bKZ7qxqoPs6
bZ7l1heq85ToUsZtCPknbNvcfdGk99NyAFdZw4Ma0zyjsjPzgNvzVLnA8wP00dyIs8pmnbhRWGZd
dzaJngxGP+jc0QRaXjDNI3u1UT+BS284Dr1+SwVKAh2dY30vL0ZVNdpcO750oT62U53m6XrmVd00
p4rZeeTvKkdouBAt03V+Al8RtCv6aUOQ1s2QN7Mq6oyJkA66ilu7Xsz1kOnmbG4sZJuyUzMDgJ36
ZuS/+2wUfLgA55izqpwplC34Zuyh6lJFWmm+iNeGSAk/6eli1jQG7iEFXUcsNz+w8GkbgyLTZSti
X5NzvGSZlOXa8m6UZ4trsTUFZ9OeFxHPGthOTTkklfulWgVSZcu14vXrde7nXr5pq6ydzUl2NCP9
RTeuKp9ei5byRhVBqb1nkjFx3X2QdVVl2xVjZgBNZWsAyH4FqB00v8poFaW5xk1osHnTtnObV8e5
BSCoj77BFGQHyNpFWqfMIHJEtV6bcEB918b84BLKuPud1MTBerY1St2NdR5CGYFHAs2SfGwgg5RY
6P0jID+ULEUIaq/pmR5g92WvsaPi1Op51xg1qYMfP+iU3Tord8hnU6pzWao5eXCAzUG9cZZUtPBc
/7RVnfgG6guthH+QS4YKVjMaA0njcLObB/dME/4/sVl2PTumWuh1szGLYIrMdblmDyFAQxNOsWmg
0irnHK8ylE2u+ZiBBdkYxg+pdWPjQF+Z3vyZHjeGl1d5K3eRG7B0v90K8CxYgcKt8KnKlt3BRMx2
y/M1g2tG2V0104ThUUixeZhBhskNsGz5dT8xUho+ASGg4Rpfei9uO84qRUs2K2hQi15qDLr46j3V
Nij4pGyzfXNVWh+VMYLXxPJrjav4xve/6MC7VxQ1Mbv9qurs6fG/lPz0HDBtpHslSW9BAOwyPX3q
GtE38axxdIVNB7LByKuoCa0bdAsEVu1VwZ8M5bcpgasBczXG+sJhtVa8wJ2eVvFa2dGDliZiDTxC
euAAYgk0YTWpokPrXvTWlhO4aGSNwif1pEHfQwQBrj3tSZMGerSy907M+Hwd853dQk+mfXIPUXUG
9CNYA28cuTT75hexavDTGsd9Gc20gIurD0jquy1r2JguYad0V++TI23jOoKUsMn9K7iJA7wHgy8K
3jUkvYv+pNBsmzf4wxvqmTxmiLuuvdgIl0t/ViNghNFxbkYPMa3aemcOhxns20yShE9Y1A7cZ+BQ
scLm4wTF7usBuLb9g2Taf9hU5/BjHNrDwW58l9+Notbz3WhqUzcnV+fwXR0orul5N6wSpyv65CtN
O6gkz76qXLVTBHGWhnbwEcgAHhZv+6aDPD/hsAl0B5Vbm0+HPmTJNSUa6goW56320DIl0wP3YoAw
ADoGzKTHC+nrPZxHyK9wrVtH0eanDorFZb2kajCLP0/MI2tLo5ixU1ENNdDuWOERntcpDPADRSM3
NzaM8P9qZyChOZoxUK0BuEZzM3WpAlJgji2sjnXtpw/CVQt0AdW67b4/K4Dy9rTQQABh8qjNmB+N
hRRrj0vmKjVccAWpavkDiaUFvKmN9113/pXuapPRsT2N2kC/+3llA6P0vG81qOOMPsZM8LkBhQ3V
3FXbB6pzP6e7QGc9i/P0tPVF1QOoiPbL1sGOunoe+FFsCAPKpch29eGl370G+N7dxZ/mD/nQzaAB
PJJ9v6lpCPxEcHB4PjQwSsiKxmzAeylGOqcKoCxWYV/RHkd4Qqx472EnPg7gV08ky4a5idVpdCFW
5KKuwgbf2J6o6wracmDdA2cdzBsq3EHray30Tq5MBogJfmU7scdTYnMDJGHd5QmgkopqhZw3rIA0
7Ql6vV15Y0N3qoCMeQdcYWtcDa/H1cAu/5ihPKuyy7kaYmxuFG13VtGPkO5eya6iIr1lQGOt1XGp
2mzVJzH33AwHoC6wYIUEEkh8ZDXF0JJDMlRg/C1jG+xKOLunDcur3d0iiRic70mTbfIwyaENauh0
OW/cVvJtt41zdhuhmAZWYeuDEh8Bb8G/srnfQAMtQ/seqt5lAP7QXu4slWmgXoXKWlk/9x+FWnXA
n9hihLkRIvRrdWLEDyn7c25wu1RHyGjU8GIwMD/KytxgGT8Aoz936T2qQ1vXZcVXqpd3s4TaJnxR
UzMF8sdQ5UBNnMVunKwqM7IN3YeNjYT5YoTssECzj7GHmlJKrkY8gpfbVpFygouZnAo5A3O+HL7u
5MmWoW9hwFJyTtd9W49wY8y0459a6x1NoPrfg7cZ7P6Ee5x+VS3Zr3GMMnhirdf9wYoCO2GP0Lnv
3Gtjqh5CuYZqsbrZ0or7YwuBukelsvudry4LNSUgkeJARsMI7XGetMNpVpdxWSOVBSYR5W9GLevZ
FzNyMH1i61YpcjEHt0d5nW07HTgAjw0/DMqydBE2BP7NEMzvboC33CXvGpg0fvy6EI8KUloAV8lu
nzo217Sb7IrW9SN72z0BVvdENIYc78OczISdhByiiIwdbG2DrwodxJjdjg3vYc9phinDdNmQei/j
NFtgDTmZXazxMeAy30EeKSo+7kHek30McnDzsvukrDbSNQXXg7P2qFsD0Xh6UgjwwDvodTmckQB4
H3DWXmlCjcx/Qnw9a+iBywF8AA8mAG4C/41W1glmcDDvIbfaewFSy7peIBpmDzAbMrZHkJmAeNHF
1IRd9p90d9/3dvvyYh88IsU5hvWfNbZxXHw2DxKoqidobIEDBimgD4BI+vFSzwh0iCYEp01gLaCs
4H+xt/XfDKDmvAt5BaXkXz6CusX7MvQVY6+lgpkvILLQu1HHpgULexYZmOwrOP5Ylu8pBI4Q+E+O
OWwexuHg5+R7WaqJEqBv2/pWwVRafGw43uvxYcglPW4eSuef6fnvCxKlgDgQuSJALqpnvGKnI8LG
oupdWBwkirqDjH8h1w5g7mtk/3iDeKft/nfTvu8QuFvEJSY5wTDOfbbgYlpWu2TEu6+IMettJ+1X
QVfOTwsb8unU9tUW344zXduDHd2O5zQCNGTDxiAf/USi7z0dJIJWKleQvKTiDCi6Z0TjqlA2y5WG
d+YpqGao6yDGl7GrANebfGrABJqNK0SmopAcoLTI9C5I29MwbuUUoLM/cUs9R8UC0LKWAPUBHof4
qPBNs1LoJ8v5aR7cP8Hsjzfx3IxgOIYo4jAxwRjnz08pQN4NiSzZdKOHbkem7bEQ6gfuxrdrlo/s
+j9fjyMw5P5PCPFMZ3KBaoTkaLz5mvaWWoe2QB6Q1RdxaOr/iFrjCCh/nAOzCMANofo3OKBzBUz0
1LQ3T2kJiuTdGrIzEBduCHvC+PEGd3z5xk3BIWD8xCAC4TwKA0bzGZ85r9vSxI1359JlseOltFbS
jyJCwPwsBP++FJguhwlezqDTl8+hzlbErmMt6vOnUmTiwI6AH5Fg4efHu8LfM9DwdZggKzjMAlqE
PgCQ9Xt8cSjpql169Rm1QFN/DSsiur1UjNTu7eScT86WyLJIZCGjgUlHYaAUHcpE3SLv2hkBCP5E
rqcR9jcKBw4TVKDg4M7jgZv8+RgTIZgXyUYPZ3EjSA9Hwpd9ijsiRkb/57A5OKhS+qEGzlcVttqg
iy0SrxO2V1BFwNGguvRdD4zUNWHAiaA3tuJ17c9XqFm4v6mWpsPLWlYERmF/DCFYaM9iS5gLR2vG
jaQSeSQGe8gjBwrwmi7YU/FGPc0ZOwFNEn1dOYvD8qqr9aTgqME4iQYDV9PCiPscGiDZ2IPJ2h5c
5GvhJDN4TRfdU7kDnUMOSUw8wutTC9Q9anPWlkBKgZZ1L0/miWRQaHuSQ//iyAjqhtJPjPKGDmYv
MrOnmquHoS3YDfU53pqiG5LFW+GGqFxzEL007Vj8RcUESOe6+FpgPVZ2MPGbQb9byPfiQoYJGC/o
eTpBjn3uYUnbQbczXSKYojR1aRY7QJ8HcwbTmjsK5biiN2JNivUXrUDZTlIMUwT+d33qD9W8DjQc
dDdaoIOBGZIw/ShanXJfldno6xnZIlA4dUHeqKB6OR/rIBgP7/mqps2/hznIPmmD2hQRcePTAMON
900PLHh9AD+H8xInHQPGbWkxFMN/rtASD/klF8tMPmK+rCm/ATqv6t86pdqOHFs3ZAg6dAC0JZVw
xAzOyBydX8G2h3khW1wLlAFjMpVQMmKelytbq/m6U0MatgLG5HMDXb7KI8xrG42GM4ZMmj8JZLtV
HyoGjYArrHQ2/u6AEcrGIn8aBX7FyABz+lpc5xbySXty2ggyQnX/WP8BIb/Xr6tLezJ8cg3zWKU6
aTpoJaOCkwR9MUUkLAaErb0EMUjXkWLuskm9h+Ti89veqcycbMNrXui6nm/52vD2sDZzddawiZ43
iG4XNi7TOTAs/p2MgpSL4vpGNskg4LKn+L4Cpz5nNfdDAdGnP7WxN7/XqPGHReEKemRD0xk04UB1
Ecev8h599B2Eo5t7cS3mpj9IpjVYF2Xx1MqFHVvfjK+31iR0hG4hHfMVUQMeK+xn3Y+3BLP+KrKs
vrLTkI58AGocDpjV55Mf1UGrOX8rex3gvEHffGmGUB2M7utiZc4deKXCZb4Re1orB9Np13MGn85X
V7LWydMMn7zIoU/8FBc/nsF5pupLUJ056xZstmJVLT/pFvnbnsHMoDBAHQ1FRn19Ny9bfm8yx4Fi
GO37OSfNEZGELhlSuil8ltFrBvThKabBPQytrN4CqdnAOY9E1RcMIyjos3CP302k1c2pX112xINN
74aJARECUHAY1mW8pENcu4LbOS8rqSqd/95MRK0XcDJi/DwQ1uKjH/sE7Vdj9VpMlOcPeeLSHrIq
i5dWwTGJA8OpfbtMtIP+zforPiQcyirX/h61Q3+9SIauBoF3D634Ptutp/lygTL7FZLddAGsfHbZ
dFSTQw7o9wXPM3XFtuVYQzvfZ3/MfZgfQpYtJWnwdj8MrSdw0qGHY1fbNoDnatObAk5CxvHQb3O3
XIqxDnWBcN/crFgCEEOrV04zNfSS5cj0l3EJ8UT6kVxxY5cCGOgPfF4/o7GqbhiG8JmGMR2A8kRN
US92kge+enpkMrmbXrP4x9ovUCsiGLvXQzF2cDajK2VT877IRsruYWLuC0qMO/NAYBQE2fR2wa57
O+g1dWWXUn0X9Bp+j0tvSRGWcSkrHPu2aEE+mATnwAVC4C16K9mSz28UGbQp3Ta1963ttwKGT/aD
800o+n7CbxUMNy56EvNyjKi6ZI1j90MulusW5hATjEPYCItWqajGLECnPNbXIs98UxjcqfuYQbF1
yKFubAveDuGNmEV3AqAXolTNJs8T9voNnL+DMyezjnfEu/5sGhd81vaTuI+0upuhf7/bgt3ys9Cz
tWiDrR9WUMiZTnIcj1CerrcpKl4VkQWYJHd1KpCepguhuv4sQH2Mi1oO6k65pD7Rpafv21j5T9M2
bQ8jOPhhkp68YnDg4QxBpjiEJaRbqHuzgs9uus7i0H3ckHdn1OAKTlwCzX2jV8Qgly2ASKhtcuCp
eCfOJQyMyn5w7VnHx3gHZzYpyD+RS4wcPbWCDn8AXxjeKKfjOV6NurU2blf10IbjIgFyoT23zY1j
KF3Gkc1v3FDF9zHP2WfaTQAOJKzTDVstBA9wba8xTePVEuV80cwL9cAn5e6sEpYdoG2Hk2lAx6iL
LYvVdVXp+HYjub7LgdL5I2x5eg8Jvz6HYJOvNpwlOFslmpNRFb+GyTumZbLKHPJtdRT8PbrTVmf+
TQejgTf14vtQwokVdIpzG/7o08hqaPq37ToqNl7BAaoOWAvr39d0UxYw2y5HKrv8HMMsspz6jb3O
p5rCxCBmX7KKwNnS65WzrVHlaheowQ9yBKo9v+44nWQ6Ih87kwqj+up6zvr6DbA/5iZjq/tgUryH
d2ogoBv8YbBQwbSjbG8W1cKxNd7j5lL5nnwcs2qcS6Nn9AqOII13DZmmcKaJoaxUGssrVvmYnxSy
Tl1anfcHmC+zrZhgDn/I1WZl0W5JTYWllbvxGZxDuFqzIEHXAs0pXgc1wQAKLxHPF44F+5ouLHsr
nWr6UixR+6NWfXzX1s1kjzCKXvWVbTrfHLLoOJx0riqcnclpGLZ3a+7iqM/20gMdVFi88R1ozc91
d9kBVxBNiSVULiW3YzW9AhanHUo64vr9LDe/lh4ZcQ3HcCt8mDGUiFcJCIL0gTfQlUbAkdgnLqBw
qh0cdzqfkpCXnCzIte83ulZkKtYlIDVeEgA7dJEzmFScBbO6eNDTwMdbldVdCyeDaqNiEbOqNl2Z
MbXcNhRO8xREM/PWrzjbzmZogNsSyUDQ9azaxZUkwnzhlTQApwc4uLcdPDBuly1JTSmw7C5Tti5D
+9qsmVAbBfU7tNgD8Ee220+P9YTb1ymxNk+HVbTCECD+Bw/xkMPYtRzxSuyR4dHo607D1LiwDujn
cktLcAW1Kwyk5Nh2565h3B/rmc+vugbo20O7NP+LlDPrjdzGovAvEqCNWoBBHrRUuby3nXZsvxBt
uyOJlESKFClSv35OdXcyCQJkghmgX9wuq6Qq6fLec75Dd5F0aVQ0WRH2OaQ6pqIT75SETWpI7qt4
gyufrfF6G5DS5fXEaKqrPOUJJEJoiU+RDNSHLdGaJEr6+CgEjZK2s31s4hotXB+IGswAELmtyvvs
wQepyNGYmcIPY41KuuIFIgwGN7yjCC1F1vZylBXplsiVLZ/yKO9bGTtByE0U2Mx8hsk80Qu2FOmX
ztrXfe+7z10vX7tSElZhTJgeNzAnLS2oOoZYPEIUiUzBlsv3q9HH461KBnOwvSpruchdVjnwa1lN
E5ke1TxmjVKZr0wxpKivdp3e147uh1yMsBc7R2/gfBZhHTm9Lc2OxSa9L3WfPOYAm1QzWGhQuB9w
w1Tg9LaPSEj+SS6zLlqd5921FrN4NIteu9a4ztIT1Owur4LJladJsKWJ52U88IWSx5mHUVuuvbji
lAQ3MXfpVSxhpopOw1QvMRY1cUztl9nk5ri7OB6rMMci3ISlXXQro0zcgmvc1pNUG61KvYWuXnjH
6jTTVlZlNFGw4QA1zUlnuLjWQ3x/3KkaPij8+OXI4Ps1Cg/lVu2eq1us8lj8h4yPzcDQX+AU6ANW
neFg8jKrzSz7JzZ00SsUQXcATFQeRVhOh1zm7D5goartlPXP4Tx9HhkItQ6D2yGPKXsRW7yKiiRC
vCQhVZcmTqirqHKsqAeItpdUxrjoLoTyPjhbYwhP7hjGkku7RcM775P8ldMueuZRsl1bOMoNkYs4
JZCyn2AKxPxc05ysEhYuNxmlCfpWFMfzTZi+p/w8pPt5Oq/aLtZvwhbB0I7ZAIMWIrfITjOZB1Fr
NbgVHtguIGLmG4vqZEQdqbJgYORmlDp+6/t+5VU84hwqNuZ9UXMct4Ysh3ui95KcpszEeYMR3o4K
vRbvLicp1l8kpra+5jJJwlcsvJuqyqDY7EWw8qxZJQsuhoXEn888wyHaLTfV4AN5R4hjb8YWEssD
Js+DMECWK0FJcg1LUV1JD9ilUh1ammunjXzj8eqGWkP+tNVgR/e+rh7PCh5KzGlGQl39sHDTbAWn
0LYzs8klxPMOKNfgdjTzwFm/pkBb6WHK+/Uq9ZjfqgDtyNqMdAlIGywTWORwt+Rp1eP4kkvraq4T
3YxhsIS3ZsujR7h+RQlaCT1cla1bPx43NFWXqH7z1rql7xlauRKtJ+iSQNwm/RYFtaFnQtBPIZGt
khZkNkgZ3ER12k89S7k9dDaDxTPxmnE0aao9j7G2pn4ZYvTUyUz351mbmd/FItp0g6mCcpS0MhO7
rFVkutEfgzBmc3qXmYQWFY+WIfkyAmcN5toGhWP0ACOPu/CG9yITZY1p26WyMns/aVPnWHCJb3r4
asVYGaQ0Ut/M1tOJX/mCQtKptcEAJu9HC9UqqRziG6U5KCOX4bnreCq6ZsOjAnsHKYZkVpV1i8jW
Q4debT6Z3gTTr3rRzpK2B5c1zS1Z4AE+0jCGJ3SUALjWuVE+DUJ2zxC8wPeQBsC4DANhDW/CIr6C
y/86BWUe4nPUbPZNKXtHnokicf/4XUQO5NkIWcfyLNnGEXXyCmHOM1IAjuHsz+A53POPLqWhy47g
vXc8b0uky+HFyK0P+mouIMAFmGwp2zIsESjH65PpISgU1ysaSncbsjL0aW06bRZ+3OG64dvCkscE
e0sKM9upIeNq/HyVGFzeXiHMGse6BoyTTPQxWYkcsjYDQDskl6Exixfgo4YVPQ5mh245SFkw1ONg
FQ0HHXUTAzJD6y5LVExfDmiiivQ4rPnkvYQ6bKHwDjVQLzNuadvNLh3GVm4ggUpoB7Morne0fkVL
gzGjcOcsLaWponQp0zb3e5Ie4UdOT7Iw4+cA1M9axQKhuCo1eHZaUDDTRzhzdFmg8nvFW5Hpsm+s
Aj/jqj1eYIrumfHf6P/LcujsPQG1ewF9ergWIU1qHmfmhkXeT61MJkBktoRBLYPxkZVuy08LWri8
Smbp08rNG5+Pag1BV7pCbjNCDZZ/yD2kHKU1nWiVYR01zZrs/kEPwebQIARjiw4UEyJlkpCjytJ1
auhUuLdgp87LKuq2JXoo+MBJgxDz/K5CGOuVZhajwbwHFtOIYlHfop1Q+sL0hNuPLnBnxQUddTzX
O++7A/ItlgaHyUQFoKF4KeeahqkQbepDfRFpkb+MdkwhWOY07kQNQXEgmFBzr2+nIgtNE4fErM9A
MoBzVEqC/qvBmiwWDVIUg3eCuHXbYfKeqnRBH37jYAS6akt43uY8Gy+DTgsg9oYgNAXmT05ASmJv
dFPMpIRVFqz9EXkKfDG564IqAfN3schxYbWBYPa2A6TAvUHLTyYIBa5zl4csku7e48tu0pIWZcvA
fHwNAFVBPGSyuw5QhvUrhsut/5SzSZ27riQeLtDBZJcqzcnwhhKZ+GNiU/YgtoTeAN/sPjoV4ZMv
tt0Bo6MGysi+D66SQ7h9Lhwx95sae1wC4j9wrfNJoJrmE0IUnJQPEeTDvCmZ2E4RRIuh2cDs/LIl
KfJXhOv0Yk4ZAzapyONCO3FY4zl8zpSOqjIHH9mrcUdyQO++Qq7R3yLrGQ9NbLRFGGacAe6Xgy3t
qcsUqDk978BUO7o5nG45npENTMO1nHMfH+Bcwf8NEwSyms4mFqU3QA5jqFaZA3tMOr2gKZi9vkmM
NNddHNmiCUkn8wMADfnz5vIVNPQ64ypBKeSvqeqLrprQgN8twbnj1UVazBV6aj9UGaclMBm+DH2D
BZ2BCINccr9PUACqPZMya7kF+Nck4TS0++LwNx0B5gecZZKNTeSvm+7nNqba1dtK/EuOamGv3Dor
2YyLLR40UavB2xGyYCAYoAJNsbhJRhpfFf3Ic+BL1E+Vimh5FQR9/ObHgV+6QOp7MISsBpsWf0Fa
x8zwP/LS1wPRTNX5lg6+MZtnuhpVsdLW9EMxov6qZLxiUezJYc028hTQXrpbKFc8gRggJl+Ncope
hhIkRjUBELkVIF/CNt+Ix1BQxkhbLDQkUztFrP+ZE6e2Gusmujr0502fqKU4f27Z3ZZskKGTWNDb
YpyS5wX0R1dZM74kehLPahWi6ocZ2iNITwBcncUtP6qXLtjCDr2VC+oAnceNMogdaegur3NngpNi
eKgbxPzzu9Ws4nIlCzIoKufX0AXyi4CGxRMU4yHHbdBlbzLek9aloX6wyscnrsUa18wW27lbCycg
PTMknlzr4kIn/Zw1exmgcZqG0h1nEtvxASnDoVEQtxqFWz2tl4SYFu1LdDV70YNZ3KLnnnr3XNI1
qqQ2ISJnhLdTMdJfgTuHTUrS9XOBdv8YpTR6EyDjn0P8CakChw8OUYRnZIGKGwf44CjtiqeuMF8A
Tq/30oSeVsUqwgjPwX5fdgFHRxOl0xHrgZoxZuikKXJAM/jr622J1S8MYkdTOAwqC7LOe+X6SDwF
xZg+sj5JpzqFqn+Sco5g0YEA5Uny7g3Uf9VyCT1IvWGB4pNt4M0jXfWMiVZM8kGlWqTkbmX9giqv
i+LMTKkFuWzAC86zaYHXACNU3KUeiI8/bjEyJHGTiNCt/Sk0/cT2EwBzv36mg9vIO5lTwS+YKKY1
rWmqwjVoCkvSTaF4cVA28NrAbbAyGrKwARAY7Wgbi9APteKZCt3JeAcVs8piRw5pOm/FazbPK4rK
IvnoRtQx0oekQZ8HfqIJfNZ1AG1SsF/ApNHGg/byyJDioQFenxIgqr0UX8Ml8LluYLQCIGy13Dzv
4aQOHQfFJDt6httxDy6wQTrW7eHyySbFihFmSFym1JMoNmpZA4O4wNyHKNPg2C1jQhvR6C0rsqgN
ZWL08mb4biNf4Shy8PUmUrRk1S57VIYLivgzK2so1ucrSbMuLMdj3zmbL7+YoNtjUg204PgdGP08
c1fBqjEwXzGv6ZjVLiyL3B7+3p77s7sM1xAbcmTInpfwX0GBnzP4fyQkBuIRTeqG/IMLec42Td/B
j4mXI77wQMCW+i9G5Z89+fM7ImYKs/KcvYfle95z4I/vCHGuWEPkJb5O39/RfqdqEjIrWPM671MD
CM6GLkDkY2AwBb9f8o8NFX6EOb7vA/AuJJI1Xf9jL5Tff/zpZzHh37e9N/7zn/86b8zy21/8dPPb
Hiz/26vOp/P7wXA2P07vvKvCn374ywYPf//b3/c3OB/o28YGP4u/HOIfveiPW0X89UD/644R3470
6bwJzd8d4f/bFgbBnT98mn899+/b3/yjF/34Yr5tx/PTvwEAAP//</cx:binary>
              </cx:geoCache>
            </cx:geography>
          </cx:layoutPr>
        </cx:series>
      </cx:plotAreaRegion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Tabelle1!$A$2:$A$13</cx:f>
        <cx:lvl ptCount="12">
          <cx:pt idx="2">USA</cx:pt>
        </cx:lvl>
      </cx:strDim>
      <cx:numDim type="colorVal">
        <cx:f>Tabelle1!$B$2:$B$13</cx:f>
        <cx:lvl ptCount="12" formatCode="Standard">
          <cx:pt idx="0">8</cx:pt>
        </cx:lvl>
      </cx:numDim>
    </cx:data>
  </cx:chartData>
  <cx:chart>
    <cx:plotArea>
      <cx:plotAreaRegion>
        <cx:series layoutId="regionMap" uniqueId="{406993FA-85D0-486C-8BDC-A964192103E0}">
          <cx:tx>
            <cx:txData>
              <cx:f>Tabelle1!$B$1</cx:f>
              <cx:v>Datenreihe1</cx:v>
            </cx:txData>
          </cx:tx>
          <cx:dataPt idx="2">
            <cx:spPr>
              <a:solidFill>
                <a:srgbClr val="002068"/>
              </a:solidFill>
            </cx:spPr>
          </cx:dataPt>
          <cx:dataId val="0"/>
          <cx:layoutPr>
            <cx:geography cultureLanguage="de-DE" cultureRegion="DE" attribution="Unterstützt von Bing">
              <cx:geoCache provider="{E9337A44-BEBE-4D9F-B70C-5C5E7DAFC167}">
                <cx:binary>7HpZc904suZfcfh5WIUdREfXjbjkOUer5UWWp8ovDNlWESSxECC4/vpJSq4eW9VjR0/EvI0ffELc
kMjly8wv8c/Pyz8+m4f7+GKxxg3/+Lz89lKn1P/j11+Hz/rB3g+/2OZz9IP/M/3y2dtf/Z9/Np8f
fv0S7+fG1b8ShNmvn/V9TA/Ly//6J3ytfvDX/vN9arx7Oz7E9d3DMJo0/ODev7314rMfXdpfr+FL
v728u/3vly8eXGrS+n7tH357+d39ly9+ff6Vv634woBQafwC71L1C0eUS0YlevxHX74w3tVfb2dK
/YJwTgVVTD3+Y3+tfXNv4f0PD/GhcU2dHl7cpvv79OBeTN69+G/7EJvu/q9n/52cj1Lef/kSH4bh
xdffn3/vu73+/PFm8OWT9kq/b/fu9lE/v35vnf/657MLoLFnV74x4HP1/uzWc/v936vs/5v2G8/6
f2Pa/7PZ/xVFh/t0f3wMv28s/+O7f7nMs1d/FMVPAX7x5beXhEHM/Suo9098fe8/icB/fejhfki/
vcyE+EVJSgWXENwKMyRevpgf9ltYkl84JgrlinLORJ6/fOF8TPq3lxL/QjmTgAYkx4S/fDH4cb+O
818UJRwrhYnEShL5LwB8481ae/cv9Xz9+4Ub7RvfuDT89lK9fNE/PbULySSikuWY5UQxnhMiQbL+
8/07wFh4GP+Pmk9NhhZNv2TSyEBLPiPB79OosnTht0aamybDHr+iXVjH225AaNPFoBtDUfGNIv+N
JLCj7yXhRLCc81xwQQin5HtJkmhQu3au+lypzfF45kNvq/WYVXZQ69maxwWRw4+X/Pvmc5kLJniO
FALQRd8vqaWuTLui+IWJ2XfLacViw92Jx3kc2LHJKyY+xtETEopBSCk+erROUR2nxqN+vvixMBjA
/5kCFGKUMMUFBXfIn0lTq63lqk/ZJ91EabPzJema6cIuXgPwjnPLNlY2dlhJXyyKUJCKN0iPt7YX
7Vq6DEd3q6y20R0C95G8s1Pjhk8/FhMc8jspMaaIMcQ4luCDVEC4fOsw41zlEYVt+bTEFMEJ0Ngh
UBZaZsqzYol0ym570gW45dLs95+mr8f/VFkYC8kERULljDL+XIw8kCGtg/CfnOGZy8q2N802F9OK
0sqvaMX77n6ox9jd25a7zJSxtxHz8zxrs6krgrYU3vJk1fCWazYzXbGl670tf6wu+syqENGYICUw
hdgCo5Jdn98EmMFtdHju+EOOKwirI+lZD+Kgfmq2D5yPICfLIh9OLqzDyg6JLFwvZeYr9Kl2kT1K
uXTyUmm+jodOZS6cz8qa4ZXhts/WAjyX9594l9rFHwCLTEvLWkqGH+Ti1/Gd0Ys093nO++oztTSI
m1o0oaeFxc0AorCeR/taY5Rmd6gNj11f+Jlbe43lGkDk2lq8XhHQWPtnNkwe3vmxkuT3PiUUUo9u
z5QAeCTomU9JbJtRC50/VLN3bThPlhl2btg0RHm+DXVq5nJrwMJ/GlQ1pDr9eHm8Q8s3ICiUlFRC
5NGcgqVAmO9ttLU0HwQSzZcWd7RryuQpp7pQimShPcVlrmM6RJ32cMxYtvXuzczoOpASs03M9DIJ
7Yau8D7QiG8UzwPc+7GQOxB/IyMANaUsBxcSmKkd9r+XcdFNRnSk2ReRxQmQsN5kLcPJ5CztMRaT
EB87jqr0k0h7Zpt9XaaYBERGROX0+br9uHrpM5p/qVfwOVFMqDfD75pVxNXF3DZj89pVUNqnQmtA
SlH8eNv4OUbjHWQkETInEnEhnsXPQmfXK7fRT0NFRGaPbRp6M74JW2p6V85hDeCOmbQT3PNrsH49
5N22Zrdz31cXg4qmrUu7bWi9sjq4VBVOIVGlcuQoM++EVfVmS0LVAiYjWbtid4k2ZeCrXVPNIfxs
Q/iZIYnAuRJKIEy54AD23xsSkN2FyU39R8k9b3nZo5wDlFfVqFQs8SYzcL1qfbKuGRncGx/TcY+r
HG4tc6IinMaZ/jwhsudeRqDaUIgrjAndE/GzSOyWbrCV9v3HPkIWCkc6dDl7RbCm6xUdxhXUoarJ
bB+sXtZVFqOOc9AlOOQs3tVhq7LzaFm7fYjZOIibvBE7gC1sskaddSPfzeMHqgCC10ny6V0f2277
sBnRzV2BjNmDqgHtg4G8Uxou0jUCUuZ2WcB2lLcr/AwbqlN+6PlAh5OQ4267bqkbAMDwuLzK62yd
i9wvLXzCA7iB5E3mduxKPbfd/TIIF/qTmiKebhn1W7qOsatiYYyNxJZZXdnlvGYQ/H+43FXsw4Qm
DE4m8xpwcArOA4T+2Nmfl0CgfYmkhBaQScEpfuYatFpdjVVvPm7YDrEuFoJkPxSzb725oGOYIdH+
eMXn2ZxIyOUEA65gBtjyfMUhokHPls5/0G3cnXEe2V4+kEF2AC5iClx8rFq6gRPOZExD/UpCYgY/
/bEYezn7HbpRKQSRUPhxggiDKvn7oNjoNIZMCfvBMmcTLZIfefbggw6QzXU3OHyMlfTNm2nIa8jY
vea+PtZ5IpMvcilnMxWJ1OHKVLm4XWg0+VoMMxbTu5RnqCkD3xZ/BU6EdNEiVjV9wSqB92DXCPzQ
TxrQ76Jqu7RH/sQ4fU2gXu7XgnaRLtPZj3f8HNdyCgUewCHsem/4oSf4fsedqLSbwyDvptEhSLI8
RgJJdtp2v2WQBNi5xvMCbrt0isJPnR4zbyb63aXp2M6kuq0Wsbs0Cc1m43nTE7pDZNgGhE/BTP3Q
nG187SDqqtnuOR+vuYXolDhAGP14S+QZsuXQQeRQdgKqgQUxRs+gOlBnN986cpcnTSG2Ul/vAqSM
jnvoPsYxQWgF2Sq97CEOWLlDSuwDFGqZxlBm4IXvl3zohu7eqFay82Y2ux7COntxU4UFnmo03be4
1lYMpy6TkZ76PE50KFfIF7Ddn2ztWRaErSlMGcEQKogz6Je+t1ZaOizN6Nc7Wk87UqUYwLU2szX+
c0J5R1yxJh+2D5K4vb60mcdgkEVYU6/HzQqc6pOi2TjfQRaNoI5ZthS8j04boIlrMgUuxmbT7+g2
AmyeN6SfAdYSVPSwYJMqBH9BDYhBFbZmoIqUpM5Syc3YQkhoRVr460k/OxTujNG/Ot03T7XGt63i
sxjNodyGGkkSnkPbif7WKuJ5Y2IVIXs/WekBHZ7aQ6LzZepKqHx17X4GC8/S0b4ko1B4IEhLSEDX
8b3aUeuhBesX+X4YMXhIWlMCh4LcD/phbc88P1Zz5pehEIauoHAzVQ5KfgA90NIcF5PeSDHkVXuq
EssBDCAgp3cRSDnIADaDwE+Lg0T11Wx1mB2ocjG5g1iBKNrNUXfLboisbTD8qLVV0zvkrQdJeNdB
bupE2uvoH2ubKQqb+6big83vSQBAAmMGVdDzygvaqSGr0bK+13oVpirS2NG+rGZUtTeCbCyux6Cj
6PNCEaJaXcQYmnCJzEgXXvRQ7WRXsbYZe1VZLWkZZr/Un1Fj0PlcjUwcOum8+cJas8V31gsL3OuG
zfyaTRgt2yFvneJ9GaD/GsbTPPN8uolBV4svhEUWX1MUsTo4FxUu2yWNsSr8koetLbSbIlvKeukm
CIZpi/NqiiXjLWtPiuCR3QqTVlaXaMHjPJ71ata4gvqtqtNF0hIqs1JuZt42KLvBFfuLpVursQhD
34rTpGRND9xmy/Z+Fp40H0Zm6upAWSK4XKF+9msh6jSog2rI3JU1N/W5JDQdgkfzdlUph9AZnrEm
pzobco2Ofectu1v5VHfZnfJoWd4vaaHpVTYkl72DjCHHLzwKEe82OdXOF733WA9v1bKZ7qxqoPs6
bZ7l1heq85ToUsZtCPknbNvcfdGk99NyAFdZw4Ma0zyjsjPzgNvzVLnA8wP00dyIs8pmnbhRWGZd
dzaJngxGP+jc0QRaXjDNI3u1UT+BS284Dr1+SwVKAh2dY30vL0ZVNdpcO750oT62U53m6XrmVd00
p4rZeeTvKkdouBAt03V+Al8RtCv6aUOQ1s2QN7Mq6oyJkA66ilu7Xsz1kOnmbG4sZJuyUzMDgJ36
ZuS/+2wUfLgA55izqpwplC34Zuyh6lJFWmm+iNeGSAk/6eli1jQG7iEFXUcsNz+w8GkbgyLTZSti
X5NzvGSZlOXa8m6UZ4trsTUFZ9OeFxHPGthOTTkklfulWgVSZcu14vXrde7nXr5pq6ydzUl2NCP9
RTeuKp9ei5byRhVBqb1nkjFx3X2QdVVl2xVjZgBNZWsAyH4FqB00v8poFaW5xk1osHnTtnObV8e5
BSCoj77BFGQHyNpFWqfMIHJEtV6bcEB918b84BLKuPud1MTBerY1St2NdR5CGYFHAs2SfGwgg5RY
6P0jID+ULEUIaq/pmR5g92WvsaPi1Op51xg1qYMfP+iU3Tord8hnU6pzWao5eXCAzUG9cZZUtPBc
/7RVnfgG6guthH+QS4YKVjMaA0njcLObB/dME/4/sVl2PTumWuh1szGLYIrMdblmDyFAQxNOsWmg
0irnHK8ylE2u+ZiBBdkYxg+pdWPjQF+Z3vyZHjeGl1d5K3eRG7B0v90K8CxYgcKt8KnKlt3BRMx2
y/M1g2tG2V0104ThUUixeZhBhskNsGz5dT8xUho+ASGg4Rpfei9uO84qRUs2K2hQi15qDLr46j3V
Nij4pGyzfXNVWh+VMYLXxPJrjav4xve/6MC7VxQ1Mbv9qurs6fG/lPz0HDBtpHslSW9BAOwyPX3q
GtE38axxdIVNB7LByKuoCa0bdAsEVu1VwZ8M5bcpgasBczXG+sJhtVa8wJ2eVvFa2dGDliZiDTxC
euAAYgk0YTWpokPrXvTWlhO4aGSNwif1pEHfQwQBrj3tSZMGerSy907M+Hwd853dQk+mfXIPUXUG
9CNYA28cuTT75hexavDTGsd9Gc20gIurD0jquy1r2JguYad0V++TI23jOoKUsMn9K7iJA7wHgy8K
3jUkvYv+pNBsmzf4wxvqmTxmiLuuvdgIl0t/ViNghNFxbkYPMa3aemcOhxns20yShE9Y1A7cZ+BQ
scLm4wTF7usBuLb9g2Taf9hU5/BjHNrDwW58l9+Notbz3WhqUzcnV+fwXR0orul5N6wSpyv65CtN
O6gkz76qXLVTBHGWhnbwEcgAHhZv+6aDPD/hsAl0B5Vbm0+HPmTJNSUa6goW56320DIl0wP3YoAw
ADoGzKTHC+nrPZxHyK9wrVtH0eanDorFZb2kajCLP0/MI2tLo5ixU1ENNdDuWOERntcpDPADRSM3
NzaM8P9qZyChOZoxUK0BuEZzM3WpAlJgji2sjnXtpw/CVQt0AdW67b4/K4Dy9rTQQABh8qjNmB+N
hRRrj0vmKjVccAWpavkDiaUFvKmN9113/pXuapPRsT2N2kC/+3llA6P0vG81qOOMPsZM8LkBhQ3V
3FXbB6pzP6e7QGc9i/P0tPVF1QOoiPbL1sGOunoe+FFsCAPKpch29eGl370G+N7dxZ/mD/nQzaAB
PJJ9v6lpCPxEcHB4PjQwSsiKxmzAeylGOqcKoCxWYV/RHkd4Qqx472EnPg7gV08ky4a5idVpdCFW
5KKuwgbf2J6o6wracmDdA2cdzBsq3EHray30Tq5MBogJfmU7scdTYnMDJGHd5QmgkopqhZw3rIA0
7Ql6vV15Y0N3qoCMeQdcYWtcDa/H1cAu/5ihPKuyy7kaYmxuFG13VtGPkO5eya6iIr1lQGOt1XGp
2mzVJzH33AwHoC6wYIUEEkh8ZDXF0JJDMlRg/C1jG+xKOLunDcur3d0iiRic70mTbfIwyaENauh0
OW/cVvJtt41zdhuhmAZWYeuDEh8Bb8G/srnfQAMtQ/seqt5lAP7QXu4slWmgXoXKWlk/9x+FWnXA
n9hihLkRIvRrdWLEDyn7c25wu1RHyGjU8GIwMD/KytxgGT8Aoz936T2qQ1vXZcVXqpd3s4TaJnxR
UzMF8sdQ5UBNnMVunKwqM7IN3YeNjYT5YoTssECzj7GHmlJKrkY8gpfbVpFygouZnAo5A3O+HL7u
5MmWoW9hwFJyTtd9W49wY8y0459a6x1NoPrfg7cZ7P6Ee5x+VS3Zr3GMMnhirdf9wYoCO2GP0Lnv
3Gtjqh5CuYZqsbrZ0or7YwuBukelsvudry4LNSUgkeJARsMI7XGetMNpVpdxWSOVBSYR5W9GLevZ
FzNyMH1i61YpcjEHt0d5nW07HTgAjw0/DMqydBE2BP7NEMzvboC33CXvGpg0fvy6EI8KUloAV8lu
nzo217Sb7IrW9SN72z0BVvdENIYc78OczISdhByiiIwdbG2DrwodxJjdjg3vYc9phinDdNmQei/j
NFtgDTmZXazxMeAy30EeKSo+7kHek30McnDzsvukrDbSNQXXg7P2qFsD0Xh6UgjwwDvodTmckQB4
H3DWXmlCjcx/Qnw9a+iBywF8AA8mAG4C/41W1glmcDDvIbfaewFSy7peIBpmDzAbMrZHkJmAeNHF
1IRd9p90d9/3dvvyYh88IsU5hvWfNbZxXHw2DxKoqidobIEDBimgD4BI+vFSzwh0iCYEp01gLaCs
4H+xt/XfDKDmvAt5BaXkXz6CusX7MvQVY6+lgpkvILLQu1HHpgULexYZmOwrOP5Ylu8pBI4Q+E+O
OWwexuHg5+R7WaqJEqBv2/pWwVRafGw43uvxYcglPW4eSuef6fnvCxKlgDgQuSJALqpnvGKnI8LG
oupdWBwkirqDjH8h1w5g7mtk/3iDeKft/nfTvu8QuFvEJSY5wTDOfbbgYlpWu2TEu6+IMettJ+1X
QVfOTwsb8unU9tUW344zXduDHd2O5zQCNGTDxiAf/USi7z0dJIJWKleQvKTiDCi6Z0TjqlA2y5WG
d+YpqGao6yDGl7GrANebfGrABJqNK0SmopAcoLTI9C5I29MwbuUUoLM/cUs9R8UC0LKWAPUBHof4
qPBNs1LoJ8v5aR7cP8Hsjzfx3IxgOIYo4jAxwRjnz08pQN4NiSzZdKOHbkem7bEQ6gfuxrdrlo/s
+j9fjyMw5P5PCPFMZ3KBaoTkaLz5mvaWWoe2QB6Q1RdxaOr/iFrjCCh/nAOzCMANofo3OKBzBUz0
1LQ3T2kJiuTdGrIzEBduCHvC+PEGd3z5xk3BIWD8xCAC4TwKA0bzGZ85r9vSxI1359JlseOltFbS
jyJCwPwsBP++FJguhwlezqDTl8+hzlbErmMt6vOnUmTiwI6AH5Fg4efHu8LfM9DwdZggKzjMAlqE
PgCQ9Xt8cSjpql169Rm1QFN/DSsiur1UjNTu7eScT86WyLJIZCGjgUlHYaAUHcpE3SLv2hkBCP5E
rqcR9jcKBw4TVKDg4M7jgZv8+RgTIZgXyUYPZ3EjSA9Hwpd9ijsiRkb/57A5OKhS+qEGzlcVttqg
iy0SrxO2V1BFwNGguvRdD4zUNWHAiaA3tuJ17c9XqFm4v6mWpsPLWlYERmF/DCFYaM9iS5gLR2vG
jaQSeSQGe8gjBwrwmi7YU/FGPc0ZOwFNEn1dOYvD8qqr9aTgqME4iQYDV9PCiPscGiDZ2IPJ2h5c
5GvhJDN4TRfdU7kDnUMOSUw8wutTC9Q9anPWlkBKgZZ1L0/miWRQaHuSQ//iyAjqhtJPjPKGDmYv
MrOnmquHoS3YDfU53pqiG5LFW+GGqFxzEL007Vj8RcUESOe6+FpgPVZ2MPGbQb9byPfiQoYJGC/o
eTpBjn3uYUnbQbczXSKYojR1aRY7QJ8HcwbTmjsK5biiN2JNivUXrUDZTlIMUwT+d33qD9W8DjQc
dDdaoIOBGZIw/ShanXJfldno6xnZIlA4dUHeqKB6OR/rIBgP7/mqps2/hznIPmmD2hQRcePTAMON
900PLHh9AD+H8xInHQPGbWkxFMN/rtASD/klF8tMPmK+rCm/ATqv6t86pdqOHFs3ZAg6dAC0JZVw
xAzOyBydX8G2h3khW1wLlAFjMpVQMmKelytbq/m6U0MatgLG5HMDXb7KI8xrG42GM4ZMmj8JZLtV
HyoGjYArrHQ2/u6AEcrGIn8aBX7FyABz+lpc5xbySXty2ggyQnX/WP8BIb/Xr6tLezJ8cg3zWKU6
aTpoJaOCkwR9MUUkLAaErb0EMUjXkWLuskm9h+Ti89veqcycbMNrXui6nm/52vD2sDZzddawiZ43
iG4XNi7TOTAs/p2MgpSL4vpGNskg4LKn+L4Cpz5nNfdDAdGnP7WxN7/XqPGHReEKemRD0xk04UB1
Ecev8h599B2Eo5t7cS3mpj9IpjVYF2Xx1MqFHVvfjK+31iR0hG4hHfMVUQMeK+xn3Y+3BLP+KrKs
vrLTkI58AGocDpjV55Mf1UGrOX8rex3gvEHffGmGUB2M7utiZc4deKXCZb4Re1orB9Np13MGn85X
V7LWydMMn7zIoU/8FBc/nsF5pupLUJ056xZstmJVLT/pFvnbnsHMoDBAHQ1FRn19Ny9bfm8yx4Fi
GO37OSfNEZGELhlSuil8ltFrBvThKabBPQytrN4CqdnAOY9E1RcMIyjos3CP302k1c2pX112xINN
74aJARECUHAY1mW8pENcu4LbOS8rqSqd/95MRK0XcDJi/DwQ1uKjH/sE7Vdj9VpMlOcPeeLSHrIq
i5dWwTGJA8OpfbtMtIP+zforPiQcyirX/h61Q3+9SIauBoF3D634Ptutp/lygTL7FZLddAGsfHbZ
dFSTQw7o9wXPM3XFtuVYQzvfZ3/MfZgfQpYtJWnwdj8MrSdw0qGHY1fbNoDnatObAk5CxvHQb3O3
XIqxDnWBcN/crFgCEEOrV04zNfSS5cj0l3EJ8UT6kVxxY5cCGOgPfF4/o7GqbhiG8JmGMR2A8kRN
US92kge+enpkMrmbXrP4x9ovUCsiGLvXQzF2cDajK2VT877IRsruYWLuC0qMO/NAYBQE2fR2wa57
O+g1dWWXUn0X9Bp+j0tvSRGWcSkrHPu2aEE+mATnwAVC4C16K9mSz28UGbQp3Ta1963ttwKGT/aD
800o+n7CbxUMNy56EvNyjKi6ZI1j90MulusW5hATjEPYCItWqajGLECnPNbXIs98UxjcqfuYQbF1
yKFubAveDuGNmEV3AqAXolTNJs8T9voNnL+DMyezjnfEu/5sGhd81vaTuI+0upuhf7/bgt3ys9Cz
tWiDrR9WUMiZTnIcj1CerrcpKl4VkQWYJHd1KpCepguhuv4sQH2Mi1oO6k65pD7Rpafv21j5T9M2
bQ8jOPhhkp68YnDg4QxBpjiEJaRbqHuzgs9uus7i0H3ckHdn1OAKTlwCzX2jV8Qgly2ASKhtcuCp
eCfOJQyMyn5w7VnHx3gHZzYpyD+RS4wcPbWCDn8AXxjeKKfjOV6NurU2blf10IbjIgFyoT23zY1j
KF3Gkc1v3FDF9zHP2WfaTQAOJKzTDVstBA9wba8xTePVEuV80cwL9cAn5e6sEpYdoG2Hk2lAx6iL
LYvVdVXp+HYjub7LgdL5I2x5eg8Jvz6HYJOvNpwlOFslmpNRFb+GyTumZbLKHPJtdRT8PbrTVmf+
TQejgTf14vtQwokVdIpzG/7o08hqaPq37ToqNl7BAaoOWAvr39d0UxYw2y5HKrv8HMMsspz6jb3O
p5rCxCBmX7KKwNnS65WzrVHlaheowQ9yBKo9v+44nWQ6Ih87kwqj+up6zvr6DbA/5iZjq/tgUryH
d2ogoBv8YbBQwbSjbG8W1cKxNd7j5lL5nnwcs2qcS6Nn9AqOII13DZmmcKaJoaxUGssrVvmYnxSy
Tl1anfcHmC+zrZhgDn/I1WZl0W5JTYWllbvxGZxDuFqzIEHXAs0pXgc1wQAKLxHPF44F+5ouLHsr
nWr6UixR+6NWfXzX1s1kjzCKXvWVbTrfHLLoOJx0riqcnclpGLZ3a+7iqM/20gMdVFi88R1ozc91
d9kBVxBNiSVULiW3YzW9AhanHUo64vr9LDe/lh4ZcQ3HcCt8mDGUiFcJCIL0gTfQlUbAkdgnLqBw
qh0cdzqfkpCXnCzIte83ulZkKtYlIDVeEgA7dJEzmFScBbO6eNDTwMdbldVdCyeDaqNiEbOqNl2Z
MbXcNhRO8xREM/PWrzjbzmZogNsSyUDQ9azaxZUkwnzhlTQApwc4uLcdPDBuly1JTSmw7C5Tti5D
+9qsmVAbBfU7tNgD8Ee220+P9YTb1ymxNk+HVbTCECD+Bw/xkMPYtRzxSuyR4dHo607D1LiwDujn
cktLcAW1Kwyk5Nh2565h3B/rmc+vugbo20O7NP+LlDPrjdzGovAvEqCNWoBBHrRUuby3nXZsvxBt
uyOJlESKFClSv35OdXcyCQJkghmgX9wuq6Qq6fLec75Dd5F0aVQ0WRH2OaQ6pqIT75SETWpI7qt4
gyufrfF6G5DS5fXEaKqrPOUJJEJoiU+RDNSHLdGaJEr6+CgEjZK2s31s4hotXB+IGswAELmtyvvs
wQepyNGYmcIPY41KuuIFIgwGN7yjCC1F1vZylBXplsiVLZ/yKO9bGTtByE0U2Mx8hsk80Qu2FOmX
ztrXfe+7z10vX7tSElZhTJgeNzAnLS2oOoZYPEIUiUzBlsv3q9HH461KBnOwvSpruchdVjnwa1lN
E5ke1TxmjVKZr0wxpKivdp3e147uh1yMsBc7R2/gfBZhHTm9Lc2OxSa9L3WfPOYAm1QzWGhQuB9w
w1Tg9LaPSEj+SS6zLlqd5921FrN4NIteu9a4ztIT1Owur4LJladJsKWJ52U88IWSx5mHUVuuvbji
lAQ3MXfpVSxhpopOw1QvMRY1cUztl9nk5ri7OB6rMMci3ISlXXQro0zcgmvc1pNUG61KvYWuXnjH
6jTTVlZlNFGw4QA1zUlnuLjWQ3x/3KkaPij8+OXI4Ps1Cg/lVu2eq1us8lj8h4yPzcDQX+AU6ANW
neFg8jKrzSz7JzZ00SsUQXcATFQeRVhOh1zm7D5goartlPXP4Tx9HhkItQ6D2yGPKXsRW7yKiiRC
vCQhVZcmTqirqHKsqAeItpdUxrjoLoTyPjhbYwhP7hjGkku7RcM775P8ldMueuZRsl1bOMoNkYs4
JZCyn2AKxPxc05ysEhYuNxmlCfpWFMfzTZi+p/w8pPt5Oq/aLtZvwhbB0I7ZAIMWIrfITjOZB1Fr
NbgVHtguIGLmG4vqZEQdqbJgYORmlDp+6/t+5VU84hwqNuZ9UXMct4Ysh3ui95KcpszEeYMR3o4K
vRbvLicp1l8kpra+5jJJwlcsvJuqyqDY7EWw8qxZJQsuhoXEn888wyHaLTfV4AN5R4hjb8YWEssD
Js+DMECWK0FJcg1LUV1JD9ilUh1ammunjXzj8eqGWkP+tNVgR/e+rh7PCh5KzGlGQl39sHDTbAWn
0LYzs8klxPMOKNfgdjTzwFm/pkBb6WHK+/Uq9ZjfqgDtyNqMdAlIGywTWORwt+Rp1eP4kkvraq4T
3YxhsIS3ZsujR7h+RQlaCT1cla1bPx43NFWXqH7z1rql7xlauRKtJ+iSQNwm/RYFtaFnQtBPIZGt
khZkNkgZ3ER12k89S7k9dDaDxTPxmnE0aao9j7G2pn4ZYvTUyUz351mbmd/FItp0g6mCcpS0MhO7
rFVkutEfgzBmc3qXmYQWFY+WIfkyAmcN5toGhWP0ACOPu/CG9yITZY1p26WyMns/aVPnWHCJb3r4
asVYGaQ0Ut/M1tOJX/mCQtKptcEAJu9HC9UqqRziG6U5KCOX4bnreCq6ZsOjAnsHKYZkVpV1i8jW
Q4debT6Z3gTTr3rRzpK2B5c1zS1Z4AE+0jCGJ3SUALjWuVE+DUJ2zxC8wPeQBsC4DANhDW/CIr6C
y/86BWUe4nPUbPZNKXtHnokicf/4XUQO5NkIWcfyLNnGEXXyCmHOM1IAjuHsz+A53POPLqWhy47g
vXc8b0uky+HFyK0P+mouIMAFmGwp2zIsESjH65PpISgU1ysaSncbsjL0aW06bRZ+3OG64dvCkscE
e0sKM9upIeNq/HyVGFzeXiHMGse6BoyTTPQxWYkcsjYDQDskl6Exixfgo4YVPQ5mh245SFkw1ONg
FQ0HHXUTAzJD6y5LVExfDmiiivQ4rPnkvYQ6bKHwDjVQLzNuadvNLh3GVm4ggUpoB7Morne0fkVL
gzGjcOcsLaWponQp0zb3e5Ie4UdOT7Iw4+cA1M9axQKhuCo1eHZaUDDTRzhzdFmg8nvFW5Hpsm+s
Aj/jqj1eYIrumfHf6P/LcujsPQG1ewF9ergWIU1qHmfmhkXeT61MJkBktoRBLYPxkZVuy08LWri8
Smbp08rNG5+Pag1BV7pCbjNCDZZ/yD2kHKU1nWiVYR01zZrs/kEPwebQIARjiw4UEyJlkpCjytJ1
auhUuLdgp87LKuq2JXoo+MBJgxDz/K5CGOuVZhajwbwHFtOIYlHfop1Q+sL0hNuPLnBnxQUddTzX
O++7A/ItlgaHyUQFoKF4KeeahqkQbepDfRFpkb+MdkwhWOY07kQNQXEgmFBzr2+nIgtNE4fErM9A
MoBzVEqC/qvBmiwWDVIUg3eCuHXbYfKeqnRBH37jYAS6akt43uY8Gy+DTgsg9oYgNAXmT05ASmJv
dFPMpIRVFqz9EXkKfDG564IqAfN3schxYbWBYPa2A6TAvUHLTyYIBa5zl4csku7e48tu0pIWZcvA
fHwNAFVBPGSyuw5QhvUrhsut/5SzSZ27riQeLtDBZJcqzcnwhhKZ+GNiU/YgtoTeAN/sPjoV4ZMv
tt0Bo6MGysi+D66SQ7h9Lhwx95sae1wC4j9wrfNJoJrmE0IUnJQPEeTDvCmZ2E4RRIuh2cDs/LIl
KfJXhOv0Yk4ZAzapyONCO3FY4zl8zpSOqjIHH9mrcUdyQO++Qq7R3yLrGQ9NbLRFGGacAe6Xgy3t
qcsUqDk978BUO7o5nG45npENTMO1nHMfH+Bcwf8NEwSyms4mFqU3QA5jqFaZA3tMOr2gKZi9vkmM
NNddHNmiCUkn8wMADfnz5vIVNPQ64ypBKeSvqeqLrprQgN8twbnj1UVazBV6aj9UGaclMBm+DH2D
BZ2BCINccr9PUACqPZMya7kF+Nck4TS0++LwNx0B5gecZZKNTeSvm+7nNqba1dtK/EuOamGv3Dor
2YyLLR40UavB2xGyYCAYoAJNsbhJRhpfFf3Ic+BL1E+Vimh5FQR9/ObHgV+6QOp7MISsBpsWf0Fa
x8zwP/LS1wPRTNX5lg6+MZtnuhpVsdLW9EMxov6qZLxiUezJYc028hTQXrpbKFc8gRggJl+Ncope
hhIkRjUBELkVIF/CNt+Ix1BQxkhbLDQkUztFrP+ZE6e2Gusmujr0502fqKU4f27Z3ZZskKGTWNDb
YpyS5wX0R1dZM74kehLPahWi6ocZ2iNITwBcncUtP6qXLtjCDr2VC+oAnceNMogdaegur3NngpNi
eKgbxPzzu9Ws4nIlCzIoKufX0AXyi4CGxRMU4yHHbdBlbzLek9aloX6wyscnrsUa18wW27lbCycg
PTMknlzr4kIn/Zw1exmgcZqG0h1nEtvxASnDoVEQtxqFWz2tl4SYFu1LdDV70YNZ3KLnnnr3XNI1
qqQ2ISJnhLdTMdJfgTuHTUrS9XOBdv8YpTR6EyDjn0P8CakChw8OUYRnZIGKGwf44CjtiqeuMF8A
Tq/30oSeVsUqwgjPwX5fdgFHRxOl0xHrgZoxZuikKXJAM/jr622J1S8MYkdTOAwqC7LOe+X6SDwF
xZg+sj5JpzqFqn+Sco5g0YEA5Uny7g3Uf9VyCT1IvWGB4pNt4M0jXfWMiVZM8kGlWqTkbmX9giqv
i+LMTKkFuWzAC86zaYHXACNU3KUeiI8/bjEyJHGTiNCt/Sk0/cT2EwBzv36mg9vIO5lTwS+YKKY1
rWmqwjVoCkvSTaF4cVA28NrAbbAyGrKwARAY7Wgbi9APteKZCt3JeAcVs8piRw5pOm/FazbPK4rK
IvnoRtQx0oekQZ8HfqIJfNZ1AG1SsF/ApNHGg/byyJDioQFenxIgqr0UX8Ml8LluYLQCIGy13Dzv
4aQOHQfFJDt6httxDy6wQTrW7eHyySbFihFmSFym1JMoNmpZA4O4wNyHKNPg2C1jQhvR6C0rsqgN
ZWL08mb4biNf4Shy8PUmUrRk1S57VIYLivgzK2so1ucrSbMuLMdj3zmbL7+YoNtjUg204PgdGP08
c1fBqjEwXzGv6ZjVLiyL3B7+3p77s7sM1xAbcmTInpfwX0GBnzP4fyQkBuIRTeqG/IMLec42Td/B
j4mXI77wQMCW+i9G5Z89+fM7ImYKs/KcvYfle95z4I/vCHGuWEPkJb5O39/RfqdqEjIrWPM671MD
CM6GLkDkY2AwBb9f8o8NFX6EOb7vA/AuJJI1Xf9jL5Tff/zpZzHh37e9N/7zn/86b8zy21/8dPPb
Hiz/26vOp/P7wXA2P07vvKvCn374ywYPf//b3/c3OB/o28YGP4u/HOIfveiPW0X89UD/644R3470
6bwJzd8d4f/bFgbBnT98mn899+/b3/yjF/34Yr5tx/PTvwEAAP//</cx:binary>
              </cx:geoCache>
            </cx:geography>
          </cx:layoutPr>
        </cx:series>
      </cx:plotAreaRegion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Tabelle1!$A$2:$A$13</cx:f>
        <cx:lvl ptCount="12">
          <cx:pt idx="2">USA</cx:pt>
        </cx:lvl>
      </cx:strDim>
      <cx:numDim type="colorVal">
        <cx:f>Tabelle1!$B$2:$B$13</cx:f>
        <cx:lvl ptCount="12" formatCode="Standard">
          <cx:pt idx="0">8</cx:pt>
        </cx:lvl>
      </cx:numDim>
    </cx:data>
  </cx:chartData>
  <cx:chart>
    <cx:plotArea>
      <cx:plotAreaRegion>
        <cx:series layoutId="regionMap" uniqueId="{406993FA-85D0-486C-8BDC-A964192103E0}">
          <cx:tx>
            <cx:txData>
              <cx:f>Tabelle1!$B$1</cx:f>
              <cx:v>Datenreihe1</cx:v>
            </cx:txData>
          </cx:tx>
          <cx:spPr>
            <a:solidFill>
              <a:srgbClr val="C5D7FF"/>
            </a:solidFill>
          </cx:spPr>
          <cx:dataId val="0"/>
          <cx:layoutPr>
            <cx:geography cultureLanguage="de-DE" cultureRegion="DE" attribution="Unterstützt von Bing">
              <cx:geoCache provider="{E9337A44-BEBE-4D9F-B70C-5C5E7DAFC167}">
                <cx:binary>7HpZc904suZfcfh5WIUdREfXjbjkOUer5UWWp8ovDNlWESSxECC4/vpJSq4eW9VjR0/EvI0ffELc
kMjly8wv8c/Pyz8+m4f7+GKxxg3/+Lz89lKn1P/j11+Hz/rB3g+/2OZz9IP/M/3y2dtf/Z9/Np8f
fv0S7+fG1b8ShNmvn/V9TA/Ly//6J3ytfvDX/vN9arx7Oz7E9d3DMJo0/ODev7314rMfXdpfr+FL
v728u/3vly8eXGrS+n7tH357+d39ly9+ff6Vv634woBQafwC71L1C0eUS0YlevxHX74w3tVfb2dK
/YJwTgVVTD3+Y3+tfXNv4f0PD/GhcU2dHl7cpvv79OBeTN69+G/7EJvu/q9n/52cj1Lef/kSH4bh
xdffn3/vu73+/PFm8OWT9kq/b/fu9lE/v35vnf/657MLoLFnV74x4HP1/uzWc/v936vs/5v2G8/6
f2Pa/7PZ/xVFh/t0f3wMv28s/+O7f7nMs1d/FMVPAX7x5beXhEHM/Suo9098fe8/icB/fejhfki/
vcyE+EVJSgWXENwKMyRevpgf9ltYkl84JgrlinLORJ6/fOF8TPq3lxL/QjmTgAYkx4S/fDH4cb+O
818UJRwrhYnEShL5LwB8481ae/cv9Xz9+4Ub7RvfuDT89lK9fNE/PbULySSikuWY5UQxnhMiQbL+
8/07wFh4GP+Pmk9NhhZNv2TSyEBLPiPB79OosnTht0aamybDHr+iXVjH225AaNPFoBtDUfGNIv+N
JLCj7yXhRLCc81xwQQin5HtJkmhQu3au+lypzfF45kNvq/WYVXZQ69maxwWRw4+X/Pvmc5kLJniO
FALQRd8vqaWuTLui+IWJ2XfLacViw92Jx3kc2LHJKyY+xtETEopBSCk+erROUR2nxqN+vvixMBjA
/5kCFGKUMMUFBXfIn0lTq63lqk/ZJ91EabPzJema6cIuXgPwjnPLNlY2dlhJXyyKUJCKN0iPt7YX
7Vq6DEd3q6y20R0C95G8s1Pjhk8/FhMc8jspMaaIMcQ4luCDVEC4fOsw41zlEYVt+bTEFMEJ0Ngh
UBZaZsqzYol0ym570gW45dLs95+mr8f/VFkYC8kERULljDL+XIw8kCGtg/CfnOGZy8q2N802F9OK
0sqvaMX77n6ox9jd25a7zJSxtxHz8zxrs6krgrYU3vJk1fCWazYzXbGl670tf6wu+syqENGYICUw
hdgCo5Jdn98EmMFtdHju+EOOKwirI+lZD+Kgfmq2D5yPICfLIh9OLqzDyg6JLFwvZeYr9Kl2kT1K
uXTyUmm+jodOZS6cz8qa4ZXhts/WAjyX9594l9rFHwCLTEvLWkqGH+Ti1/Gd0Ys093nO++oztTSI
m1o0oaeFxc0AorCeR/taY5Rmd6gNj11f+Jlbe43lGkDk2lq8XhHQWPtnNkwe3vmxkuT3PiUUUo9u
z5QAeCTomU9JbJtRC50/VLN3bThPlhl2btg0RHm+DXVq5nJrwMJ/GlQ1pDr9eHm8Q8s3ICiUlFRC
5NGcgqVAmO9ttLU0HwQSzZcWd7RryuQpp7pQimShPcVlrmM6RJ32cMxYtvXuzczoOpASs03M9DIJ
7Yau8D7QiG8UzwPc+7GQOxB/IyMANaUsBxcSmKkd9r+XcdFNRnSk2ReRxQmQsN5kLcPJ5CztMRaT
EB87jqr0k0h7Zpt9XaaYBERGROX0+br9uHrpM5p/qVfwOVFMqDfD75pVxNXF3DZj89pVUNqnQmtA
SlH8eNv4OUbjHWQkETInEnEhnsXPQmfXK7fRT0NFRGaPbRp6M74JW2p6V85hDeCOmbQT3PNrsH49
5N22Zrdz31cXg4qmrUu7bWi9sjq4VBVOIVGlcuQoM++EVfVmS0LVAiYjWbtid4k2ZeCrXVPNIfxs
Q/iZIYnAuRJKIEy54AD23xsSkN2FyU39R8k9b3nZo5wDlFfVqFQs8SYzcL1qfbKuGRncGx/TcY+r
HG4tc6IinMaZ/jwhsudeRqDaUIgrjAndE/GzSOyWbrCV9v3HPkIWCkc6dDl7RbCm6xUdxhXUoarJ
bB+sXtZVFqOOc9AlOOQs3tVhq7LzaFm7fYjZOIibvBE7gC1sskaddSPfzeMHqgCC10ny6V0f2277
sBnRzV2BjNmDqgHtg4G8Uxou0jUCUuZ2WcB2lLcr/AwbqlN+6PlAh5OQ4267bqkbAMDwuLzK62yd
i9wvLXzCA7iB5E3mduxKPbfd/TIIF/qTmiKebhn1W7qOsatiYYyNxJZZXdnlvGYQ/H+43FXsw4Qm
DE4m8xpwcArOA4T+2Nmfl0CgfYmkhBaQScEpfuYatFpdjVVvPm7YDrEuFoJkPxSzb725oGOYIdH+
eMXn2ZxIyOUEA65gBtjyfMUhokHPls5/0G3cnXEe2V4+kEF2AC5iClx8rFq6gRPOZExD/UpCYgY/
/bEYezn7HbpRKQSRUPhxggiDKvn7oNjoNIZMCfvBMmcTLZIfefbggw6QzXU3OHyMlfTNm2nIa8jY
vea+PtZ5IpMvcilnMxWJ1OHKVLm4XWg0+VoMMxbTu5RnqCkD3xZ/BU6EdNEiVjV9wSqB92DXCPzQ
TxrQ76Jqu7RH/sQ4fU2gXu7XgnaRLtPZj3f8HNdyCgUewCHsem/4oSf4fsedqLSbwyDvptEhSLI8
RgJJdtp2v2WQBNi5xvMCbrt0isJPnR4zbyb63aXp2M6kuq0Wsbs0Cc1m43nTE7pDZNgGhE/BTP3Q
nG187SDqqtnuOR+vuYXolDhAGP14S+QZsuXQQeRQdgKqgQUxRs+gOlBnN986cpcnTSG2Ul/vAqSM
jnvoPsYxQWgF2Sq97CEOWLlDSuwDFGqZxlBm4IXvl3zohu7eqFay82Y2ux7COntxU4UFnmo03be4
1lYMpy6TkZ76PE50KFfIF7Ddn2ztWRaErSlMGcEQKogz6Je+t1ZaOizN6Nc7Wk87UqUYwLU2szX+
c0J5R1yxJh+2D5K4vb60mcdgkEVYU6/HzQqc6pOi2TjfQRaNoI5ZthS8j04boIlrMgUuxmbT7+g2
AmyeN6SfAdYSVPSwYJMqBH9BDYhBFbZmoIqUpM5Syc3YQkhoRVr460k/OxTujNG/Ot03T7XGt63i
sxjNodyGGkkSnkPbif7WKuJ5Y2IVIXs/WekBHZ7aQ6LzZepKqHx17X4GC8/S0b4ko1B4IEhLSEDX
8b3aUeuhBesX+X4YMXhIWlMCh4LcD/phbc88P1Zz5pehEIauoHAzVQ5KfgA90NIcF5PeSDHkVXuq
EssBDCAgp3cRSDnIADaDwE+Lg0T11Wx1mB2ocjG5g1iBKNrNUXfLboisbTD8qLVV0zvkrQdJeNdB
bupE2uvoH2ubKQqb+6big83vSQBAAmMGVdDzygvaqSGr0bK+13oVpirS2NG+rGZUtTeCbCyux6Cj
6PNCEaJaXcQYmnCJzEgXXvRQ7WRXsbYZe1VZLWkZZr/Un1Fj0PlcjUwcOum8+cJas8V31gsL3OuG
zfyaTRgt2yFvneJ9GaD/GsbTPPN8uolBV4svhEUWX1MUsTo4FxUu2yWNsSr8koetLbSbIlvKeukm
CIZpi/NqiiXjLWtPiuCR3QqTVlaXaMHjPJ71ata4gvqtqtNF0hIqs1JuZt42KLvBFfuLpVursQhD
34rTpGRND9xmy/Z+Fp40H0Zm6upAWSK4XKF+9msh6jSog2rI3JU1N/W5JDQdgkfzdlUph9AZnrEm
pzobco2Ofectu1v5VHfZnfJoWd4vaaHpVTYkl72DjCHHLzwKEe82OdXOF733WA9v1bKZ7qxqoPs6
bZ7l1heq85ToUsZtCPknbNvcfdGk99NyAFdZw4Ma0zyjsjPzgNvzVLnA8wP00dyIs8pmnbhRWGZd
dzaJngxGP+jc0QRaXjDNI3u1UT+BS284Dr1+SwVKAh2dY30vL0ZVNdpcO750oT62U53m6XrmVd00
p4rZeeTvKkdouBAt03V+Al8RtCv6aUOQ1s2QN7Mq6oyJkA66ilu7Xsz1kOnmbG4sZJuyUzMDgJ36
ZuS/+2wUfLgA55izqpwplC34Zuyh6lJFWmm+iNeGSAk/6eli1jQG7iEFXUcsNz+w8GkbgyLTZSti
X5NzvGSZlOXa8m6UZ4trsTUFZ9OeFxHPGthOTTkklfulWgVSZcu14vXrde7nXr5pq6ydzUl2NCP9
RTeuKp9ei5byRhVBqb1nkjFx3X2QdVVl2xVjZgBNZWsAyH4FqB00v8poFaW5xk1osHnTtnObV8e5
BSCoj77BFGQHyNpFWqfMIHJEtV6bcEB918b84BLKuPud1MTBerY1St2NdR5CGYFHAs2SfGwgg5RY
6P0jID+ULEUIaq/pmR5g92WvsaPi1Op51xg1qYMfP+iU3Tord8hnU6pzWao5eXCAzUG9cZZUtPBc
/7RVnfgG6guthH+QS4YKVjMaA0njcLObB/dME/4/sVl2PTumWuh1szGLYIrMdblmDyFAQxNOsWmg
0irnHK8ylE2u+ZiBBdkYxg+pdWPjQF+Z3vyZHjeGl1d5K3eRG7B0v90K8CxYgcKt8KnKlt3BRMx2
y/M1g2tG2V0104ThUUixeZhBhskNsGz5dT8xUho+ASGg4Rpfei9uO84qRUs2K2hQi15qDLr46j3V
Nij4pGyzfXNVWh+VMYLXxPJrjav4xve/6MC7VxQ1Mbv9qurs6fG/lPz0HDBtpHslSW9BAOwyPX3q
GtE38axxdIVNB7LByKuoCa0bdAsEVu1VwZ8M5bcpgasBczXG+sJhtVa8wJ2eVvFa2dGDliZiDTxC
euAAYgk0YTWpokPrXvTWlhO4aGSNwif1pEHfQwQBrj3tSZMGerSy907M+Hwd853dQk+mfXIPUXUG
9CNYA28cuTT75hexavDTGsd9Gc20gIurD0jquy1r2JguYad0V++TI23jOoKUsMn9K7iJA7wHgy8K
3jUkvYv+pNBsmzf4wxvqmTxmiLuuvdgIl0t/ViNghNFxbkYPMa3aemcOhxns20yShE9Y1A7cZ+BQ
scLm4wTF7usBuLb9g2Taf9hU5/BjHNrDwW58l9+Notbz3WhqUzcnV+fwXR0orul5N6wSpyv65CtN
O6gkz76qXLVTBHGWhnbwEcgAHhZv+6aDPD/hsAl0B5Vbm0+HPmTJNSUa6goW56320DIl0wP3YoAw
ADoGzKTHC+nrPZxHyK9wrVtH0eanDorFZb2kajCLP0/MI2tLo5ixU1ENNdDuWOERntcpDPADRSM3
NzaM8P9qZyChOZoxUK0BuEZzM3WpAlJgji2sjnXtpw/CVQt0AdW67b4/K4Dy9rTQQABh8qjNmB+N
hRRrj0vmKjVccAWpavkDiaUFvKmN9113/pXuapPRsT2N2kC/+3llA6P0vG81qOOMPsZM8LkBhQ3V
3FXbB6pzP6e7QGc9i/P0tPVF1QOoiPbL1sGOunoe+FFsCAPKpch29eGl370G+N7dxZ/mD/nQzaAB
PJJ9v6lpCPxEcHB4PjQwSsiKxmzAeylGOqcKoCxWYV/RHkd4Qqx472EnPg7gV08ky4a5idVpdCFW
5KKuwgbf2J6o6wracmDdA2cdzBsq3EHray30Tq5MBogJfmU7scdTYnMDJGHd5QmgkopqhZw3rIA0
7Ql6vV15Y0N3qoCMeQdcYWtcDa/H1cAu/5ihPKuyy7kaYmxuFG13VtGPkO5eya6iIr1lQGOt1XGp
2mzVJzH33AwHoC6wYIUEEkh8ZDXF0JJDMlRg/C1jG+xKOLunDcur3d0iiRic70mTbfIwyaENauh0
OW/cVvJtt41zdhuhmAZWYeuDEh8Bb8G/srnfQAMtQ/seqt5lAP7QXu4slWmgXoXKWlk/9x+FWnXA
n9hihLkRIvRrdWLEDyn7c25wu1RHyGjU8GIwMD/KytxgGT8Aoz936T2qQ1vXZcVXqpd3s4TaJnxR
UzMF8sdQ5UBNnMVunKwqM7IN3YeNjYT5YoTssECzj7GHmlJKrkY8gpfbVpFygouZnAo5A3O+HL7u
5MmWoW9hwFJyTtd9W49wY8y0459a6x1NoPrfg7cZ7P6Ee5x+VS3Zr3GMMnhirdf9wYoCO2GP0Lnv
3Gtjqh5CuYZqsbrZ0or7YwuBukelsvudry4LNSUgkeJARsMI7XGetMNpVpdxWSOVBSYR5W9GLevZ
FzNyMH1i61YpcjEHt0d5nW07HTgAjw0/DMqydBE2BP7NEMzvboC33CXvGpg0fvy6EI8KUloAV8lu
nzo217Sb7IrW9SN72z0BVvdENIYc78OczISdhByiiIwdbG2DrwodxJjdjg3vYc9phinDdNmQei/j
NFtgDTmZXazxMeAy30EeKSo+7kHek30McnDzsvukrDbSNQXXg7P2qFsD0Xh6UgjwwDvodTmckQB4
H3DWXmlCjcx/Qnw9a+iBywF8AA8mAG4C/41W1glmcDDvIbfaewFSy7peIBpmDzAbMrZHkJmAeNHF
1IRd9p90d9/3dvvyYh88IsU5hvWfNbZxXHw2DxKoqidobIEDBimgD4BI+vFSzwh0iCYEp01gLaCs
4H+xt/XfDKDmvAt5BaXkXz6CusX7MvQVY6+lgpkvILLQu1HHpgULexYZmOwrOP5Ylu8pBI4Q+E+O
OWwexuHg5+R7WaqJEqBv2/pWwVRafGw43uvxYcglPW4eSuef6fnvCxKlgDgQuSJALqpnvGKnI8LG
oupdWBwkirqDjH8h1w5g7mtk/3iDeKft/nfTvu8QuFvEJSY5wTDOfbbgYlpWu2TEu6+IMettJ+1X
QVfOTwsb8unU9tUW344zXduDHd2O5zQCNGTDxiAf/USi7z0dJIJWKleQvKTiDCi6Z0TjqlA2y5WG
d+YpqGao6yDGl7GrANebfGrABJqNK0SmopAcoLTI9C5I29MwbuUUoLM/cUs9R8UC0LKWAPUBHof4
qPBNs1LoJ8v5aR7cP8Hsjzfx3IxgOIYo4jAxwRjnz08pQN4NiSzZdKOHbkem7bEQ6gfuxrdrlo/s
+j9fjyMw5P5PCPFMZ3KBaoTkaLz5mvaWWoe2QB6Q1RdxaOr/iFrjCCh/nAOzCMANofo3OKBzBUz0
1LQ3T2kJiuTdGrIzEBduCHvC+PEGd3z5xk3BIWD8xCAC4TwKA0bzGZ85r9vSxI1359JlseOltFbS
jyJCwPwsBP++FJguhwlezqDTl8+hzlbErmMt6vOnUmTiwI6AH5Fg4efHu8LfM9DwdZggKzjMAlqE
PgCQ9Xt8cSjpql169Rm1QFN/DSsiur1UjNTu7eScT86WyLJIZCGjgUlHYaAUHcpE3SLv2hkBCP5E
rqcR9jcKBw4TVKDg4M7jgZv8+RgTIZgXyUYPZ3EjSA9Hwpd9ijsiRkb/57A5OKhS+qEGzlcVttqg
iy0SrxO2V1BFwNGguvRdD4zUNWHAiaA3tuJ17c9XqFm4v6mWpsPLWlYERmF/DCFYaM9iS5gLR2vG
jaQSeSQGe8gjBwrwmi7YU/FGPc0ZOwFNEn1dOYvD8qqr9aTgqME4iQYDV9PCiPscGiDZ2IPJ2h5c
5GvhJDN4TRfdU7kDnUMOSUw8wutTC9Q9anPWlkBKgZZ1L0/miWRQaHuSQ//iyAjqhtJPjPKGDmYv
MrOnmquHoS3YDfU53pqiG5LFW+GGqFxzEL007Vj8RcUESOe6+FpgPVZ2MPGbQb9byPfiQoYJGC/o
eTpBjn3uYUnbQbczXSKYojR1aRY7QJ8HcwbTmjsK5biiN2JNivUXrUDZTlIMUwT+d33qD9W8DjQc
dDdaoIOBGZIw/ShanXJfldno6xnZIlA4dUHeqKB6OR/rIBgP7/mqps2/hznIPmmD2hQRcePTAMON
900PLHh9AD+H8xInHQPGbWkxFMN/rtASD/klF8tMPmK+rCm/ATqv6t86pdqOHFs3ZAg6dAC0JZVw
xAzOyBydX8G2h3khW1wLlAFjMpVQMmKelytbq/m6U0MatgLG5HMDXb7KI8xrG42GM4ZMmj8JZLtV
HyoGjYArrHQ2/u6AEcrGIn8aBX7FyABz+lpc5xbySXty2ggyQnX/WP8BIb/Xr6tLezJ8cg3zWKU6
aTpoJaOCkwR9MUUkLAaErb0EMUjXkWLuskm9h+Ti89veqcycbMNrXui6nm/52vD2sDZzddawiZ43
iG4XNi7TOTAs/p2MgpSL4vpGNskg4LKn+L4Cpz5nNfdDAdGnP7WxN7/XqPGHReEKemRD0xk04UB1
Ecev8h599B2Eo5t7cS3mpj9IpjVYF2Xx1MqFHVvfjK+31iR0hG4hHfMVUQMeK+xn3Y+3BLP+KrKs
vrLTkI58AGocDpjV55Mf1UGrOX8rex3gvEHffGmGUB2M7utiZc4deKXCZb4Re1orB9Np13MGn85X
V7LWydMMn7zIoU/8FBc/nsF5pupLUJ056xZstmJVLT/pFvnbnsHMoDBAHQ1FRn19Ny9bfm8yx4Fi
GO37OSfNEZGELhlSuil8ltFrBvThKabBPQytrN4CqdnAOY9E1RcMIyjos3CP302k1c2pX112xINN
74aJARECUHAY1mW8pENcu4LbOS8rqSqd/95MRK0XcDJi/DwQ1uKjH/sE7Vdj9VpMlOcPeeLSHrIq
i5dWwTGJA8OpfbtMtIP+zforPiQcyirX/h61Q3+9SIauBoF3D634Ptutp/lygTL7FZLddAGsfHbZ
dFSTQw7o9wXPM3XFtuVYQzvfZ3/MfZgfQpYtJWnwdj8MrSdw0qGHY1fbNoDnatObAk5CxvHQb3O3
XIqxDnWBcN/crFgCEEOrV04zNfSS5cj0l3EJ8UT6kVxxY5cCGOgPfF4/o7GqbhiG8JmGMR2A8kRN
US92kge+enpkMrmbXrP4x9ovUCsiGLvXQzF2cDajK2VT877IRsruYWLuC0qMO/NAYBQE2fR2wa57
O+g1dWWXUn0X9Bp+j0tvSRGWcSkrHPu2aEE+mATnwAVC4C16K9mSz28UGbQp3Ta1963ttwKGT/aD
800o+n7CbxUMNy56EvNyjKi6ZI1j90MulusW5hATjEPYCItWqajGLECnPNbXIs98UxjcqfuYQbF1
yKFubAveDuGNmEV3AqAXolTNJs8T9voNnL+DMyezjnfEu/5sGhd81vaTuI+0upuhf7/bgt3ys9Cz
tWiDrR9WUMiZTnIcj1CerrcpKl4VkQWYJHd1KpCepguhuv4sQH2Mi1oO6k65pD7Rpafv21j5T9M2
bQ8jOPhhkp68YnDg4QxBpjiEJaRbqHuzgs9uus7i0H3ckHdn1OAKTlwCzX2jV8Qgly2ASKhtcuCp
eCfOJQyMyn5w7VnHx3gHZzYpyD+RS4wcPbWCDn8AXxjeKKfjOV6NurU2blf10IbjIgFyoT23zY1j
KF3Gkc1v3FDF9zHP2WfaTQAOJKzTDVstBA9wba8xTePVEuV80cwL9cAn5e6sEpYdoG2Hk2lAx6iL
LYvVdVXp+HYjub7LgdL5I2x5eg8Jvz6HYJOvNpwlOFslmpNRFb+GyTumZbLKHPJtdRT8PbrTVmf+
TQejgTf14vtQwokVdIpzG/7o08hqaPq37ToqNl7BAaoOWAvr39d0UxYw2y5HKrv8HMMsspz6jb3O
p5rCxCBmX7KKwNnS65WzrVHlaheowQ9yBKo9v+44nWQ6Ih87kwqj+up6zvr6DbA/5iZjq/tgUryH
d2ogoBv8YbBQwbSjbG8W1cKxNd7j5lL5nnwcs2qcS6Nn9AqOII13DZmmcKaJoaxUGssrVvmYnxSy
Tl1anfcHmC+zrZhgDn/I1WZl0W5JTYWllbvxGZxDuFqzIEHXAs0pXgc1wQAKLxHPF44F+5ouLHsr
nWr6UixR+6NWfXzX1s1kjzCKXvWVbTrfHLLoOJx0riqcnclpGLZ3a+7iqM/20gMdVFi88R1ozc91
d9kBVxBNiSVULiW3YzW9AhanHUo64vr9LDe/lh4ZcQ3HcCt8mDGUiFcJCIL0gTfQlUbAkdgnLqBw
qh0cdzqfkpCXnCzIte83ulZkKtYlIDVeEgA7dJEzmFScBbO6eNDTwMdbldVdCyeDaqNiEbOqNl2Z
MbXcNhRO8xREM/PWrzjbzmZogNsSyUDQ9azaxZUkwnzhlTQApwc4uLcdPDBuly1JTSmw7C5Tti5D
+9qsmVAbBfU7tNgD8Ee220+P9YTb1ymxNk+HVbTCECD+Bw/xkMPYtRzxSuyR4dHo607D1LiwDujn
cktLcAW1Kwyk5Nh2565h3B/rmc+vugbo20O7NP+LlDPrjdzGovAvEqCNWoBBHrRUuby3nXZsvxBt
uyOJlESKFClSv35OdXcyCQJkghmgX9wuq6Qq6fLec75Dd5F0aVQ0WRH2OaQ6pqIT75SETWpI7qt4
gyufrfF6G5DS5fXEaKqrPOUJJEJoiU+RDNSHLdGaJEr6+CgEjZK2s31s4hotXB+IGswAELmtyvvs
wQepyNGYmcIPY41KuuIFIgwGN7yjCC1F1vZylBXplsiVLZ/yKO9bGTtByE0U2Mx8hsk80Qu2FOmX
ztrXfe+7z10vX7tSElZhTJgeNzAnLS2oOoZYPEIUiUzBlsv3q9HH461KBnOwvSpruchdVjnwa1lN
E5ke1TxmjVKZr0wxpKivdp3e147uh1yMsBc7R2/gfBZhHTm9Lc2OxSa9L3WfPOYAm1QzWGhQuB9w
w1Tg9LaPSEj+SS6zLlqd5921FrN4NIteu9a4ztIT1Owur4LJladJsKWJ52U88IWSx5mHUVuuvbji
lAQ3MXfpVSxhpopOw1QvMRY1cUztl9nk5ri7OB6rMMci3ISlXXQro0zcgmvc1pNUG61KvYWuXnjH
6jTTVlZlNFGw4QA1zUlnuLjWQ3x/3KkaPij8+OXI4Ps1Cg/lVu2eq1us8lj8h4yPzcDQX+AU6ANW
neFg8jKrzSz7JzZ00SsUQXcATFQeRVhOh1zm7D5goartlPXP4Tx9HhkItQ6D2yGPKXsRW7yKiiRC
vCQhVZcmTqirqHKsqAeItpdUxrjoLoTyPjhbYwhP7hjGkku7RcM775P8ldMueuZRsl1bOMoNkYs4
JZCyn2AKxPxc05ysEhYuNxmlCfpWFMfzTZi+p/w8pPt5Oq/aLtZvwhbB0I7ZAIMWIrfITjOZB1Fr
NbgVHtguIGLmG4vqZEQdqbJgYORmlDp+6/t+5VU84hwqNuZ9UXMct4Ysh3ui95KcpszEeYMR3o4K
vRbvLicp1l8kpra+5jJJwlcsvJuqyqDY7EWw8qxZJQsuhoXEn888wyHaLTfV4AN5R4hjb8YWEssD
Js+DMECWK0FJcg1LUV1JD9ilUh1ammunjXzj8eqGWkP+tNVgR/e+rh7PCh5KzGlGQl39sHDTbAWn
0LYzs8klxPMOKNfgdjTzwFm/pkBb6WHK+/Uq9ZjfqgDtyNqMdAlIGywTWORwt+Rp1eP4kkvraq4T
3YxhsIS3ZsujR7h+RQlaCT1cla1bPx43NFWXqH7z1rql7xlauRKtJ+iSQNwm/RYFtaFnQtBPIZGt
khZkNkgZ3ER12k89S7k9dDaDxTPxmnE0aao9j7G2pn4ZYvTUyUz351mbmd/FItp0g6mCcpS0MhO7
rFVkutEfgzBmc3qXmYQWFY+WIfkyAmcN5toGhWP0ACOPu/CG9yITZY1p26WyMns/aVPnWHCJb3r4
asVYGaQ0Ut/M1tOJX/mCQtKptcEAJu9HC9UqqRziG6U5KCOX4bnreCq6ZsOjAnsHKYZkVpV1i8jW
Q4debT6Z3gTTr3rRzpK2B5c1zS1Z4AE+0jCGJ3SUALjWuVE+DUJ2zxC8wPeQBsC4DANhDW/CIr6C
y/86BWUe4nPUbPZNKXtHnokicf/4XUQO5NkIWcfyLNnGEXXyCmHOM1IAjuHsz+A53POPLqWhy47g
vXc8b0uky+HFyK0P+mouIMAFmGwp2zIsESjH65PpISgU1ysaSncbsjL0aW06bRZ+3OG64dvCkscE
e0sKM9upIeNq/HyVGFzeXiHMGse6BoyTTPQxWYkcsjYDQDskl6Exixfgo4YVPQ5mh245SFkw1ONg
FQ0HHXUTAzJD6y5LVExfDmiiivQ4rPnkvYQ6bKHwDjVQLzNuadvNLh3GVm4ggUpoB7Morne0fkVL
gzGjcOcsLaWponQp0zb3e5Ie4UdOT7Iw4+cA1M9axQKhuCo1eHZaUDDTRzhzdFmg8nvFW5Hpsm+s
Aj/jqj1eYIrumfHf6P/LcujsPQG1ewF9ergWIU1qHmfmhkXeT61MJkBktoRBLYPxkZVuy08LWri8
Smbp08rNG5+Pag1BV7pCbjNCDZZ/yD2kHKU1nWiVYR01zZrs/kEPwebQIARjiw4UEyJlkpCjytJ1
auhUuLdgp87LKuq2JXoo+MBJgxDz/K5CGOuVZhajwbwHFtOIYlHfop1Q+sL0hNuPLnBnxQUddTzX
O++7A/ItlgaHyUQFoKF4KeeahqkQbepDfRFpkb+MdkwhWOY07kQNQXEgmFBzr2+nIgtNE4fErM9A
MoBzVEqC/qvBmiwWDVIUg3eCuHXbYfKeqnRBH37jYAS6akt43uY8Gy+DTgsg9oYgNAXmT05ASmJv
dFPMpIRVFqz9EXkKfDG564IqAfN3schxYbWBYPa2A6TAvUHLTyYIBa5zl4csku7e48tu0pIWZcvA
fHwNAFVBPGSyuw5QhvUrhsut/5SzSZ27riQeLtDBZJcqzcnwhhKZ+GNiU/YgtoTeAN/sPjoV4ZMv
tt0Bo6MGysi+D66SQ7h9Lhwx95sae1wC4j9wrfNJoJrmE0IUnJQPEeTDvCmZ2E4RRIuh2cDs/LIl
KfJXhOv0Yk4ZAzapyONCO3FY4zl8zpSOqjIHH9mrcUdyQO++Qq7R3yLrGQ9NbLRFGGacAe6Xgy3t
qcsUqDk978BUO7o5nG45npENTMO1nHMfH+Bcwf8NEwSyms4mFqU3QA5jqFaZA3tMOr2gKZi9vkmM
NNddHNmiCUkn8wMADfnz5vIVNPQ64ypBKeSvqeqLrprQgN8twbnj1UVazBV6aj9UGaclMBm+DH2D
BZ2BCINccr9PUACqPZMya7kF+Nck4TS0++LwNx0B5gecZZKNTeSvm+7nNqba1dtK/EuOamGv3Dor
2YyLLR40UavB2xGyYCAYoAJNsbhJRhpfFf3Ic+BL1E+Vimh5FQR9/ObHgV+6QOp7MISsBpsWf0Fa
x8zwP/LS1wPRTNX5lg6+MZtnuhpVsdLW9EMxov6qZLxiUezJYc028hTQXrpbKFc8gRggJl+Ncope
hhIkRjUBELkVIF/CNt+Ix1BQxkhbLDQkUztFrP+ZE6e2Gusmujr0502fqKU4f27Z3ZZskKGTWNDb
YpyS5wX0R1dZM74kehLPahWi6ocZ2iNITwBcncUtP6qXLtjCDr2VC+oAnceNMogdaegur3NngpNi
eKgbxPzzu9Ws4nIlCzIoKufX0AXyi4CGxRMU4yHHbdBlbzLek9aloX6wyscnrsUa18wW27lbCycg
PTMknlzr4kIn/Zw1exmgcZqG0h1nEtvxASnDoVEQtxqFWz2tl4SYFu1LdDV70YNZ3KLnnnr3XNI1
qqQ2ISJnhLdTMdJfgTuHTUrS9XOBdv8YpTR6EyDjn0P8CakChw8OUYRnZIGKGwf44CjtiqeuMF8A
Tq/30oSeVsUqwgjPwX5fdgFHRxOl0xHrgZoxZuikKXJAM/jr622J1S8MYkdTOAwqC7LOe+X6SDwF
xZg+sj5JpzqFqn+Sco5g0YEA5Uny7g3Uf9VyCT1IvWGB4pNt4M0jXfWMiVZM8kGlWqTkbmX9giqv
i+LMTKkFuWzAC86zaYHXACNU3KUeiI8/bjEyJHGTiNCt/Sk0/cT2EwBzv36mg9vIO5lTwS+YKKY1
rWmqwjVoCkvSTaF4cVA28NrAbbAyGrKwARAY7Wgbi9APteKZCt3JeAcVs8piRw5pOm/FazbPK4rK
IvnoRtQx0oekQZ8HfqIJfNZ1AG1SsF/ApNHGg/byyJDioQFenxIgqr0UX8Ml8LluYLQCIGy13Dzv
4aQOHQfFJDt6httxDy6wQTrW7eHyySbFihFmSFym1JMoNmpZA4O4wNyHKNPg2C1jQhvR6C0rsqgN
ZWL08mb4biNf4Shy8PUmUrRk1S57VIYLivgzK2so1ucrSbMuLMdj3zmbL7+YoNtjUg204PgdGP08
c1fBqjEwXzGv6ZjVLiyL3B7+3p77s7sM1xAbcmTInpfwX0GBnzP4fyQkBuIRTeqG/IMLec42Td/B
j4mXI77wQMCW+i9G5Z89+fM7ImYKs/KcvYfle95z4I/vCHGuWEPkJb5O39/RfqdqEjIrWPM671MD
CM6GLkDkY2AwBb9f8o8NFX6EOb7vA/AuJJI1Xf9jL5Tff/zpZzHh37e9N/7zn/86b8zy21/8dPPb
Hiz/26vOp/P7wXA2P07vvKvCn374ywYPf//b3/c3OB/o28YGP4u/HOIfveiPW0X89UD/644R3470
6bwJzd8d4f/bFgbBnT98mn899+/b3/yjF/34Yr5tx/PTvwEAAP//</cx:binary>
              </cx:geoCache>
            </cx:geography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05393C-279E-C9B0-6414-753F3C5AC3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E548BD-3BF5-C546-597C-CDDEBB506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D6D29-B0AC-4F17-B48C-0DD4C2CD20D2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99E39-A58A-EE61-F03E-E373F660B4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CA5418-7089-7ED5-A1DA-A7670647F2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E6E49-F2EA-4DFD-BA31-A3CAB8E0D7E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15016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B3FB0-12FC-4420-880E-3E7AA3DB0BD4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F80CA-0B62-4806-84EF-87D648B4ECD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5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EA868-B4CD-8061-7B2A-5D64885CB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3C80A51-DEAC-6ABD-B752-E4AF58A114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3C88F37-699C-34D5-5FC8-19F9511A78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de-DE" sz="1800" b="0" kern="100" dirty="0">
              <a:effectLst/>
              <a:latin typeface="Aptos" panose="020B00040202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AA9590-26B9-0FFA-50B3-39117DF390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337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092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64BEC-93AC-4A34-00B6-0F62510D4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12B2671-4F11-91F7-A92B-151C916F51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8C09D4C-83CF-1AB2-C0C2-8184E32101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de-DE" sz="1800" kern="100" dirty="0">
              <a:effectLst/>
              <a:latin typeface="Aptos" panose="020B00040202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0D8A89-2B6A-C4D5-CB70-3DAD648B2F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946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991C4-44F3-84F5-4CE6-C54F4B68D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9F28AA1-6D5B-BEF7-F5B3-B41610D6A1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3F57949-6ABB-A50F-9639-6AE9CEF128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1EF0D92-9B77-B7B4-6F42-9E2242DDE2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084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5C669-FFD5-3922-C637-0FA02B51A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3BEC4B4-0FC8-1313-4F4D-1DFA0BE2A5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79F4CCE-9177-DE26-F843-CD9F4EB04E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7FEE36A-DF0C-DE12-6BCA-0045557D96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807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de-DE" sz="1200" b="0" strike="sngStrike" kern="100" dirty="0">
              <a:effectLst/>
              <a:latin typeface="Aptos" panose="020B00040202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5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6340D0B-A7C3-C830-A2CB-4BFC8945D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848568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4007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73383FC-F738-A1A9-0803-D406460DED84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5521619" y="0"/>
            <a:ext cx="6670381" cy="6858000"/>
          </a:xfrm>
          <a:custGeom>
            <a:avLst/>
            <a:gdLst>
              <a:gd name="connsiteX0" fmla="*/ 3510347 w 4571991"/>
              <a:gd name="connsiteY0" fmla="*/ 0 h 4700588"/>
              <a:gd name="connsiteX1" fmla="*/ 4571991 w 4571991"/>
              <a:gd name="connsiteY1" fmla="*/ 0 h 4700588"/>
              <a:gd name="connsiteX2" fmla="*/ 4571991 w 4571991"/>
              <a:gd name="connsiteY2" fmla="*/ 4700588 h 4700588"/>
              <a:gd name="connsiteX3" fmla="*/ 4571547 w 4571991"/>
              <a:gd name="connsiteY3" fmla="*/ 4700588 h 4700588"/>
              <a:gd name="connsiteX4" fmla="*/ 4557323 w 4571991"/>
              <a:gd name="connsiteY4" fmla="*/ 4700588 h 4700588"/>
              <a:gd name="connsiteX5" fmla="*/ 4541829 w 4571991"/>
              <a:gd name="connsiteY5" fmla="*/ 4700588 h 4700588"/>
              <a:gd name="connsiteX6" fmla="*/ 4518715 w 4571991"/>
              <a:gd name="connsiteY6" fmla="*/ 4700588 h 4700588"/>
              <a:gd name="connsiteX7" fmla="*/ 4486457 w 4571991"/>
              <a:gd name="connsiteY7" fmla="*/ 4700588 h 4700588"/>
              <a:gd name="connsiteX8" fmla="*/ 4443532 w 4571991"/>
              <a:gd name="connsiteY8" fmla="*/ 4700588 h 4700588"/>
              <a:gd name="connsiteX9" fmla="*/ 4388414 w 4571991"/>
              <a:gd name="connsiteY9" fmla="*/ 4700588 h 4700588"/>
              <a:gd name="connsiteX10" fmla="*/ 4319580 w 4571991"/>
              <a:gd name="connsiteY10" fmla="*/ 4700588 h 4700588"/>
              <a:gd name="connsiteX11" fmla="*/ 4235507 w 4571991"/>
              <a:gd name="connsiteY11" fmla="*/ 4700588 h 4700588"/>
              <a:gd name="connsiteX12" fmla="*/ 4134670 w 4571991"/>
              <a:gd name="connsiteY12" fmla="*/ 4700588 h 4700588"/>
              <a:gd name="connsiteX13" fmla="*/ 4015544 w 4571991"/>
              <a:gd name="connsiteY13" fmla="*/ 4700588 h 4700588"/>
              <a:gd name="connsiteX14" fmla="*/ 3876607 w 4571991"/>
              <a:gd name="connsiteY14" fmla="*/ 4700588 h 4700588"/>
              <a:gd name="connsiteX15" fmla="*/ 3716334 w 4571991"/>
              <a:gd name="connsiteY15" fmla="*/ 4700588 h 4700588"/>
              <a:gd name="connsiteX16" fmla="*/ 3533201 w 4571991"/>
              <a:gd name="connsiteY16" fmla="*/ 4700588 h 4700588"/>
              <a:gd name="connsiteX17" fmla="*/ 3423286 w 4571991"/>
              <a:gd name="connsiteY17" fmla="*/ 4550431 h 4700588"/>
              <a:gd name="connsiteX18" fmla="*/ 3098984 w 4571991"/>
              <a:gd name="connsiteY18" fmla="*/ 4226177 h 4700588"/>
              <a:gd name="connsiteX19" fmla="*/ 1889925 w 4571991"/>
              <a:gd name="connsiteY19" fmla="*/ 4550431 h 4700588"/>
              <a:gd name="connsiteX20" fmla="*/ 1780010 w 4571991"/>
              <a:gd name="connsiteY20" fmla="*/ 4700588 h 4700588"/>
              <a:gd name="connsiteX21" fmla="*/ 1777443 w 4571991"/>
              <a:gd name="connsiteY21" fmla="*/ 4700588 h 4700588"/>
              <a:gd name="connsiteX22" fmla="*/ 1771345 w 4571991"/>
              <a:gd name="connsiteY22" fmla="*/ 4700588 h 4700588"/>
              <a:gd name="connsiteX23" fmla="*/ 1759469 w 4571991"/>
              <a:gd name="connsiteY23" fmla="*/ 4700588 h 4700588"/>
              <a:gd name="connsiteX24" fmla="*/ 1739891 w 4571991"/>
              <a:gd name="connsiteY24" fmla="*/ 4700588 h 4700588"/>
              <a:gd name="connsiteX25" fmla="*/ 1710685 w 4571991"/>
              <a:gd name="connsiteY25" fmla="*/ 4700588 h 4700588"/>
              <a:gd name="connsiteX26" fmla="*/ 1669924 w 4571991"/>
              <a:gd name="connsiteY26" fmla="*/ 4700588 h 4700588"/>
              <a:gd name="connsiteX27" fmla="*/ 1615683 w 4571991"/>
              <a:gd name="connsiteY27" fmla="*/ 4700588 h 4700588"/>
              <a:gd name="connsiteX28" fmla="*/ 1546036 w 4571991"/>
              <a:gd name="connsiteY28" fmla="*/ 4700588 h 4700588"/>
              <a:gd name="connsiteX29" fmla="*/ 1459058 w 4571991"/>
              <a:gd name="connsiteY29" fmla="*/ 4700588 h 4700588"/>
              <a:gd name="connsiteX30" fmla="*/ 1352823 w 4571991"/>
              <a:gd name="connsiteY30" fmla="*/ 4700588 h 4700588"/>
              <a:gd name="connsiteX31" fmla="*/ 1225405 w 4571991"/>
              <a:gd name="connsiteY31" fmla="*/ 4700588 h 4700588"/>
              <a:gd name="connsiteX32" fmla="*/ 1074878 w 4571991"/>
              <a:gd name="connsiteY32" fmla="*/ 4700588 h 4700588"/>
              <a:gd name="connsiteX33" fmla="*/ 899317 w 4571991"/>
              <a:gd name="connsiteY33" fmla="*/ 4700588 h 4700588"/>
              <a:gd name="connsiteX34" fmla="*/ 696796 w 4571991"/>
              <a:gd name="connsiteY34" fmla="*/ 4700588 h 4700588"/>
              <a:gd name="connsiteX35" fmla="*/ 584824 w 4571991"/>
              <a:gd name="connsiteY35" fmla="*/ 4700588 h 4700588"/>
              <a:gd name="connsiteX36" fmla="*/ 465390 w 4571991"/>
              <a:gd name="connsiteY36" fmla="*/ 4700588 h 4700588"/>
              <a:gd name="connsiteX37" fmla="*/ 356564 w 4571991"/>
              <a:gd name="connsiteY37" fmla="*/ 4550431 h 4700588"/>
              <a:gd name="connsiteX38" fmla="*/ 342416 w 4571991"/>
              <a:gd name="connsiteY38" fmla="*/ 4525404 h 4700588"/>
              <a:gd name="connsiteX39" fmla="*/ 1328382 w 4571991"/>
              <a:gd name="connsiteY39" fmla="*/ 922708 h 4700588"/>
              <a:gd name="connsiteX40" fmla="*/ 2656061 w 4571991"/>
              <a:gd name="connsiteY40" fmla="*/ 567988 h 4700588"/>
              <a:gd name="connsiteX41" fmla="*/ 3423286 w 4571991"/>
              <a:gd name="connsiteY41" fmla="*/ 125131 h 470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571991" h="4700588">
                <a:moveTo>
                  <a:pt x="3510347" y="0"/>
                </a:moveTo>
                <a:lnTo>
                  <a:pt x="4571991" y="0"/>
                </a:lnTo>
                <a:lnTo>
                  <a:pt x="4571991" y="4700588"/>
                </a:lnTo>
                <a:lnTo>
                  <a:pt x="4571547" y="4700588"/>
                </a:lnTo>
                <a:lnTo>
                  <a:pt x="4557323" y="4700588"/>
                </a:lnTo>
                <a:lnTo>
                  <a:pt x="4541829" y="4700588"/>
                </a:lnTo>
                <a:lnTo>
                  <a:pt x="4518715" y="4700588"/>
                </a:lnTo>
                <a:lnTo>
                  <a:pt x="4486457" y="4700588"/>
                </a:lnTo>
                <a:lnTo>
                  <a:pt x="4443532" y="4700588"/>
                </a:lnTo>
                <a:lnTo>
                  <a:pt x="4388414" y="4700588"/>
                </a:lnTo>
                <a:lnTo>
                  <a:pt x="4319580" y="4700588"/>
                </a:lnTo>
                <a:lnTo>
                  <a:pt x="4235507" y="4700588"/>
                </a:lnTo>
                <a:lnTo>
                  <a:pt x="4134670" y="4700588"/>
                </a:lnTo>
                <a:lnTo>
                  <a:pt x="4015544" y="4700588"/>
                </a:lnTo>
                <a:lnTo>
                  <a:pt x="3876607" y="4700588"/>
                </a:lnTo>
                <a:lnTo>
                  <a:pt x="3716334" y="4700588"/>
                </a:lnTo>
                <a:lnTo>
                  <a:pt x="3533201" y="4700588"/>
                </a:lnTo>
                <a:cubicBezTo>
                  <a:pt x="3490758" y="4654888"/>
                  <a:pt x="3454846" y="4604836"/>
                  <a:pt x="3423286" y="4550431"/>
                </a:cubicBezTo>
                <a:cubicBezTo>
                  <a:pt x="3348196" y="4419859"/>
                  <a:pt x="3238282" y="4306696"/>
                  <a:pt x="3098984" y="4226177"/>
                </a:cubicBezTo>
                <a:cubicBezTo>
                  <a:pt x="2675650" y="3982443"/>
                  <a:pt x="2133695" y="4127160"/>
                  <a:pt x="1889925" y="4550431"/>
                </a:cubicBezTo>
                <a:cubicBezTo>
                  <a:pt x="1858365" y="4604836"/>
                  <a:pt x="1821364" y="4654888"/>
                  <a:pt x="1780010" y="4700588"/>
                </a:cubicBezTo>
                <a:lnTo>
                  <a:pt x="1777443" y="4700588"/>
                </a:lnTo>
                <a:lnTo>
                  <a:pt x="1771345" y="4700588"/>
                </a:lnTo>
                <a:lnTo>
                  <a:pt x="1759469" y="4700588"/>
                </a:lnTo>
                <a:lnTo>
                  <a:pt x="1739891" y="4700588"/>
                </a:lnTo>
                <a:lnTo>
                  <a:pt x="1710685" y="4700588"/>
                </a:lnTo>
                <a:lnTo>
                  <a:pt x="1669924" y="4700588"/>
                </a:lnTo>
                <a:lnTo>
                  <a:pt x="1615683" y="4700588"/>
                </a:lnTo>
                <a:lnTo>
                  <a:pt x="1546036" y="4700588"/>
                </a:lnTo>
                <a:lnTo>
                  <a:pt x="1459058" y="4700588"/>
                </a:lnTo>
                <a:lnTo>
                  <a:pt x="1352823" y="4700588"/>
                </a:lnTo>
                <a:lnTo>
                  <a:pt x="1225405" y="4700588"/>
                </a:lnTo>
                <a:lnTo>
                  <a:pt x="1074878" y="4700588"/>
                </a:lnTo>
                <a:lnTo>
                  <a:pt x="899317" y="4700588"/>
                </a:lnTo>
                <a:lnTo>
                  <a:pt x="696796" y="4700588"/>
                </a:lnTo>
                <a:lnTo>
                  <a:pt x="584824" y="4700588"/>
                </a:lnTo>
                <a:lnTo>
                  <a:pt x="465390" y="4700588"/>
                </a:lnTo>
                <a:cubicBezTo>
                  <a:pt x="424036" y="4654888"/>
                  <a:pt x="388123" y="4604836"/>
                  <a:pt x="356564" y="4550431"/>
                </a:cubicBezTo>
                <a:cubicBezTo>
                  <a:pt x="355475" y="4548254"/>
                  <a:pt x="345681" y="4531933"/>
                  <a:pt x="342416" y="4525404"/>
                </a:cubicBezTo>
                <a:cubicBezTo>
                  <a:pt x="-371484" y="3259945"/>
                  <a:pt x="65998" y="1651735"/>
                  <a:pt x="1328382" y="922708"/>
                </a:cubicBezTo>
                <a:cubicBezTo>
                  <a:pt x="1747362" y="681150"/>
                  <a:pt x="2205521" y="566900"/>
                  <a:pt x="2656061" y="567988"/>
                </a:cubicBezTo>
                <a:cubicBezTo>
                  <a:pt x="2961863" y="566900"/>
                  <a:pt x="3258959" y="409125"/>
                  <a:pt x="3423286" y="125131"/>
                </a:cubicBezTo>
                <a:close/>
              </a:path>
            </a:pathLst>
          </a:custGeom>
        </p:spPr>
        <p:txBody>
          <a:bodyPr wrap="square" tIns="144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40147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040000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040000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15" name="Picture 14" descr="A colorful shapes on a black background&#10;&#10;Description automatically generated">
            <a:extLst>
              <a:ext uri="{FF2B5EF4-FFF2-40B4-BE49-F238E27FC236}">
                <a16:creationId xmlns:a16="http://schemas.microsoft.com/office/drawing/2014/main" id="{A3B3504A-642D-2098-B6A7-BF3E24CA6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822" y="-4713"/>
            <a:ext cx="6232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34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shapes on a black background&#10;&#10;Description automatically generated">
            <a:extLst>
              <a:ext uri="{FF2B5EF4-FFF2-40B4-BE49-F238E27FC236}">
                <a16:creationId xmlns:a16="http://schemas.microsoft.com/office/drawing/2014/main" id="{81842B72-DE57-7161-E5B4-2856221FBF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10" y="-18852"/>
            <a:ext cx="7559026" cy="687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38020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996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9267825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230BA0-2D1F-683C-E805-0BB253A29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317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5465762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3183D8-01C0-CEE2-0ACB-5C2FB57010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0313" y="1573619"/>
            <a:ext cx="5465762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D219D62-CABA-69E2-E4EB-156330B182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83761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3562350" cy="4477931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F11EDDC-1465-A78B-C3BD-A70D9121A3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06900" y="1573619"/>
            <a:ext cx="3562350" cy="4477931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73E3490-C5C2-7754-8FFF-150028EB9BC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4626" y="1573619"/>
            <a:ext cx="3562350" cy="4477931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4D0B233-2FE1-9855-6829-FEF22EE73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09407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Full Wid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11168062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305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blots on a white background&#10;&#10;Description automatically generated">
            <a:extLst>
              <a:ext uri="{FF2B5EF4-FFF2-40B4-BE49-F238E27FC236}">
                <a16:creationId xmlns:a16="http://schemas.microsoft.com/office/drawing/2014/main" id="{38AE2E2E-B5FC-5672-3429-3E8A6AB10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6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547446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2803490"/>
            <a:ext cx="5040000" cy="10096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570220-4AD5-881C-771E-B6B519D7DB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62644" y="166948"/>
            <a:ext cx="2030412" cy="1387210"/>
          </a:xfrm>
        </p:spPr>
        <p:txBody>
          <a:bodyPr/>
          <a:lstStyle>
            <a:lvl1pPr>
              <a:defRPr sz="9600" b="0" spc="-300">
                <a:solidFill>
                  <a:srgbClr val="002068"/>
                </a:solidFill>
              </a:defRPr>
            </a:lvl1pPr>
          </a:lstStyle>
          <a:p>
            <a:pPr lvl="0"/>
            <a:r>
              <a:rPr lang="en-GB"/>
              <a:t>#.#</a:t>
            </a:r>
          </a:p>
        </p:txBody>
      </p:sp>
    </p:spTree>
    <p:extLst>
      <p:ext uri="{BB962C8B-B14F-4D97-AF65-F5344CB8AC3E}">
        <p14:creationId xmlns:p14="http://schemas.microsoft.com/office/powerpoint/2010/main" val="68370808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olorful background with circles&#10;&#10;Description automatically generated with medium confidence">
            <a:extLst>
              <a:ext uri="{FF2B5EF4-FFF2-40B4-BE49-F238E27FC236}">
                <a16:creationId xmlns:a16="http://schemas.microsoft.com/office/drawing/2014/main" id="{C91B6CF2-2640-B246-06EA-F829113211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240" y="0"/>
            <a:ext cx="1005230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570220-4AD5-881C-771E-B6B519D7DB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62644" y="166948"/>
            <a:ext cx="2030412" cy="1387210"/>
          </a:xfrm>
        </p:spPr>
        <p:txBody>
          <a:bodyPr/>
          <a:lstStyle>
            <a:lvl1pPr>
              <a:defRPr sz="9600" b="0" spc="-300">
                <a:solidFill>
                  <a:srgbClr val="002068"/>
                </a:solidFill>
              </a:defRPr>
            </a:lvl1pPr>
          </a:lstStyle>
          <a:p>
            <a:pPr lvl="0"/>
            <a:r>
              <a:rPr lang="en-GB"/>
              <a:t>#.#</a:t>
            </a:r>
          </a:p>
        </p:txBody>
      </p:sp>
    </p:spTree>
    <p:extLst>
      <p:ext uri="{BB962C8B-B14F-4D97-AF65-F5344CB8AC3E}">
        <p14:creationId xmlns:p14="http://schemas.microsoft.com/office/powerpoint/2010/main" val="414765042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Image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yellow and orange gradient&#10;&#10;Description automatically generated">
            <a:extLst>
              <a:ext uri="{FF2B5EF4-FFF2-40B4-BE49-F238E27FC236}">
                <a16:creationId xmlns:a16="http://schemas.microsoft.com/office/drawing/2014/main" id="{0B04CB88-E642-883E-3304-60C8788ABE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"/>
          <a:stretch/>
        </p:blipFill>
        <p:spPr>
          <a:xfrm>
            <a:off x="8986074" y="-9527"/>
            <a:ext cx="3207600" cy="6867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3BE2014-6BFF-DAD9-7999-3E949686F4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01263" y="4004310"/>
            <a:ext cx="1671637" cy="20783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7C20C0D-2FE9-6A74-C138-7BC872F18F06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330324" y="0"/>
            <a:ext cx="5861676" cy="6858000"/>
          </a:xfrm>
          <a:custGeom>
            <a:avLst/>
            <a:gdLst>
              <a:gd name="connsiteX0" fmla="*/ 0 w 4081463"/>
              <a:gd name="connsiteY0" fmla="*/ 0 h 4775200"/>
              <a:gd name="connsiteX1" fmla="*/ 4081463 w 4081463"/>
              <a:gd name="connsiteY1" fmla="*/ 0 h 4775200"/>
              <a:gd name="connsiteX2" fmla="*/ 4081463 w 4081463"/>
              <a:gd name="connsiteY2" fmla="*/ 1513252 h 4775200"/>
              <a:gd name="connsiteX3" fmla="*/ 3994130 w 4081463"/>
              <a:gd name="connsiteY3" fmla="*/ 1557467 h 4775200"/>
              <a:gd name="connsiteX4" fmla="*/ 2382328 w 4081463"/>
              <a:gd name="connsiteY4" fmla="*/ 2488189 h 4775200"/>
              <a:gd name="connsiteX5" fmla="*/ 2041837 w 4081463"/>
              <a:gd name="connsiteY5" fmla="*/ 3758259 h 4775200"/>
              <a:gd name="connsiteX6" fmla="*/ 2166757 w 4081463"/>
              <a:gd name="connsiteY6" fmla="*/ 4223620 h 4775200"/>
              <a:gd name="connsiteX7" fmla="*/ 1985457 w 4081463"/>
              <a:gd name="connsiteY7" fmla="*/ 4775200 h 4775200"/>
              <a:gd name="connsiteX8" fmla="*/ 0 w 4081463"/>
              <a:gd name="connsiteY8" fmla="*/ 4775200 h 4775200"/>
              <a:gd name="connsiteX9" fmla="*/ 0 w 4081463"/>
              <a:gd name="connsiteY9" fmla="*/ 0 h 477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1463" h="4775200">
                <a:moveTo>
                  <a:pt x="0" y="0"/>
                </a:moveTo>
                <a:cubicBezTo>
                  <a:pt x="0" y="0"/>
                  <a:pt x="0" y="0"/>
                  <a:pt x="4081463" y="0"/>
                </a:cubicBezTo>
                <a:cubicBezTo>
                  <a:pt x="4081463" y="0"/>
                  <a:pt x="4081463" y="0"/>
                  <a:pt x="4081463" y="1513252"/>
                </a:cubicBezTo>
                <a:cubicBezTo>
                  <a:pt x="4051615" y="1526517"/>
                  <a:pt x="4021767" y="1540886"/>
                  <a:pt x="3994130" y="1557467"/>
                </a:cubicBezTo>
                <a:cubicBezTo>
                  <a:pt x="3994130" y="1557467"/>
                  <a:pt x="3994130" y="1557467"/>
                  <a:pt x="2382328" y="2488189"/>
                </a:cubicBezTo>
                <a:cubicBezTo>
                  <a:pt x="1936816" y="2744635"/>
                  <a:pt x="1785364" y="3313900"/>
                  <a:pt x="2041837" y="3758259"/>
                </a:cubicBezTo>
                <a:cubicBezTo>
                  <a:pt x="2121432" y="3895325"/>
                  <a:pt x="2166757" y="4054499"/>
                  <a:pt x="2166757" y="4223620"/>
                </a:cubicBezTo>
                <a:cubicBezTo>
                  <a:pt x="2166757" y="4430325"/>
                  <a:pt x="2099323" y="4620448"/>
                  <a:pt x="1985457" y="4775200"/>
                </a:cubicBezTo>
                <a:lnTo>
                  <a:pt x="0" y="4775200"/>
                </a:lnTo>
                <a:cubicBezTo>
                  <a:pt x="0" y="4775200"/>
                  <a:pt x="0" y="4775200"/>
                  <a:pt x="0" y="0"/>
                </a:cubicBezTo>
                <a:close/>
              </a:path>
            </a:pathLst>
          </a:custGeom>
        </p:spPr>
        <p:txBody>
          <a:bodyPr wrap="square" tIns="72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F9764D7-E923-76E5-5F12-8E69C326B0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7900351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Image [Right]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and white gradient&#10;&#10;Description automatically generated">
            <a:extLst>
              <a:ext uri="{FF2B5EF4-FFF2-40B4-BE49-F238E27FC236}">
                <a16:creationId xmlns:a16="http://schemas.microsoft.com/office/drawing/2014/main" id="{72EC2625-A38D-61B4-9C4E-7AAF537F30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740" y="4761"/>
            <a:ext cx="589526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E152E3B-E177-1B16-46B4-B021D02EEE3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338292" y="-2"/>
            <a:ext cx="5853707" cy="6588000"/>
          </a:xfrm>
          <a:custGeom>
            <a:avLst/>
            <a:gdLst>
              <a:gd name="connsiteX0" fmla="*/ 0 w 4592638"/>
              <a:gd name="connsiteY0" fmla="*/ 0 h 5159375"/>
              <a:gd name="connsiteX1" fmla="*/ 4592638 w 4592638"/>
              <a:gd name="connsiteY1" fmla="*/ 0 h 5159375"/>
              <a:gd name="connsiteX2" fmla="*/ 4592638 w 4592638"/>
              <a:gd name="connsiteY2" fmla="*/ 4626762 h 5159375"/>
              <a:gd name="connsiteX3" fmla="*/ 4149674 w 4592638"/>
              <a:gd name="connsiteY3" fmla="*/ 4486143 h 5159375"/>
              <a:gd name="connsiteX4" fmla="*/ 3755238 w 4592638"/>
              <a:gd name="connsiteY4" fmla="*/ 4091661 h 5159375"/>
              <a:gd name="connsiteX5" fmla="*/ 3753993 w 4592638"/>
              <a:gd name="connsiteY5" fmla="*/ 4089172 h 5159375"/>
              <a:gd name="connsiteX6" fmla="*/ 2270811 w 4592638"/>
              <a:gd name="connsiteY6" fmla="*/ 3693446 h 5159375"/>
              <a:gd name="connsiteX7" fmla="*/ 389460 w 4592638"/>
              <a:gd name="connsiteY7" fmla="*/ 4776093 h 5159375"/>
              <a:gd name="connsiteX8" fmla="*/ 0 w 4592638"/>
              <a:gd name="connsiteY8" fmla="*/ 5159375 h 5159375"/>
              <a:gd name="connsiteX9" fmla="*/ 0 w 4592638"/>
              <a:gd name="connsiteY9" fmla="*/ 0 h 515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92638" h="5159375">
                <a:moveTo>
                  <a:pt x="0" y="0"/>
                </a:moveTo>
                <a:cubicBezTo>
                  <a:pt x="0" y="0"/>
                  <a:pt x="0" y="0"/>
                  <a:pt x="4592638" y="0"/>
                </a:cubicBezTo>
                <a:cubicBezTo>
                  <a:pt x="4592638" y="0"/>
                  <a:pt x="4592638" y="0"/>
                  <a:pt x="4592638" y="4626762"/>
                </a:cubicBezTo>
                <a:cubicBezTo>
                  <a:pt x="4440836" y="4613074"/>
                  <a:pt x="4290278" y="4567030"/>
                  <a:pt x="4149674" y="4486143"/>
                </a:cubicBezTo>
                <a:cubicBezTo>
                  <a:pt x="3980452" y="4387833"/>
                  <a:pt x="3847314" y="4250947"/>
                  <a:pt x="3755238" y="4091661"/>
                </a:cubicBezTo>
                <a:cubicBezTo>
                  <a:pt x="3755238" y="4090416"/>
                  <a:pt x="3753993" y="4090416"/>
                  <a:pt x="3753993" y="4089172"/>
                </a:cubicBezTo>
                <a:cubicBezTo>
                  <a:pt x="3454122" y="3570248"/>
                  <a:pt x="2789676" y="3393540"/>
                  <a:pt x="2270811" y="3693446"/>
                </a:cubicBezTo>
                <a:cubicBezTo>
                  <a:pt x="2270811" y="3693446"/>
                  <a:pt x="2270811" y="3693446"/>
                  <a:pt x="389460" y="4776093"/>
                </a:cubicBezTo>
                <a:cubicBezTo>
                  <a:pt x="233925" y="4865692"/>
                  <a:pt x="98298" y="4995112"/>
                  <a:pt x="0" y="5159375"/>
                </a:cubicBezTo>
                <a:cubicBezTo>
                  <a:pt x="0" y="5159375"/>
                  <a:pt x="0" y="5159375"/>
                  <a:pt x="0" y="0"/>
                </a:cubicBezTo>
                <a:close/>
              </a:path>
            </a:pathLst>
          </a:custGeom>
        </p:spPr>
        <p:txBody>
          <a:bodyPr wrap="square" tIns="72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D62E096-A235-2AF4-53E4-CAEC001F3C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8587708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7" y="1376363"/>
            <a:ext cx="4857995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7020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05C31BD-5A4F-89BA-3E8D-7678595A9D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65509" y="184019"/>
            <a:ext cx="6526491" cy="6670835"/>
          </a:xfrm>
          <a:custGeom>
            <a:avLst/>
            <a:gdLst>
              <a:gd name="connsiteX0" fmla="*/ 2627552 w 4665662"/>
              <a:gd name="connsiteY0" fmla="*/ 0 h 4768850"/>
              <a:gd name="connsiteX1" fmla="*/ 4665662 w 4665662"/>
              <a:gd name="connsiteY1" fmla="*/ 970551 h 4768850"/>
              <a:gd name="connsiteX2" fmla="*/ 4665662 w 4665662"/>
              <a:gd name="connsiteY2" fmla="*/ 2455856 h 4768850"/>
              <a:gd name="connsiteX3" fmla="*/ 4582913 w 4665662"/>
              <a:gd name="connsiteY3" fmla="*/ 2510279 h 4768850"/>
              <a:gd name="connsiteX4" fmla="*/ 4219046 w 4665662"/>
              <a:gd name="connsiteY4" fmla="*/ 2624795 h 4768850"/>
              <a:gd name="connsiteX5" fmla="*/ 4144232 w 4665662"/>
              <a:gd name="connsiteY5" fmla="*/ 2628197 h 4768850"/>
              <a:gd name="connsiteX6" fmla="*/ 3351886 w 4665662"/>
              <a:gd name="connsiteY6" fmla="*/ 3130479 h 4768850"/>
              <a:gd name="connsiteX7" fmla="*/ 3269137 w 4665662"/>
              <a:gd name="connsiteY7" fmla="*/ 3504640 h 4768850"/>
              <a:gd name="connsiteX8" fmla="*/ 3385892 w 4665662"/>
              <a:gd name="connsiteY8" fmla="*/ 3942295 h 4768850"/>
              <a:gd name="connsiteX9" fmla="*/ 3413097 w 4665662"/>
              <a:gd name="connsiteY9" fmla="*/ 4768850 h 4768850"/>
              <a:gd name="connsiteX10" fmla="*/ 1101804 w 4665662"/>
              <a:gd name="connsiteY10" fmla="*/ 4768850 h 4768850"/>
              <a:gd name="connsiteX11" fmla="*/ 0 w 4665662"/>
              <a:gd name="connsiteY11" fmla="*/ 2628197 h 4768850"/>
              <a:gd name="connsiteX12" fmla="*/ 1745656 w 4665662"/>
              <a:gd name="connsiteY12" fmla="*/ 151932 h 4768850"/>
              <a:gd name="connsiteX13" fmla="*/ 1756991 w 4665662"/>
              <a:gd name="connsiteY13" fmla="*/ 147397 h 4768850"/>
              <a:gd name="connsiteX14" fmla="*/ 2627552 w 4665662"/>
              <a:gd name="connsiteY14" fmla="*/ 0 h 476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65662" h="4768850">
                <a:moveTo>
                  <a:pt x="2627552" y="0"/>
                </a:moveTo>
                <a:cubicBezTo>
                  <a:pt x="3450504" y="0"/>
                  <a:pt x="4183906" y="378696"/>
                  <a:pt x="4665662" y="970551"/>
                </a:cubicBezTo>
                <a:cubicBezTo>
                  <a:pt x="4665662" y="970551"/>
                  <a:pt x="4665662" y="970551"/>
                  <a:pt x="4665662" y="2455856"/>
                </a:cubicBezTo>
                <a:cubicBezTo>
                  <a:pt x="4639591" y="2476265"/>
                  <a:pt x="4611252" y="2494406"/>
                  <a:pt x="4582913" y="2510279"/>
                </a:cubicBezTo>
                <a:cubicBezTo>
                  <a:pt x="4467292" y="2577175"/>
                  <a:pt x="4343736" y="2614591"/>
                  <a:pt x="4219046" y="2624795"/>
                </a:cubicBezTo>
                <a:cubicBezTo>
                  <a:pt x="4194108" y="2627063"/>
                  <a:pt x="4169170" y="2628197"/>
                  <a:pt x="4144232" y="2628197"/>
                </a:cubicBezTo>
                <a:cubicBezTo>
                  <a:pt x="3793968" y="2628197"/>
                  <a:pt x="3492445" y="2833418"/>
                  <a:pt x="3351886" y="3130479"/>
                </a:cubicBezTo>
                <a:cubicBezTo>
                  <a:pt x="3298610" y="3243861"/>
                  <a:pt x="3269137" y="3370849"/>
                  <a:pt x="3269137" y="3504640"/>
                </a:cubicBezTo>
                <a:cubicBezTo>
                  <a:pt x="3269137" y="3664509"/>
                  <a:pt x="3311079" y="3814173"/>
                  <a:pt x="3385892" y="3942295"/>
                </a:cubicBezTo>
                <a:cubicBezTo>
                  <a:pt x="3537787" y="4206475"/>
                  <a:pt x="3537787" y="4514874"/>
                  <a:pt x="3413097" y="4768850"/>
                </a:cubicBezTo>
                <a:cubicBezTo>
                  <a:pt x="3413097" y="4768850"/>
                  <a:pt x="3413097" y="4768850"/>
                  <a:pt x="1101804" y="4768850"/>
                </a:cubicBezTo>
                <a:cubicBezTo>
                  <a:pt x="435281" y="4292646"/>
                  <a:pt x="0" y="3511443"/>
                  <a:pt x="0" y="2628197"/>
                </a:cubicBezTo>
                <a:cubicBezTo>
                  <a:pt x="0" y="1486439"/>
                  <a:pt x="728868" y="514755"/>
                  <a:pt x="1745656" y="151932"/>
                </a:cubicBezTo>
                <a:cubicBezTo>
                  <a:pt x="1749057" y="150798"/>
                  <a:pt x="1753591" y="149664"/>
                  <a:pt x="1756991" y="147397"/>
                </a:cubicBezTo>
                <a:cubicBezTo>
                  <a:pt x="2030175" y="52156"/>
                  <a:pt x="2322629" y="0"/>
                  <a:pt x="2627552" y="0"/>
                </a:cubicBezTo>
                <a:close/>
              </a:path>
            </a:pathLst>
          </a:custGeom>
        </p:spPr>
        <p:txBody>
          <a:bodyPr wrap="square" tIns="144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ADA54-B020-8720-2417-FC05382B1A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18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and pink gradient&#10;&#10;Description automatically generated">
            <a:extLst>
              <a:ext uri="{FF2B5EF4-FFF2-40B4-BE49-F238E27FC236}">
                <a16:creationId xmlns:a16="http://schemas.microsoft.com/office/drawing/2014/main" id="{4CFC4D6F-F4FC-EC45-2FC3-20D2A4C97C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468" y="-207409"/>
            <a:ext cx="327819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20"/>
            <a:ext cx="5465762" cy="3557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872663" y="5036251"/>
            <a:ext cx="1733550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1CB4DF3-2ECC-10A9-A07B-6BB73D0157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1" y="1998482"/>
            <a:ext cx="11168062" cy="4050866"/>
          </a:xfrm>
          <a:custGeom>
            <a:avLst/>
            <a:gdLst>
              <a:gd name="connsiteX0" fmla="*/ 0 w 8275638"/>
              <a:gd name="connsiteY0" fmla="*/ 0 h 3148012"/>
              <a:gd name="connsiteX1" fmla="*/ 8275638 w 8275638"/>
              <a:gd name="connsiteY1" fmla="*/ 0 h 3148012"/>
              <a:gd name="connsiteX2" fmla="*/ 8275638 w 8275638"/>
              <a:gd name="connsiteY2" fmla="*/ 1689924 h 3148012"/>
              <a:gd name="connsiteX3" fmla="*/ 7599716 w 8275638"/>
              <a:gd name="connsiteY3" fmla="*/ 1649912 h 3148012"/>
              <a:gd name="connsiteX4" fmla="*/ 6533522 w 8275638"/>
              <a:gd name="connsiteY4" fmla="*/ 2266569 h 3148012"/>
              <a:gd name="connsiteX5" fmla="*/ 6308999 w 8275638"/>
              <a:gd name="connsiteY5" fmla="*/ 3108000 h 3148012"/>
              <a:gd name="connsiteX6" fmla="*/ 6334860 w 8275638"/>
              <a:gd name="connsiteY6" fmla="*/ 3148012 h 3148012"/>
              <a:gd name="connsiteX7" fmla="*/ 0 w 8275638"/>
              <a:gd name="connsiteY7" fmla="*/ 3148012 h 3148012"/>
              <a:gd name="connsiteX8" fmla="*/ 0 w 8275638"/>
              <a:gd name="connsiteY8" fmla="*/ 0 h 314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5638" h="3148012">
                <a:moveTo>
                  <a:pt x="0" y="0"/>
                </a:moveTo>
                <a:lnTo>
                  <a:pt x="8275638" y="0"/>
                </a:lnTo>
                <a:cubicBezTo>
                  <a:pt x="8275638" y="0"/>
                  <a:pt x="8275638" y="0"/>
                  <a:pt x="8275638" y="1689924"/>
                </a:cubicBezTo>
                <a:cubicBezTo>
                  <a:pt x="8085205" y="1546351"/>
                  <a:pt x="7819537" y="1522814"/>
                  <a:pt x="7599716" y="1649912"/>
                </a:cubicBezTo>
                <a:cubicBezTo>
                  <a:pt x="7599716" y="1649912"/>
                  <a:pt x="7599716" y="1649912"/>
                  <a:pt x="6533522" y="2266569"/>
                </a:cubicBezTo>
                <a:cubicBezTo>
                  <a:pt x="6239643" y="2436032"/>
                  <a:pt x="6139724" y="2813793"/>
                  <a:pt x="6308999" y="3108000"/>
                </a:cubicBezTo>
                <a:cubicBezTo>
                  <a:pt x="6317227" y="3122122"/>
                  <a:pt x="6325456" y="3135067"/>
                  <a:pt x="6334860" y="3148012"/>
                </a:cubicBezTo>
                <a:cubicBezTo>
                  <a:pt x="6334860" y="3148012"/>
                  <a:pt x="6334860" y="3148012"/>
                  <a:pt x="0" y="3148012"/>
                </a:cubicBezTo>
                <a:cubicBezTo>
                  <a:pt x="0" y="3148012"/>
                  <a:pt x="0" y="3148012"/>
                  <a:pt x="0" y="0"/>
                </a:cubicBezTo>
                <a:close/>
              </a:path>
            </a:pathLst>
          </a:custGeom>
        </p:spPr>
        <p:txBody>
          <a:bodyPr wrap="square" lIns="90000" tIns="90000">
            <a:noAutofit/>
          </a:bodyPr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24705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20"/>
            <a:ext cx="5465762" cy="3557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3183D8-01C0-CEE2-0ACB-5C2FB57010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0313" y="1573619"/>
            <a:ext cx="5465762" cy="3557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00BD1E-106D-6745-BCC4-EA41A3289C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10313" y="5359139"/>
            <a:ext cx="3582988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AA2C8FF-DAA1-2C51-F06E-EADF564334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4838" y="2073275"/>
            <a:ext cx="5465762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0C074D9A-3ED8-DCC3-7AE2-07A9E42A50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10313" y="2073275"/>
            <a:ext cx="5465762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359139"/>
            <a:ext cx="3582988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5813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4839" y="1573620"/>
            <a:ext cx="3562349" cy="355738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AA2C8FF-DAA1-2C51-F06E-EADF564334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4838" y="2073275"/>
            <a:ext cx="3562349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359139"/>
            <a:ext cx="3562349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930683-2C07-515F-6B98-21313F587FC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406901" y="1573620"/>
            <a:ext cx="3562349" cy="355738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5A4C5A24-7447-AF6B-CB8A-1CA59B1247E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06900" y="2073275"/>
            <a:ext cx="3562349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A5FB49C-AB6F-0460-96FD-E8379B6900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6900" y="5359139"/>
            <a:ext cx="3562349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DEC9EC0-0A9C-AD30-D8B4-BDAFC16D9D6A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210552" y="1573620"/>
            <a:ext cx="3562349" cy="355738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6CFA9FC5-F07D-1CC2-DC50-3EB8E61D911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210551" y="2073275"/>
            <a:ext cx="3562349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ACC3CE1F-FC53-0F86-9C92-D632E6EFFF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10551" y="5359139"/>
            <a:ext cx="3562349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5524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[Light] +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pink gradient&#10;&#10;Description automatically generated">
            <a:extLst>
              <a:ext uri="{FF2B5EF4-FFF2-40B4-BE49-F238E27FC236}">
                <a16:creationId xmlns:a16="http://schemas.microsoft.com/office/drawing/2014/main" id="{5B8D7F47-1AA6-7D29-53BC-322F508C66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25" y="0"/>
            <a:ext cx="47009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92187FE-E661-7028-83F4-C00A7BBC9C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01025" y="5229371"/>
            <a:ext cx="1900238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52889224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[Light] Black Logo +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pink gradient&#10;&#10;Description automatically generated">
            <a:extLst>
              <a:ext uri="{FF2B5EF4-FFF2-40B4-BE49-F238E27FC236}">
                <a16:creationId xmlns:a16="http://schemas.microsoft.com/office/drawing/2014/main" id="{5B8D7F47-1AA6-7D29-53BC-322F508C66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25" y="0"/>
            <a:ext cx="47009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92187FE-E661-7028-83F4-C00A7BBC9C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01025" y="5229371"/>
            <a:ext cx="1900238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0E1E5D-3598-B9E9-650D-49A26AC42F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000" y="6058800"/>
            <a:ext cx="2106000" cy="74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97002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+ Sha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900CA3A-D5C6-6306-F264-B33E7114A5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5276289"/>
            <a:ext cx="4892510" cy="15911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774A33-9D98-74B8-11C8-77CDA36224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19742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Caption + Large Copy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84EBD29-A2BA-219B-6568-CD365506F9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70600" cy="6858000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28" y="278092"/>
            <a:ext cx="5221272" cy="5773458"/>
          </a:xfrm>
        </p:spPr>
        <p:txBody>
          <a:bodyPr/>
          <a:lstStyle>
            <a:lvl1pPr>
              <a:defRPr sz="4000" b="0" spc="-70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233035"/>
            <a:ext cx="3562390" cy="8185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091EEB-ACD3-D88E-200B-3AD83B1B03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59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Caption + Large Copy [Shap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5B02303-1EE2-81CD-39CF-6C01FF93C2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811" y="0"/>
            <a:ext cx="6092517" cy="6858000"/>
          </a:xfrm>
          <a:custGeom>
            <a:avLst/>
            <a:gdLst>
              <a:gd name="connsiteX0" fmla="*/ 0 w 3702050"/>
              <a:gd name="connsiteY0" fmla="*/ 0 h 4167187"/>
              <a:gd name="connsiteX1" fmla="*/ 3702050 w 3702050"/>
              <a:gd name="connsiteY1" fmla="*/ 0 h 4167187"/>
              <a:gd name="connsiteX2" fmla="*/ 3702050 w 3702050"/>
              <a:gd name="connsiteY2" fmla="*/ 4167187 h 4167187"/>
              <a:gd name="connsiteX3" fmla="*/ 2952573 w 3702050"/>
              <a:gd name="connsiteY3" fmla="*/ 4167187 h 4167187"/>
              <a:gd name="connsiteX4" fmla="*/ 1403461 w 3702050"/>
              <a:gd name="connsiteY4" fmla="*/ 3267190 h 4167187"/>
              <a:gd name="connsiteX5" fmla="*/ 746584 w 3702050"/>
              <a:gd name="connsiteY5" fmla="*/ 3443717 h 4167187"/>
              <a:gd name="connsiteX6" fmla="*/ 333744 w 3702050"/>
              <a:gd name="connsiteY6" fmla="*/ 3685838 h 4167187"/>
              <a:gd name="connsiteX7" fmla="*/ 323134 w 3702050"/>
              <a:gd name="connsiteY7" fmla="*/ 3685838 h 4167187"/>
              <a:gd name="connsiteX8" fmla="*/ 0 w 3702050"/>
              <a:gd name="connsiteY8" fmla="*/ 3817992 h 4167187"/>
              <a:gd name="connsiteX9" fmla="*/ 0 w 3702050"/>
              <a:gd name="connsiteY9" fmla="*/ 3737980 h 4167187"/>
              <a:gd name="connsiteX10" fmla="*/ 0 w 3702050"/>
              <a:gd name="connsiteY10" fmla="*/ 0 h 416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2050" h="4167187">
                <a:moveTo>
                  <a:pt x="0" y="0"/>
                </a:moveTo>
                <a:lnTo>
                  <a:pt x="3702050" y="0"/>
                </a:lnTo>
                <a:cubicBezTo>
                  <a:pt x="3702050" y="0"/>
                  <a:pt x="3702050" y="0"/>
                  <a:pt x="3702050" y="4167187"/>
                </a:cubicBezTo>
                <a:cubicBezTo>
                  <a:pt x="3702050" y="4167187"/>
                  <a:pt x="3702050" y="4167187"/>
                  <a:pt x="2952573" y="4167187"/>
                </a:cubicBezTo>
                <a:cubicBezTo>
                  <a:pt x="2952573" y="4167187"/>
                  <a:pt x="2952573" y="4167187"/>
                  <a:pt x="1403461" y="3267190"/>
                </a:cubicBezTo>
                <a:cubicBezTo>
                  <a:pt x="1172927" y="3134072"/>
                  <a:pt x="879695" y="3213171"/>
                  <a:pt x="746584" y="3443717"/>
                </a:cubicBezTo>
                <a:cubicBezTo>
                  <a:pt x="658807" y="3597093"/>
                  <a:pt x="498687" y="3683909"/>
                  <a:pt x="333744" y="3685838"/>
                </a:cubicBezTo>
                <a:cubicBezTo>
                  <a:pt x="333744" y="3685838"/>
                  <a:pt x="333744" y="3685838"/>
                  <a:pt x="323134" y="3685838"/>
                </a:cubicBezTo>
                <a:cubicBezTo>
                  <a:pt x="197739" y="3687768"/>
                  <a:pt x="83919" y="3737928"/>
                  <a:pt x="0" y="3817992"/>
                </a:cubicBezTo>
                <a:lnTo>
                  <a:pt x="0" y="3737980"/>
                </a:lnTo>
                <a:cubicBezTo>
                  <a:pt x="0" y="3251545"/>
                  <a:pt x="0" y="2213818"/>
                  <a:pt x="0" y="0"/>
                </a:cubicBezTo>
                <a:close/>
              </a:path>
            </a:pathLst>
          </a:custGeom>
        </p:spPr>
        <p:txBody>
          <a:bodyPr wrap="square" lIns="90000" tIns="90000">
            <a:noAutofit/>
          </a:bodyPr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28" y="278092"/>
            <a:ext cx="5221272" cy="5773458"/>
          </a:xfrm>
        </p:spPr>
        <p:txBody>
          <a:bodyPr/>
          <a:lstStyle>
            <a:lvl1pPr>
              <a:defRPr sz="4000" b="0" spc="-70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E65450-2025-A6AF-3AD8-0E7645DBEA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74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/Caption + Large Copy [Dar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84EBD29-A2BA-219B-6568-CD365506F9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70600" cy="6858000"/>
          </a:xfrm>
          <a:solidFill>
            <a:schemeClr val="tx1"/>
          </a:solidFill>
        </p:spPr>
        <p:txBody>
          <a:bodyPr lIns="90000" tIns="90000"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28" y="278092"/>
            <a:ext cx="5221272" cy="5773458"/>
          </a:xfrm>
        </p:spPr>
        <p:txBody>
          <a:bodyPr/>
          <a:lstStyle>
            <a:lvl1pPr>
              <a:defRPr sz="4000" b="0" spc="-70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233035"/>
            <a:ext cx="3562390" cy="8185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2FB642-D312-EEE1-38AD-7C96AFA1F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000" y="6058800"/>
            <a:ext cx="2106000" cy="74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670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olorful background with a white background&#10;&#10;Description automatically generated">
            <a:extLst>
              <a:ext uri="{FF2B5EF4-FFF2-40B4-BE49-F238E27FC236}">
                <a16:creationId xmlns:a16="http://schemas.microsoft.com/office/drawing/2014/main" id="{6E2AE908-B32C-618E-A8AF-A55B76056D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8623" y="300038"/>
            <a:ext cx="7519987" cy="4738687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chemeClr val="bg1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F09ED-5562-BAFA-DF2C-9805A4826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24903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8D9B2D-42FA-997F-617F-AAE6DCA49E1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788530" y="-1"/>
            <a:ext cx="7403470" cy="6858000"/>
          </a:xfrm>
          <a:custGeom>
            <a:avLst/>
            <a:gdLst>
              <a:gd name="connsiteX0" fmla="*/ 0 w 5041900"/>
              <a:gd name="connsiteY0" fmla="*/ 0 h 4670425"/>
              <a:gd name="connsiteX1" fmla="*/ 3971 w 5041900"/>
              <a:gd name="connsiteY1" fmla="*/ 0 h 4670425"/>
              <a:gd name="connsiteX2" fmla="*/ 13401 w 5041900"/>
              <a:gd name="connsiteY2" fmla="*/ 0 h 4670425"/>
              <a:gd name="connsiteX3" fmla="*/ 31765 w 5041900"/>
              <a:gd name="connsiteY3" fmla="*/ 0 h 4670425"/>
              <a:gd name="connsiteX4" fmla="*/ 62040 w 5041900"/>
              <a:gd name="connsiteY4" fmla="*/ 0 h 4670425"/>
              <a:gd name="connsiteX5" fmla="*/ 107205 w 5041900"/>
              <a:gd name="connsiteY5" fmla="*/ 0 h 4670425"/>
              <a:gd name="connsiteX6" fmla="*/ 170237 w 5041900"/>
              <a:gd name="connsiteY6" fmla="*/ 0 h 4670425"/>
              <a:gd name="connsiteX7" fmla="*/ 254115 w 5041900"/>
              <a:gd name="connsiteY7" fmla="*/ 0 h 4670425"/>
              <a:gd name="connsiteX8" fmla="*/ 361816 w 5041900"/>
              <a:gd name="connsiteY8" fmla="*/ 0 h 4670425"/>
              <a:gd name="connsiteX9" fmla="*/ 496318 w 5041900"/>
              <a:gd name="connsiteY9" fmla="*/ 0 h 4670425"/>
              <a:gd name="connsiteX10" fmla="*/ 574550 w 5041900"/>
              <a:gd name="connsiteY10" fmla="*/ 0 h 4670425"/>
              <a:gd name="connsiteX11" fmla="*/ 660600 w 5041900"/>
              <a:gd name="connsiteY11" fmla="*/ 0 h 4670425"/>
              <a:gd name="connsiteX12" fmla="*/ 754838 w 5041900"/>
              <a:gd name="connsiteY12" fmla="*/ 0 h 4670425"/>
              <a:gd name="connsiteX13" fmla="*/ 857638 w 5041900"/>
              <a:gd name="connsiteY13" fmla="*/ 0 h 4670425"/>
              <a:gd name="connsiteX14" fmla="*/ 969371 w 5041900"/>
              <a:gd name="connsiteY14" fmla="*/ 0 h 4670425"/>
              <a:gd name="connsiteX15" fmla="*/ 1090411 w 5041900"/>
              <a:gd name="connsiteY15" fmla="*/ 0 h 4670425"/>
              <a:gd name="connsiteX16" fmla="*/ 1221129 w 5041900"/>
              <a:gd name="connsiteY16" fmla="*/ 0 h 4670425"/>
              <a:gd name="connsiteX17" fmla="*/ 1361897 w 5041900"/>
              <a:gd name="connsiteY17" fmla="*/ 0 h 4670425"/>
              <a:gd name="connsiteX18" fmla="*/ 1513088 w 5041900"/>
              <a:gd name="connsiteY18" fmla="*/ 0 h 4670425"/>
              <a:gd name="connsiteX19" fmla="*/ 1675074 w 5041900"/>
              <a:gd name="connsiteY19" fmla="*/ 0 h 4670425"/>
              <a:gd name="connsiteX20" fmla="*/ 1848227 w 5041900"/>
              <a:gd name="connsiteY20" fmla="*/ 0 h 4670425"/>
              <a:gd name="connsiteX21" fmla="*/ 2032919 w 5041900"/>
              <a:gd name="connsiteY21" fmla="*/ 0 h 4670425"/>
              <a:gd name="connsiteX22" fmla="*/ 5041900 w 5041900"/>
              <a:gd name="connsiteY22" fmla="*/ 0 h 4670425"/>
              <a:gd name="connsiteX23" fmla="*/ 5041900 w 5041900"/>
              <a:gd name="connsiteY23" fmla="*/ 4670425 h 4670425"/>
              <a:gd name="connsiteX24" fmla="*/ 4839918 w 5041900"/>
              <a:gd name="connsiteY24" fmla="*/ 4579854 h 4670425"/>
              <a:gd name="connsiteX25" fmla="*/ 4669598 w 5041900"/>
              <a:gd name="connsiteY25" fmla="*/ 4456546 h 4670425"/>
              <a:gd name="connsiteX26" fmla="*/ 4617192 w 5041900"/>
              <a:gd name="connsiteY26" fmla="*/ 4408532 h 4670425"/>
              <a:gd name="connsiteX27" fmla="*/ 4445781 w 5041900"/>
              <a:gd name="connsiteY27" fmla="*/ 4185923 h 4670425"/>
              <a:gd name="connsiteX28" fmla="*/ 4338786 w 5041900"/>
              <a:gd name="connsiteY28" fmla="*/ 3926213 h 4670425"/>
              <a:gd name="connsiteX29" fmla="*/ 4301665 w 5041900"/>
              <a:gd name="connsiteY29" fmla="*/ 3647951 h 4670425"/>
              <a:gd name="connsiteX30" fmla="*/ 4301665 w 5041900"/>
              <a:gd name="connsiteY30" fmla="*/ 3646860 h 4670425"/>
              <a:gd name="connsiteX31" fmla="*/ 4264544 w 5041900"/>
              <a:gd name="connsiteY31" fmla="*/ 3368599 h 4670425"/>
              <a:gd name="connsiteX32" fmla="*/ 4157548 w 5041900"/>
              <a:gd name="connsiteY32" fmla="*/ 3108888 h 4670425"/>
              <a:gd name="connsiteX33" fmla="*/ 3986136 w 5041900"/>
              <a:gd name="connsiteY33" fmla="*/ 2887370 h 4670425"/>
              <a:gd name="connsiteX34" fmla="*/ 3763411 w 5041900"/>
              <a:gd name="connsiteY34" fmla="*/ 2716049 h 4670425"/>
              <a:gd name="connsiteX35" fmla="*/ 3504656 w 5041900"/>
              <a:gd name="connsiteY35" fmla="*/ 2608018 h 4670425"/>
              <a:gd name="connsiteX36" fmla="*/ 3226248 w 5041900"/>
              <a:gd name="connsiteY36" fmla="*/ 2572008 h 4670425"/>
              <a:gd name="connsiteX37" fmla="*/ 2947841 w 5041900"/>
              <a:gd name="connsiteY37" fmla="*/ 2609109 h 4670425"/>
              <a:gd name="connsiteX38" fmla="*/ 2687994 w 5041900"/>
              <a:gd name="connsiteY38" fmla="*/ 2714957 h 4670425"/>
              <a:gd name="connsiteX39" fmla="*/ 2428148 w 5041900"/>
              <a:gd name="connsiteY39" fmla="*/ 2821897 h 4670425"/>
              <a:gd name="connsiteX40" fmla="*/ 2149741 w 5041900"/>
              <a:gd name="connsiteY40" fmla="*/ 2858999 h 4670425"/>
              <a:gd name="connsiteX41" fmla="*/ 1870242 w 5041900"/>
              <a:gd name="connsiteY41" fmla="*/ 2822988 h 4670425"/>
              <a:gd name="connsiteX42" fmla="*/ 1611487 w 5041900"/>
              <a:gd name="connsiteY42" fmla="*/ 2714957 h 4670425"/>
              <a:gd name="connsiteX43" fmla="*/ 1441167 w 5041900"/>
              <a:gd name="connsiteY43" fmla="*/ 2592741 h 4670425"/>
              <a:gd name="connsiteX44" fmla="*/ 1388761 w 5041900"/>
              <a:gd name="connsiteY44" fmla="*/ 2543636 h 4670425"/>
              <a:gd name="connsiteX45" fmla="*/ 1217349 w 5041900"/>
              <a:gd name="connsiteY45" fmla="*/ 2322118 h 4670425"/>
              <a:gd name="connsiteX46" fmla="*/ 1151842 w 5041900"/>
              <a:gd name="connsiteY46" fmla="*/ 2209722 h 4670425"/>
              <a:gd name="connsiteX47" fmla="*/ 1045938 w 5041900"/>
              <a:gd name="connsiteY47" fmla="*/ 2025306 h 4670425"/>
              <a:gd name="connsiteX48" fmla="*/ 140841 w 5041900"/>
              <a:gd name="connsiteY48" fmla="*/ 458313 h 4670425"/>
              <a:gd name="connsiteX49" fmla="*/ 33846 w 5041900"/>
              <a:gd name="connsiteY49" fmla="*/ 198602 h 4670425"/>
              <a:gd name="connsiteX50" fmla="*/ 0 w 5041900"/>
              <a:gd name="connsiteY50" fmla="*/ 0 h 467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041900" h="4670425">
                <a:moveTo>
                  <a:pt x="0" y="0"/>
                </a:moveTo>
                <a:lnTo>
                  <a:pt x="3971" y="0"/>
                </a:lnTo>
                <a:lnTo>
                  <a:pt x="13401" y="0"/>
                </a:lnTo>
                <a:lnTo>
                  <a:pt x="31765" y="0"/>
                </a:lnTo>
                <a:lnTo>
                  <a:pt x="62040" y="0"/>
                </a:lnTo>
                <a:lnTo>
                  <a:pt x="107205" y="0"/>
                </a:lnTo>
                <a:lnTo>
                  <a:pt x="170237" y="0"/>
                </a:lnTo>
                <a:lnTo>
                  <a:pt x="254115" y="0"/>
                </a:lnTo>
                <a:lnTo>
                  <a:pt x="361816" y="0"/>
                </a:lnTo>
                <a:lnTo>
                  <a:pt x="496318" y="0"/>
                </a:lnTo>
                <a:lnTo>
                  <a:pt x="574550" y="0"/>
                </a:lnTo>
                <a:lnTo>
                  <a:pt x="660600" y="0"/>
                </a:lnTo>
                <a:lnTo>
                  <a:pt x="754838" y="0"/>
                </a:lnTo>
                <a:lnTo>
                  <a:pt x="857638" y="0"/>
                </a:lnTo>
                <a:lnTo>
                  <a:pt x="969371" y="0"/>
                </a:lnTo>
                <a:lnTo>
                  <a:pt x="1090411" y="0"/>
                </a:lnTo>
                <a:lnTo>
                  <a:pt x="1221129" y="0"/>
                </a:lnTo>
                <a:lnTo>
                  <a:pt x="1361897" y="0"/>
                </a:lnTo>
                <a:lnTo>
                  <a:pt x="1513088" y="0"/>
                </a:lnTo>
                <a:lnTo>
                  <a:pt x="1675074" y="0"/>
                </a:lnTo>
                <a:lnTo>
                  <a:pt x="1848227" y="0"/>
                </a:lnTo>
                <a:lnTo>
                  <a:pt x="2032919" y="0"/>
                </a:lnTo>
                <a:lnTo>
                  <a:pt x="5041900" y="0"/>
                </a:lnTo>
                <a:cubicBezTo>
                  <a:pt x="5041900" y="0"/>
                  <a:pt x="5041900" y="0"/>
                  <a:pt x="5041900" y="4670425"/>
                </a:cubicBezTo>
                <a:cubicBezTo>
                  <a:pt x="4972025" y="4647510"/>
                  <a:pt x="4904334" y="4616955"/>
                  <a:pt x="4839918" y="4579854"/>
                </a:cubicBezTo>
                <a:cubicBezTo>
                  <a:pt x="4779870" y="4544935"/>
                  <a:pt x="4722004" y="4503468"/>
                  <a:pt x="4669598" y="4456546"/>
                </a:cubicBezTo>
                <a:cubicBezTo>
                  <a:pt x="4651038" y="4441269"/>
                  <a:pt x="4634661" y="4424901"/>
                  <a:pt x="4617192" y="4408532"/>
                </a:cubicBezTo>
                <a:cubicBezTo>
                  <a:pt x="4552777" y="4343059"/>
                  <a:pt x="4493820" y="4269947"/>
                  <a:pt x="4445781" y="4185923"/>
                </a:cubicBezTo>
                <a:cubicBezTo>
                  <a:pt x="4397742" y="4102990"/>
                  <a:pt x="4362805" y="4015693"/>
                  <a:pt x="4338786" y="3926213"/>
                </a:cubicBezTo>
                <a:cubicBezTo>
                  <a:pt x="4314766" y="3834550"/>
                  <a:pt x="4301665" y="3741796"/>
                  <a:pt x="4301665" y="3647951"/>
                </a:cubicBezTo>
                <a:cubicBezTo>
                  <a:pt x="4301665" y="3647951"/>
                  <a:pt x="4301665" y="3647951"/>
                  <a:pt x="4301665" y="3646860"/>
                </a:cubicBezTo>
                <a:cubicBezTo>
                  <a:pt x="4301665" y="3554106"/>
                  <a:pt x="4289655" y="3460261"/>
                  <a:pt x="4264544" y="3368599"/>
                </a:cubicBezTo>
                <a:cubicBezTo>
                  <a:pt x="4240524" y="3280210"/>
                  <a:pt x="4206679" y="3192912"/>
                  <a:pt x="4157548" y="3108888"/>
                </a:cubicBezTo>
                <a:cubicBezTo>
                  <a:pt x="4109509" y="3025955"/>
                  <a:pt x="4051644" y="2951752"/>
                  <a:pt x="3986136" y="2887370"/>
                </a:cubicBezTo>
                <a:cubicBezTo>
                  <a:pt x="3918445" y="2819715"/>
                  <a:pt x="3844203" y="2762971"/>
                  <a:pt x="3763411" y="2716049"/>
                </a:cubicBezTo>
                <a:cubicBezTo>
                  <a:pt x="3681526" y="2669126"/>
                  <a:pt x="3595274" y="2632025"/>
                  <a:pt x="3504656" y="2608018"/>
                </a:cubicBezTo>
                <a:cubicBezTo>
                  <a:pt x="3414037" y="2584011"/>
                  <a:pt x="3320143" y="2572008"/>
                  <a:pt x="3226248" y="2572008"/>
                </a:cubicBezTo>
                <a:cubicBezTo>
                  <a:pt x="3132354" y="2572008"/>
                  <a:pt x="3039552" y="2584011"/>
                  <a:pt x="2947841" y="2609109"/>
                </a:cubicBezTo>
                <a:cubicBezTo>
                  <a:pt x="2858314" y="2633116"/>
                  <a:pt x="2770971" y="2666944"/>
                  <a:pt x="2687994" y="2714957"/>
                </a:cubicBezTo>
                <a:cubicBezTo>
                  <a:pt x="2603926" y="2764062"/>
                  <a:pt x="2516583" y="2797890"/>
                  <a:pt x="2428148" y="2821897"/>
                </a:cubicBezTo>
                <a:cubicBezTo>
                  <a:pt x="2335345" y="2846995"/>
                  <a:pt x="2242543" y="2858999"/>
                  <a:pt x="2149741" y="2858999"/>
                </a:cubicBezTo>
                <a:cubicBezTo>
                  <a:pt x="2054755" y="2858999"/>
                  <a:pt x="1960860" y="2846995"/>
                  <a:pt x="1870242" y="2822988"/>
                </a:cubicBezTo>
                <a:cubicBezTo>
                  <a:pt x="1780715" y="2798981"/>
                  <a:pt x="1693371" y="2761880"/>
                  <a:pt x="1611487" y="2714957"/>
                </a:cubicBezTo>
                <a:cubicBezTo>
                  <a:pt x="1551438" y="2680038"/>
                  <a:pt x="1493573" y="2638572"/>
                  <a:pt x="1441167" y="2592741"/>
                </a:cubicBezTo>
                <a:cubicBezTo>
                  <a:pt x="1422606" y="2576372"/>
                  <a:pt x="1406230" y="2560004"/>
                  <a:pt x="1388761" y="2543636"/>
                </a:cubicBezTo>
                <a:cubicBezTo>
                  <a:pt x="1324345" y="2478163"/>
                  <a:pt x="1265388" y="2405051"/>
                  <a:pt x="1217349" y="2322118"/>
                </a:cubicBezTo>
                <a:cubicBezTo>
                  <a:pt x="1217349" y="2322118"/>
                  <a:pt x="1217349" y="2322118"/>
                  <a:pt x="1151842" y="2209722"/>
                </a:cubicBezTo>
                <a:cubicBezTo>
                  <a:pt x="1151842" y="2209722"/>
                  <a:pt x="1151842" y="2209722"/>
                  <a:pt x="1045938" y="2025306"/>
                </a:cubicBezTo>
                <a:cubicBezTo>
                  <a:pt x="1045938" y="2025306"/>
                  <a:pt x="1045938" y="2025306"/>
                  <a:pt x="140841" y="458313"/>
                </a:cubicBezTo>
                <a:cubicBezTo>
                  <a:pt x="92803" y="374289"/>
                  <a:pt x="57865" y="286991"/>
                  <a:pt x="33846" y="198602"/>
                </a:cubicBezTo>
                <a:cubicBezTo>
                  <a:pt x="16377" y="133129"/>
                  <a:pt x="5459" y="66565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7" y="1376363"/>
            <a:ext cx="4872135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8A02B4-2B0C-5EA0-BE28-AFD590245A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58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background with a white circle&#10;&#10;Description automatically generated">
            <a:extLst>
              <a:ext uri="{FF2B5EF4-FFF2-40B4-BE49-F238E27FC236}">
                <a16:creationId xmlns:a16="http://schemas.microsoft.com/office/drawing/2014/main" id="{D8D2F2BA-B806-ECC0-C680-5177E7CFB4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3625" y="300038"/>
            <a:ext cx="5614985" cy="5751511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5E6AA5-DA5B-084B-4D3F-63E593DDD8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5689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orange background&#10;&#10;Description automatically generated">
            <a:extLst>
              <a:ext uri="{FF2B5EF4-FFF2-40B4-BE49-F238E27FC236}">
                <a16:creationId xmlns:a16="http://schemas.microsoft.com/office/drawing/2014/main" id="{52B78836-D270-8BD3-A8B5-AC1F92081A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08" y="0"/>
            <a:ext cx="11137392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3625" y="300038"/>
            <a:ext cx="5614985" cy="5751512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chemeClr val="bg1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18729C-FEDC-A5A2-C0C2-EBACC14EB5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67265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olorful gradient on a white background&#10;&#10;Description automatically generated">
            <a:extLst>
              <a:ext uri="{FF2B5EF4-FFF2-40B4-BE49-F238E27FC236}">
                <a16:creationId xmlns:a16="http://schemas.microsoft.com/office/drawing/2014/main" id="{BE488759-E3E9-A6FC-71CC-4B41E86D4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86856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3625" y="300038"/>
            <a:ext cx="5614985" cy="5751512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0EB4079-A5FD-C3C8-29D8-4AFFAD91CC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814479" cy="5895975"/>
          </a:xfrm>
          <a:custGeom>
            <a:avLst/>
            <a:gdLst>
              <a:gd name="connsiteX0" fmla="*/ 2035735 w 3796509"/>
              <a:gd name="connsiteY0" fmla="*/ 0 h 3849721"/>
              <a:gd name="connsiteX1" fmla="*/ 3026232 w 3796509"/>
              <a:gd name="connsiteY1" fmla="*/ 0 h 3849721"/>
              <a:gd name="connsiteX2" fmla="*/ 3033499 w 3796509"/>
              <a:gd name="connsiteY2" fmla="*/ 9346 h 3849721"/>
              <a:gd name="connsiteX3" fmla="*/ 3036614 w 3796509"/>
              <a:gd name="connsiteY3" fmla="*/ 13500 h 3849721"/>
              <a:gd name="connsiteX4" fmla="*/ 3043882 w 3796509"/>
              <a:gd name="connsiteY4" fmla="*/ 23884 h 3849721"/>
              <a:gd name="connsiteX5" fmla="*/ 3048035 w 3796509"/>
              <a:gd name="connsiteY5" fmla="*/ 29076 h 3849721"/>
              <a:gd name="connsiteX6" fmla="*/ 3061532 w 3796509"/>
              <a:gd name="connsiteY6" fmla="*/ 49844 h 3849721"/>
              <a:gd name="connsiteX7" fmla="*/ 3063609 w 3796509"/>
              <a:gd name="connsiteY7" fmla="*/ 52960 h 3849721"/>
              <a:gd name="connsiteX8" fmla="*/ 3079183 w 3796509"/>
              <a:gd name="connsiteY8" fmla="*/ 77882 h 3849721"/>
              <a:gd name="connsiteX9" fmla="*/ 3711481 w 3796509"/>
              <a:gd name="connsiteY9" fmla="*/ 1173416 h 3849721"/>
              <a:gd name="connsiteX10" fmla="*/ 3767547 w 3796509"/>
              <a:gd name="connsiteY10" fmla="*/ 1678089 h 3849721"/>
              <a:gd name="connsiteX11" fmla="*/ 3478911 w 3796509"/>
              <a:gd name="connsiteY11" fmla="*/ 2038421 h 3849721"/>
              <a:gd name="connsiteX12" fmla="*/ 3164320 w 3796509"/>
              <a:gd name="connsiteY12" fmla="*/ 2555555 h 3849721"/>
              <a:gd name="connsiteX13" fmla="*/ 2995084 w 3796509"/>
              <a:gd name="connsiteY13" fmla="*/ 3217030 h 3849721"/>
              <a:gd name="connsiteX14" fmla="*/ 1266387 w 3796509"/>
              <a:gd name="connsiteY14" fmla="*/ 3680166 h 3849721"/>
              <a:gd name="connsiteX15" fmla="*/ 634089 w 3796509"/>
              <a:gd name="connsiteY15" fmla="*/ 2629283 h 3849721"/>
              <a:gd name="connsiteX16" fmla="*/ 633051 w 3796509"/>
              <a:gd name="connsiteY16" fmla="*/ 2586708 h 3849721"/>
              <a:gd name="connsiteX17" fmla="*/ 430591 w 3796509"/>
              <a:gd name="connsiteY17" fmla="*/ 2123572 h 3849721"/>
              <a:gd name="connsiteX18" fmla="*/ 348569 w 3796509"/>
              <a:gd name="connsiteY18" fmla="*/ 2058151 h 3849721"/>
              <a:gd name="connsiteX19" fmla="*/ 345454 w 3796509"/>
              <a:gd name="connsiteY19" fmla="*/ 2056075 h 3849721"/>
              <a:gd name="connsiteX20" fmla="*/ 334033 w 3796509"/>
              <a:gd name="connsiteY20" fmla="*/ 2048806 h 3849721"/>
              <a:gd name="connsiteX21" fmla="*/ 317421 w 3796509"/>
              <a:gd name="connsiteY21" fmla="*/ 2039460 h 3849721"/>
              <a:gd name="connsiteX22" fmla="*/ 84851 w 3796509"/>
              <a:gd name="connsiteY22" fmla="*/ 1173416 h 3849721"/>
              <a:gd name="connsiteX23" fmla="*/ 948681 w 3796509"/>
              <a:gd name="connsiteY23" fmla="*/ 941848 h 3849721"/>
              <a:gd name="connsiteX24" fmla="*/ 1265349 w 3796509"/>
              <a:gd name="connsiteY24" fmla="*/ 1026999 h 3849721"/>
              <a:gd name="connsiteX25" fmla="*/ 1897647 w 3796509"/>
              <a:gd name="connsiteY25" fmla="*/ 395639 h 3849721"/>
              <a:gd name="connsiteX26" fmla="*/ 2035735 w 3796509"/>
              <a:gd name="connsiteY26" fmla="*/ 0 h 384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796509" h="3849721">
                <a:moveTo>
                  <a:pt x="2035735" y="0"/>
                </a:moveTo>
                <a:cubicBezTo>
                  <a:pt x="2035735" y="0"/>
                  <a:pt x="2035735" y="0"/>
                  <a:pt x="3026232" y="0"/>
                </a:cubicBezTo>
                <a:cubicBezTo>
                  <a:pt x="3028308" y="3115"/>
                  <a:pt x="3031423" y="6231"/>
                  <a:pt x="3033499" y="9346"/>
                </a:cubicBezTo>
                <a:cubicBezTo>
                  <a:pt x="3034538" y="11423"/>
                  <a:pt x="3035576" y="12461"/>
                  <a:pt x="3036614" y="13500"/>
                </a:cubicBezTo>
                <a:cubicBezTo>
                  <a:pt x="3039729" y="16615"/>
                  <a:pt x="3041805" y="20769"/>
                  <a:pt x="3043882" y="23884"/>
                </a:cubicBezTo>
                <a:cubicBezTo>
                  <a:pt x="3045958" y="25961"/>
                  <a:pt x="3046997" y="26999"/>
                  <a:pt x="3048035" y="29076"/>
                </a:cubicBezTo>
                <a:cubicBezTo>
                  <a:pt x="3052188" y="36345"/>
                  <a:pt x="3057379" y="42575"/>
                  <a:pt x="3061532" y="49844"/>
                </a:cubicBezTo>
                <a:cubicBezTo>
                  <a:pt x="3062571" y="50883"/>
                  <a:pt x="3063609" y="51921"/>
                  <a:pt x="3063609" y="52960"/>
                </a:cubicBezTo>
                <a:cubicBezTo>
                  <a:pt x="3068800" y="61267"/>
                  <a:pt x="3073991" y="69574"/>
                  <a:pt x="3079183" y="77882"/>
                </a:cubicBezTo>
                <a:cubicBezTo>
                  <a:pt x="3079183" y="77882"/>
                  <a:pt x="3079183" y="77882"/>
                  <a:pt x="3711481" y="1173416"/>
                </a:cubicBezTo>
                <a:cubicBezTo>
                  <a:pt x="3796618" y="1321911"/>
                  <a:pt x="3822574" y="1502596"/>
                  <a:pt x="3767547" y="1678089"/>
                </a:cubicBezTo>
                <a:cubicBezTo>
                  <a:pt x="3718748" y="1836968"/>
                  <a:pt x="3612846" y="1961578"/>
                  <a:pt x="3478911" y="2038421"/>
                </a:cubicBezTo>
                <a:cubicBezTo>
                  <a:pt x="3286834" y="2150571"/>
                  <a:pt x="3174702" y="2347871"/>
                  <a:pt x="3164320" y="2555555"/>
                </a:cubicBezTo>
                <a:cubicBezTo>
                  <a:pt x="3169511" y="2779854"/>
                  <a:pt x="3115522" y="3008307"/>
                  <a:pt x="2995084" y="3217030"/>
                </a:cubicBezTo>
                <a:cubicBezTo>
                  <a:pt x="2645191" y="3822429"/>
                  <a:pt x="1871691" y="4029075"/>
                  <a:pt x="1266387" y="3680166"/>
                </a:cubicBezTo>
                <a:cubicBezTo>
                  <a:pt x="874965" y="3453790"/>
                  <a:pt x="649663" y="3049844"/>
                  <a:pt x="634089" y="2629283"/>
                </a:cubicBezTo>
                <a:cubicBezTo>
                  <a:pt x="633051" y="2614745"/>
                  <a:pt x="633051" y="2601246"/>
                  <a:pt x="633051" y="2586708"/>
                </a:cubicBezTo>
                <a:cubicBezTo>
                  <a:pt x="633051" y="2403946"/>
                  <a:pt x="555182" y="2238837"/>
                  <a:pt x="430591" y="2123572"/>
                </a:cubicBezTo>
                <a:cubicBezTo>
                  <a:pt x="405673" y="2099688"/>
                  <a:pt x="377640" y="2077881"/>
                  <a:pt x="348569" y="2058151"/>
                </a:cubicBezTo>
                <a:cubicBezTo>
                  <a:pt x="347530" y="2058151"/>
                  <a:pt x="346492" y="2057113"/>
                  <a:pt x="345454" y="2056075"/>
                </a:cubicBezTo>
                <a:cubicBezTo>
                  <a:pt x="341301" y="2053998"/>
                  <a:pt x="337148" y="2050882"/>
                  <a:pt x="334033" y="2048806"/>
                </a:cubicBezTo>
                <a:cubicBezTo>
                  <a:pt x="328842" y="2045690"/>
                  <a:pt x="322612" y="2042575"/>
                  <a:pt x="317421" y="2039460"/>
                </a:cubicBezTo>
                <a:cubicBezTo>
                  <a:pt x="15288" y="1865005"/>
                  <a:pt x="-90614" y="1476635"/>
                  <a:pt x="84851" y="1173416"/>
                </a:cubicBezTo>
                <a:cubicBezTo>
                  <a:pt x="259279" y="871236"/>
                  <a:pt x="646548" y="767394"/>
                  <a:pt x="948681" y="941848"/>
                </a:cubicBezTo>
                <a:cubicBezTo>
                  <a:pt x="1042124" y="995846"/>
                  <a:pt x="1151141" y="1026999"/>
                  <a:pt x="1265349" y="1026999"/>
                </a:cubicBezTo>
                <a:cubicBezTo>
                  <a:pt x="1614203" y="1026999"/>
                  <a:pt x="1897647" y="744548"/>
                  <a:pt x="1897647" y="395639"/>
                </a:cubicBezTo>
                <a:cubicBezTo>
                  <a:pt x="1897647" y="253375"/>
                  <a:pt x="1946445" y="113188"/>
                  <a:pt x="2035735" y="0"/>
                </a:cubicBezTo>
                <a:close/>
              </a:path>
            </a:pathLst>
          </a:custGeom>
        </p:spPr>
        <p:txBody>
          <a:bodyPr wrap="square" tIns="2160000">
            <a:noAutofit/>
          </a:bodyPr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BAC1AC-37C3-5A56-E214-FA1ACE31EB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06595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liquid shapes on a white background&#10;&#10;Description automatically generated">
            <a:extLst>
              <a:ext uri="{FF2B5EF4-FFF2-40B4-BE49-F238E27FC236}">
                <a16:creationId xmlns:a16="http://schemas.microsoft.com/office/drawing/2014/main" id="{A067476D-E3CA-C006-8AF2-F6334DF7B7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552" y="0"/>
            <a:ext cx="6251448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1514474"/>
            <a:ext cx="7272337" cy="4537075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5FD5AC-2B1C-3D07-7A6B-8C2B010AE4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4838" y="385763"/>
            <a:ext cx="990600" cy="990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900"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92B721-B8D9-28BA-665E-560C065322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9469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756BABC-2963-28E2-5B08-F41D44CA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3026004"/>
            <a:ext cx="3562350" cy="3025546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75F0A8D-0120-75B1-B12F-5E64C97F259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06900" y="3026004"/>
            <a:ext cx="3562350" cy="3025546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41B38E8-6A7F-0F95-D2F5-B1112565052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4626" y="3026004"/>
            <a:ext cx="3562350" cy="3025546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10D9AA-1C89-877F-1CBC-C143A8F7A1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D4AF94E-695F-27BB-AE3B-C84EADC2889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32800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4402087-7467-27FD-561D-E2965002769E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326163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29385420-6F31-EC68-9C2D-7259D954F02B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8119526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245613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756BABC-2963-28E2-5B08-F41D44CA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324" y="1564849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7FAE0-3A20-3BA3-BBC0-9EF931A4140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830324" y="3040144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E7DE02-9488-C606-02DD-66DBAE64E2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830324" y="4688498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1D61909-44A1-96C5-24EC-29733C083C5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542968" y="1564849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8F03D7E-D948-AE8B-6268-D0445FA4845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542968" y="3040144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4A89A1F-F10B-C531-B279-7F71EB330ED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542968" y="4688498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F107629B-0875-A1BC-15AB-C67AC1624DC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536400" y="1540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49B4C2D4-3903-C213-FD24-64CE96C1979D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536400" y="3016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678E3C09-3971-E762-E888-4774BB750A4A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536400" y="46620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FD5D5F0F-3A8C-9DD5-15CE-6B7C3E9DB5BB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238800" y="1540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780CB698-AA0E-BBD2-304B-B4C34811DE8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38800" y="3016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C2BCE056-E4A2-EC44-5C8D-36D0C79AB59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238800" y="46620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450955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E5924D82-B442-36B8-3020-4B80CF88B46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10313" y="385763"/>
            <a:ext cx="5462587" cy="5665787"/>
          </a:xfrm>
        </p:spPr>
        <p:txBody>
          <a:bodyPr/>
          <a:lstStyle>
            <a:lvl1pPr>
              <a:defRPr sz="1400" b="0"/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06E48C0-76C8-28BD-C1B7-163ED41712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55466171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23A5ABD4-0980-C4E1-2D35-C1A5E7B7C5A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10313" y="1947863"/>
            <a:ext cx="5462587" cy="4103687"/>
          </a:xfrm>
        </p:spPr>
        <p:txBody>
          <a:bodyPr/>
          <a:lstStyle>
            <a:lvl1pPr>
              <a:defRPr sz="1400" b="0"/>
            </a:lvl1pPr>
          </a:lstStyle>
          <a:p>
            <a:r>
              <a:rPr lang="en-GB"/>
              <a:t>Click icon to add table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0D3C37-C70E-A0DC-24F2-9973C328C5E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13051" y="1573620"/>
            <a:ext cx="4770000" cy="3361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CA4EA38-F567-390A-BFCA-BAFFDD365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34895045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489E1D8-D4B0-C77A-AB21-F17122178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40210906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29F56FE-6896-93B5-300C-73E8064C8D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2991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6D5242C-C72E-8261-18FB-71780E1AA0D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038111" y="-1"/>
            <a:ext cx="6153889" cy="6858000"/>
          </a:xfrm>
          <a:custGeom>
            <a:avLst/>
            <a:gdLst>
              <a:gd name="connsiteX0" fmla="*/ 1923952 w 4481513"/>
              <a:gd name="connsiteY0" fmla="*/ 0 h 4994275"/>
              <a:gd name="connsiteX1" fmla="*/ 4481513 w 4481513"/>
              <a:gd name="connsiteY1" fmla="*/ 0 h 4994275"/>
              <a:gd name="connsiteX2" fmla="*/ 4481513 w 4481513"/>
              <a:gd name="connsiteY2" fmla="*/ 2295979 h 4994275"/>
              <a:gd name="connsiteX3" fmla="*/ 4480357 w 4481513"/>
              <a:gd name="connsiteY3" fmla="*/ 2297135 h 4994275"/>
              <a:gd name="connsiteX4" fmla="*/ 4478045 w 4481513"/>
              <a:gd name="connsiteY4" fmla="*/ 2299448 h 4994275"/>
              <a:gd name="connsiteX5" fmla="*/ 4459545 w 4481513"/>
              <a:gd name="connsiteY5" fmla="*/ 2313321 h 4994275"/>
              <a:gd name="connsiteX6" fmla="*/ 4454920 w 4481513"/>
              <a:gd name="connsiteY6" fmla="*/ 2316789 h 4994275"/>
              <a:gd name="connsiteX7" fmla="*/ 4435264 w 4481513"/>
              <a:gd name="connsiteY7" fmla="*/ 2330662 h 4994275"/>
              <a:gd name="connsiteX8" fmla="*/ 4430640 w 4481513"/>
              <a:gd name="connsiteY8" fmla="*/ 2334130 h 4994275"/>
              <a:gd name="connsiteX9" fmla="*/ 4412140 w 4481513"/>
              <a:gd name="connsiteY9" fmla="*/ 2346847 h 4994275"/>
              <a:gd name="connsiteX10" fmla="*/ 4409828 w 4481513"/>
              <a:gd name="connsiteY10" fmla="*/ 2349159 h 4994275"/>
              <a:gd name="connsiteX11" fmla="*/ 4387859 w 4481513"/>
              <a:gd name="connsiteY11" fmla="*/ 2363032 h 4994275"/>
              <a:gd name="connsiteX12" fmla="*/ 4383234 w 4481513"/>
              <a:gd name="connsiteY12" fmla="*/ 2365344 h 4994275"/>
              <a:gd name="connsiteX13" fmla="*/ 4361266 w 4481513"/>
              <a:gd name="connsiteY13" fmla="*/ 2379217 h 4994275"/>
              <a:gd name="connsiteX14" fmla="*/ 4149678 w 4481513"/>
              <a:gd name="connsiteY14" fmla="*/ 2465923 h 4994275"/>
              <a:gd name="connsiteX15" fmla="*/ 3921902 w 4481513"/>
              <a:gd name="connsiteY15" fmla="*/ 2497138 h 4994275"/>
              <a:gd name="connsiteX16" fmla="*/ 3743844 w 4481513"/>
              <a:gd name="connsiteY16" fmla="*/ 2515635 h 4994275"/>
              <a:gd name="connsiteX17" fmla="*/ 3694127 w 4481513"/>
              <a:gd name="connsiteY17" fmla="*/ 2528352 h 4994275"/>
              <a:gd name="connsiteX18" fmla="*/ 3622441 w 4481513"/>
              <a:gd name="connsiteY18" fmla="*/ 2550317 h 4994275"/>
              <a:gd name="connsiteX19" fmla="*/ 3482538 w 4481513"/>
              <a:gd name="connsiteY19" fmla="*/ 2615058 h 4994275"/>
              <a:gd name="connsiteX20" fmla="*/ 3369228 w 4481513"/>
              <a:gd name="connsiteY20" fmla="*/ 2693672 h 4994275"/>
              <a:gd name="connsiteX21" fmla="*/ 3299855 w 4481513"/>
              <a:gd name="connsiteY21" fmla="*/ 2754944 h 4994275"/>
              <a:gd name="connsiteX22" fmla="*/ 3236263 w 4481513"/>
              <a:gd name="connsiteY22" fmla="*/ 2826621 h 4994275"/>
              <a:gd name="connsiteX23" fmla="*/ 3161109 w 4481513"/>
              <a:gd name="connsiteY23" fmla="*/ 2936449 h 4994275"/>
              <a:gd name="connsiteX24" fmla="*/ 3099829 w 4481513"/>
              <a:gd name="connsiteY24" fmla="*/ 3065930 h 4994275"/>
              <a:gd name="connsiteX25" fmla="*/ 3097516 w 4481513"/>
              <a:gd name="connsiteY25" fmla="*/ 3071710 h 4994275"/>
              <a:gd name="connsiteX26" fmla="*/ 3087110 w 4481513"/>
              <a:gd name="connsiteY26" fmla="*/ 3102925 h 4994275"/>
              <a:gd name="connsiteX27" fmla="*/ 3073236 w 4481513"/>
              <a:gd name="connsiteY27" fmla="*/ 3149168 h 4994275"/>
              <a:gd name="connsiteX28" fmla="*/ 3043174 w 4481513"/>
              <a:gd name="connsiteY28" fmla="*/ 3375760 h 4994275"/>
              <a:gd name="connsiteX29" fmla="*/ 3073236 w 4481513"/>
              <a:gd name="connsiteY29" fmla="*/ 3603508 h 4994275"/>
              <a:gd name="connsiteX30" fmla="*/ 3098673 w 4481513"/>
              <a:gd name="connsiteY30" fmla="*/ 3680966 h 4994275"/>
              <a:gd name="connsiteX31" fmla="*/ 3155328 w 4481513"/>
              <a:gd name="connsiteY31" fmla="*/ 3805823 h 4994275"/>
              <a:gd name="connsiteX32" fmla="*/ 3161109 w 4481513"/>
              <a:gd name="connsiteY32" fmla="*/ 3815071 h 4994275"/>
              <a:gd name="connsiteX33" fmla="*/ 3161109 w 4481513"/>
              <a:gd name="connsiteY33" fmla="*/ 3816227 h 4994275"/>
              <a:gd name="connsiteX34" fmla="*/ 3248981 w 4481513"/>
              <a:gd name="connsiteY34" fmla="*/ 4028947 h 4994275"/>
              <a:gd name="connsiteX35" fmla="*/ 3279043 w 4481513"/>
              <a:gd name="connsiteY35" fmla="*/ 4255539 h 4994275"/>
              <a:gd name="connsiteX36" fmla="*/ 3255919 w 4481513"/>
              <a:gd name="connsiteY36" fmla="*/ 4454385 h 4994275"/>
              <a:gd name="connsiteX37" fmla="*/ 3248981 w 4481513"/>
              <a:gd name="connsiteY37" fmla="*/ 4483287 h 4994275"/>
              <a:gd name="connsiteX38" fmla="*/ 3244357 w 4481513"/>
              <a:gd name="connsiteY38" fmla="*/ 4498316 h 4994275"/>
              <a:gd name="connsiteX39" fmla="*/ 3231638 w 4481513"/>
              <a:gd name="connsiteY39" fmla="*/ 4538779 h 4994275"/>
              <a:gd name="connsiteX40" fmla="*/ 3198108 w 4481513"/>
              <a:gd name="connsiteY40" fmla="*/ 4624329 h 4994275"/>
              <a:gd name="connsiteX41" fmla="*/ 3174983 w 4481513"/>
              <a:gd name="connsiteY41" fmla="*/ 4669416 h 4994275"/>
              <a:gd name="connsiteX42" fmla="*/ 3161109 w 4481513"/>
              <a:gd name="connsiteY42" fmla="*/ 4694850 h 4994275"/>
              <a:gd name="connsiteX43" fmla="*/ 3022362 w 4481513"/>
              <a:gd name="connsiteY43" fmla="*/ 4877511 h 4994275"/>
              <a:gd name="connsiteX44" fmla="*/ 3002706 w 4481513"/>
              <a:gd name="connsiteY44" fmla="*/ 4896008 h 4994275"/>
              <a:gd name="connsiteX45" fmla="*/ 2996925 w 4481513"/>
              <a:gd name="connsiteY45" fmla="*/ 4900633 h 4994275"/>
              <a:gd name="connsiteX46" fmla="*/ 2983051 w 4481513"/>
              <a:gd name="connsiteY46" fmla="*/ 4913349 h 4994275"/>
              <a:gd name="connsiteX47" fmla="*/ 2976113 w 4481513"/>
              <a:gd name="connsiteY47" fmla="*/ 4919130 h 4994275"/>
              <a:gd name="connsiteX48" fmla="*/ 2962239 w 4481513"/>
              <a:gd name="connsiteY48" fmla="*/ 4930691 h 4994275"/>
              <a:gd name="connsiteX49" fmla="*/ 2955301 w 4481513"/>
              <a:gd name="connsiteY49" fmla="*/ 4936471 h 4994275"/>
              <a:gd name="connsiteX50" fmla="*/ 2939114 w 4481513"/>
              <a:gd name="connsiteY50" fmla="*/ 4949188 h 4994275"/>
              <a:gd name="connsiteX51" fmla="*/ 2934489 w 4481513"/>
              <a:gd name="connsiteY51" fmla="*/ 4952656 h 4994275"/>
              <a:gd name="connsiteX52" fmla="*/ 2913677 w 4481513"/>
              <a:gd name="connsiteY52" fmla="*/ 4968841 h 4994275"/>
              <a:gd name="connsiteX53" fmla="*/ 2907896 w 4481513"/>
              <a:gd name="connsiteY53" fmla="*/ 4972310 h 4994275"/>
              <a:gd name="connsiteX54" fmla="*/ 2891709 w 4481513"/>
              <a:gd name="connsiteY54" fmla="*/ 4983871 h 4994275"/>
              <a:gd name="connsiteX55" fmla="*/ 2883616 w 4481513"/>
              <a:gd name="connsiteY55" fmla="*/ 4989651 h 4994275"/>
              <a:gd name="connsiteX56" fmla="*/ 2875522 w 4481513"/>
              <a:gd name="connsiteY56" fmla="*/ 4994275 h 4994275"/>
              <a:gd name="connsiteX57" fmla="*/ 1922796 w 4481513"/>
              <a:gd name="connsiteY57" fmla="*/ 4994275 h 4994275"/>
              <a:gd name="connsiteX58" fmla="*/ 957351 w 4481513"/>
              <a:gd name="connsiteY58" fmla="*/ 4435888 h 4994275"/>
              <a:gd name="connsiteX59" fmla="*/ 440520 w 4481513"/>
              <a:gd name="connsiteY59" fmla="*/ 4136462 h 4994275"/>
              <a:gd name="connsiteX60" fmla="*/ 439364 w 4481513"/>
              <a:gd name="connsiteY60" fmla="*/ 4136462 h 4994275"/>
              <a:gd name="connsiteX61" fmla="*/ 343398 w 4481513"/>
              <a:gd name="connsiteY61" fmla="*/ 4072878 h 4994275"/>
              <a:gd name="connsiteX62" fmla="*/ 257837 w 4481513"/>
              <a:gd name="connsiteY62" fmla="*/ 3997732 h 4994275"/>
              <a:gd name="connsiteX63" fmla="*/ 182683 w 4481513"/>
              <a:gd name="connsiteY63" fmla="*/ 3912182 h 4994275"/>
              <a:gd name="connsiteX64" fmla="*/ 120247 w 4481513"/>
              <a:gd name="connsiteY64" fmla="*/ 3819696 h 4994275"/>
              <a:gd name="connsiteX65" fmla="*/ 117935 w 4481513"/>
              <a:gd name="connsiteY65" fmla="*/ 3815071 h 4994275"/>
              <a:gd name="connsiteX66" fmla="*/ 114466 w 4481513"/>
              <a:gd name="connsiteY66" fmla="*/ 3806979 h 4994275"/>
              <a:gd name="connsiteX67" fmla="*/ 53186 w 4481513"/>
              <a:gd name="connsiteY67" fmla="*/ 3675185 h 4994275"/>
              <a:gd name="connsiteX68" fmla="*/ 31218 w 4481513"/>
              <a:gd name="connsiteY68" fmla="*/ 3603508 h 4994275"/>
              <a:gd name="connsiteX69" fmla="*/ 0 w 4481513"/>
              <a:gd name="connsiteY69" fmla="*/ 3375760 h 4994275"/>
              <a:gd name="connsiteX70" fmla="*/ 31218 w 4481513"/>
              <a:gd name="connsiteY70" fmla="*/ 3149168 h 4994275"/>
              <a:gd name="connsiteX71" fmla="*/ 47405 w 4481513"/>
              <a:gd name="connsiteY71" fmla="*/ 3093676 h 4994275"/>
              <a:gd name="connsiteX72" fmla="*/ 94810 w 4481513"/>
              <a:gd name="connsiteY72" fmla="*/ 2980380 h 4994275"/>
              <a:gd name="connsiteX73" fmla="*/ 117935 w 4481513"/>
              <a:gd name="connsiteY73" fmla="*/ 2936449 h 4994275"/>
              <a:gd name="connsiteX74" fmla="*/ 119091 w 4481513"/>
              <a:gd name="connsiteY74" fmla="*/ 2936449 h 4994275"/>
              <a:gd name="connsiteX75" fmla="*/ 117935 w 4481513"/>
              <a:gd name="connsiteY75" fmla="*/ 2935293 h 4994275"/>
              <a:gd name="connsiteX76" fmla="*/ 124872 w 4481513"/>
              <a:gd name="connsiteY76" fmla="*/ 2924888 h 4994275"/>
              <a:gd name="connsiteX77" fmla="*/ 178058 w 4481513"/>
              <a:gd name="connsiteY77" fmla="*/ 2809280 h 4994275"/>
              <a:gd name="connsiteX78" fmla="*/ 205807 w 4481513"/>
              <a:gd name="connsiteY78" fmla="*/ 2723730 h 4994275"/>
              <a:gd name="connsiteX79" fmla="*/ 218526 w 4481513"/>
              <a:gd name="connsiteY79" fmla="*/ 2671706 h 4994275"/>
              <a:gd name="connsiteX80" fmla="*/ 237025 w 4481513"/>
              <a:gd name="connsiteY80" fmla="*/ 2495982 h 4994275"/>
              <a:gd name="connsiteX81" fmla="*/ 216213 w 4481513"/>
              <a:gd name="connsiteY81" fmla="*/ 2313321 h 4994275"/>
              <a:gd name="connsiteX82" fmla="*/ 205807 w 4481513"/>
              <a:gd name="connsiteY82" fmla="*/ 2269389 h 4994275"/>
              <a:gd name="connsiteX83" fmla="*/ 197714 w 4481513"/>
              <a:gd name="connsiteY83" fmla="*/ 2240487 h 4994275"/>
              <a:gd name="connsiteX84" fmla="*/ 117935 w 4481513"/>
              <a:gd name="connsiteY84" fmla="*/ 2057826 h 4994275"/>
              <a:gd name="connsiteX85" fmla="*/ 31218 w 4481513"/>
              <a:gd name="connsiteY85" fmla="*/ 1845107 h 4994275"/>
              <a:gd name="connsiteX86" fmla="*/ 0 w 4481513"/>
              <a:gd name="connsiteY86" fmla="*/ 1618515 h 4994275"/>
              <a:gd name="connsiteX87" fmla="*/ 31218 w 4481513"/>
              <a:gd name="connsiteY87" fmla="*/ 1390767 h 4994275"/>
              <a:gd name="connsiteX88" fmla="*/ 47405 w 4481513"/>
              <a:gd name="connsiteY88" fmla="*/ 1335275 h 4994275"/>
              <a:gd name="connsiteX89" fmla="*/ 117935 w 4481513"/>
              <a:gd name="connsiteY89" fmla="*/ 1179204 h 4994275"/>
              <a:gd name="connsiteX90" fmla="*/ 128341 w 4481513"/>
              <a:gd name="connsiteY90" fmla="*/ 1163019 h 4994275"/>
              <a:gd name="connsiteX91" fmla="*/ 205807 w 4481513"/>
              <a:gd name="connsiteY91" fmla="*/ 1053191 h 4994275"/>
              <a:gd name="connsiteX92" fmla="*/ 257837 w 4481513"/>
              <a:gd name="connsiteY92" fmla="*/ 996543 h 4994275"/>
              <a:gd name="connsiteX93" fmla="*/ 439364 w 4481513"/>
              <a:gd name="connsiteY93" fmla="*/ 857813 h 4994275"/>
              <a:gd name="connsiteX94" fmla="*/ 1923952 w 4481513"/>
              <a:gd name="connsiteY94" fmla="*/ 0 h 499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4481513" h="4994275">
                <a:moveTo>
                  <a:pt x="1923952" y="0"/>
                </a:moveTo>
                <a:cubicBezTo>
                  <a:pt x="1923952" y="0"/>
                  <a:pt x="1923952" y="0"/>
                  <a:pt x="4481513" y="0"/>
                </a:cubicBezTo>
                <a:cubicBezTo>
                  <a:pt x="4481513" y="0"/>
                  <a:pt x="4481513" y="0"/>
                  <a:pt x="4481513" y="2295979"/>
                </a:cubicBezTo>
                <a:cubicBezTo>
                  <a:pt x="4481513" y="2295979"/>
                  <a:pt x="4480357" y="2295979"/>
                  <a:pt x="4480357" y="2297135"/>
                </a:cubicBezTo>
                <a:cubicBezTo>
                  <a:pt x="4479201" y="2297135"/>
                  <a:pt x="4478045" y="2298291"/>
                  <a:pt x="4478045" y="2299448"/>
                </a:cubicBezTo>
                <a:cubicBezTo>
                  <a:pt x="4471107" y="2304072"/>
                  <a:pt x="4465326" y="2308696"/>
                  <a:pt x="4459545" y="2313321"/>
                </a:cubicBezTo>
                <a:cubicBezTo>
                  <a:pt x="4458389" y="2314477"/>
                  <a:pt x="4457233" y="2315633"/>
                  <a:pt x="4454920" y="2316789"/>
                </a:cubicBezTo>
                <a:cubicBezTo>
                  <a:pt x="4449139" y="2321413"/>
                  <a:pt x="4442202" y="2326037"/>
                  <a:pt x="4435264" y="2330662"/>
                </a:cubicBezTo>
                <a:cubicBezTo>
                  <a:pt x="4434108" y="2331818"/>
                  <a:pt x="4432952" y="2332974"/>
                  <a:pt x="4430640" y="2334130"/>
                </a:cubicBezTo>
                <a:cubicBezTo>
                  <a:pt x="4424858" y="2338754"/>
                  <a:pt x="4419077" y="2342223"/>
                  <a:pt x="4412140" y="2346847"/>
                </a:cubicBezTo>
                <a:cubicBezTo>
                  <a:pt x="4410984" y="2348003"/>
                  <a:pt x="4409828" y="2348003"/>
                  <a:pt x="4409828" y="2349159"/>
                </a:cubicBezTo>
                <a:cubicBezTo>
                  <a:pt x="4401734" y="2353783"/>
                  <a:pt x="4394797" y="2358408"/>
                  <a:pt x="4387859" y="2363032"/>
                </a:cubicBezTo>
                <a:cubicBezTo>
                  <a:pt x="4386703" y="2363032"/>
                  <a:pt x="4384391" y="2364188"/>
                  <a:pt x="4383234" y="2365344"/>
                </a:cubicBezTo>
                <a:cubicBezTo>
                  <a:pt x="4376297" y="2369969"/>
                  <a:pt x="4368204" y="2374593"/>
                  <a:pt x="4361266" y="2379217"/>
                </a:cubicBezTo>
                <a:cubicBezTo>
                  <a:pt x="4295362" y="2417368"/>
                  <a:pt x="4224832" y="2446270"/>
                  <a:pt x="4149678" y="2465923"/>
                </a:cubicBezTo>
                <a:cubicBezTo>
                  <a:pt x="4076836" y="2485577"/>
                  <a:pt x="4000525" y="2497138"/>
                  <a:pt x="3921902" y="2497138"/>
                </a:cubicBezTo>
                <a:cubicBezTo>
                  <a:pt x="3860622" y="2497138"/>
                  <a:pt x="3801655" y="2504074"/>
                  <a:pt x="3743844" y="2515635"/>
                </a:cubicBezTo>
                <a:cubicBezTo>
                  <a:pt x="3727657" y="2519103"/>
                  <a:pt x="3710314" y="2523728"/>
                  <a:pt x="3694127" y="2528352"/>
                </a:cubicBezTo>
                <a:cubicBezTo>
                  <a:pt x="3669846" y="2534132"/>
                  <a:pt x="3645565" y="2542225"/>
                  <a:pt x="3622441" y="2550317"/>
                </a:cubicBezTo>
                <a:cubicBezTo>
                  <a:pt x="3573880" y="2568815"/>
                  <a:pt x="3526474" y="2589624"/>
                  <a:pt x="3482538" y="2615058"/>
                </a:cubicBezTo>
                <a:cubicBezTo>
                  <a:pt x="3443227" y="2638180"/>
                  <a:pt x="3405071" y="2664770"/>
                  <a:pt x="3369228" y="2693672"/>
                </a:cubicBezTo>
                <a:cubicBezTo>
                  <a:pt x="3344948" y="2712169"/>
                  <a:pt x="3321823" y="2732978"/>
                  <a:pt x="3299855" y="2754944"/>
                </a:cubicBezTo>
                <a:cubicBezTo>
                  <a:pt x="3277887" y="2776910"/>
                  <a:pt x="3255919" y="2801187"/>
                  <a:pt x="3236263" y="2826621"/>
                </a:cubicBezTo>
                <a:cubicBezTo>
                  <a:pt x="3208514" y="2861304"/>
                  <a:pt x="3183077" y="2898298"/>
                  <a:pt x="3161109" y="2936449"/>
                </a:cubicBezTo>
                <a:cubicBezTo>
                  <a:pt x="3137984" y="2978068"/>
                  <a:pt x="3117172" y="3020843"/>
                  <a:pt x="3099829" y="3065930"/>
                </a:cubicBezTo>
                <a:cubicBezTo>
                  <a:pt x="3099829" y="3067086"/>
                  <a:pt x="3098673" y="3069398"/>
                  <a:pt x="3097516" y="3071710"/>
                </a:cubicBezTo>
                <a:cubicBezTo>
                  <a:pt x="3094048" y="3082115"/>
                  <a:pt x="3090579" y="3092520"/>
                  <a:pt x="3087110" y="3102925"/>
                </a:cubicBezTo>
                <a:cubicBezTo>
                  <a:pt x="3082486" y="3117954"/>
                  <a:pt x="3077861" y="3132983"/>
                  <a:pt x="3073236" y="3149168"/>
                </a:cubicBezTo>
                <a:cubicBezTo>
                  <a:pt x="3053580" y="3222001"/>
                  <a:pt x="3043174" y="3297146"/>
                  <a:pt x="3043174" y="3375760"/>
                </a:cubicBezTo>
                <a:cubicBezTo>
                  <a:pt x="3043174" y="3454374"/>
                  <a:pt x="3053580" y="3530675"/>
                  <a:pt x="3073236" y="3603508"/>
                </a:cubicBezTo>
                <a:cubicBezTo>
                  <a:pt x="3080173" y="3630098"/>
                  <a:pt x="3089423" y="3655532"/>
                  <a:pt x="3098673" y="3680966"/>
                </a:cubicBezTo>
                <a:cubicBezTo>
                  <a:pt x="3113704" y="3723741"/>
                  <a:pt x="3133359" y="3765360"/>
                  <a:pt x="3155328" y="3805823"/>
                </a:cubicBezTo>
                <a:cubicBezTo>
                  <a:pt x="3157640" y="3808135"/>
                  <a:pt x="3158796" y="3811603"/>
                  <a:pt x="3161109" y="3815071"/>
                </a:cubicBezTo>
                <a:cubicBezTo>
                  <a:pt x="3161109" y="3815071"/>
                  <a:pt x="3161109" y="3815071"/>
                  <a:pt x="3161109" y="3816227"/>
                </a:cubicBezTo>
                <a:cubicBezTo>
                  <a:pt x="3199264" y="3882124"/>
                  <a:pt x="3228169" y="3953801"/>
                  <a:pt x="3248981" y="4028947"/>
                </a:cubicBezTo>
                <a:cubicBezTo>
                  <a:pt x="3268637" y="4100624"/>
                  <a:pt x="3279043" y="4176925"/>
                  <a:pt x="3279043" y="4255539"/>
                </a:cubicBezTo>
                <a:cubicBezTo>
                  <a:pt x="3279043" y="4323748"/>
                  <a:pt x="3270950" y="4390800"/>
                  <a:pt x="3255919" y="4454385"/>
                </a:cubicBezTo>
                <a:cubicBezTo>
                  <a:pt x="3253606" y="4463634"/>
                  <a:pt x="3251294" y="4474038"/>
                  <a:pt x="3248981" y="4483287"/>
                </a:cubicBezTo>
                <a:cubicBezTo>
                  <a:pt x="3247825" y="4487911"/>
                  <a:pt x="3245513" y="4492536"/>
                  <a:pt x="3244357" y="4498316"/>
                </a:cubicBezTo>
                <a:cubicBezTo>
                  <a:pt x="3240888" y="4511033"/>
                  <a:pt x="3236263" y="4524906"/>
                  <a:pt x="3231638" y="4538779"/>
                </a:cubicBezTo>
                <a:cubicBezTo>
                  <a:pt x="3222388" y="4567681"/>
                  <a:pt x="3210826" y="4596583"/>
                  <a:pt x="3198108" y="4624329"/>
                </a:cubicBezTo>
                <a:cubicBezTo>
                  <a:pt x="3191170" y="4639358"/>
                  <a:pt x="3183077" y="4654387"/>
                  <a:pt x="3174983" y="4669416"/>
                </a:cubicBezTo>
                <a:cubicBezTo>
                  <a:pt x="3170358" y="4677509"/>
                  <a:pt x="3165734" y="4686757"/>
                  <a:pt x="3161109" y="4694850"/>
                </a:cubicBezTo>
                <a:cubicBezTo>
                  <a:pt x="3122953" y="4761903"/>
                  <a:pt x="3076704" y="4823175"/>
                  <a:pt x="3022362" y="4877511"/>
                </a:cubicBezTo>
                <a:cubicBezTo>
                  <a:pt x="3015425" y="4883291"/>
                  <a:pt x="3009644" y="4889072"/>
                  <a:pt x="3002706" y="4896008"/>
                </a:cubicBezTo>
                <a:cubicBezTo>
                  <a:pt x="3001550" y="4897164"/>
                  <a:pt x="2999238" y="4899477"/>
                  <a:pt x="2996925" y="4900633"/>
                </a:cubicBezTo>
                <a:cubicBezTo>
                  <a:pt x="2992300" y="4905257"/>
                  <a:pt x="2987675" y="4909881"/>
                  <a:pt x="2983051" y="4913349"/>
                </a:cubicBezTo>
                <a:cubicBezTo>
                  <a:pt x="2980738" y="4915662"/>
                  <a:pt x="2978426" y="4917974"/>
                  <a:pt x="2976113" y="4919130"/>
                </a:cubicBezTo>
                <a:cubicBezTo>
                  <a:pt x="2971488" y="4923754"/>
                  <a:pt x="2966863" y="4927222"/>
                  <a:pt x="2962239" y="4930691"/>
                </a:cubicBezTo>
                <a:cubicBezTo>
                  <a:pt x="2959926" y="4933003"/>
                  <a:pt x="2957614" y="4935315"/>
                  <a:pt x="2955301" y="4936471"/>
                </a:cubicBezTo>
                <a:cubicBezTo>
                  <a:pt x="2950676" y="4941095"/>
                  <a:pt x="2944895" y="4945720"/>
                  <a:pt x="2939114" y="4949188"/>
                </a:cubicBezTo>
                <a:cubicBezTo>
                  <a:pt x="2937958" y="4950344"/>
                  <a:pt x="2936802" y="4951500"/>
                  <a:pt x="2934489" y="4952656"/>
                </a:cubicBezTo>
                <a:cubicBezTo>
                  <a:pt x="2927552" y="4958437"/>
                  <a:pt x="2920615" y="4964217"/>
                  <a:pt x="2913677" y="4968841"/>
                </a:cubicBezTo>
                <a:cubicBezTo>
                  <a:pt x="2911365" y="4969998"/>
                  <a:pt x="2910209" y="4971154"/>
                  <a:pt x="2907896" y="4972310"/>
                </a:cubicBezTo>
                <a:cubicBezTo>
                  <a:pt x="2902115" y="4976934"/>
                  <a:pt x="2897490" y="4980402"/>
                  <a:pt x="2891709" y="4983871"/>
                </a:cubicBezTo>
                <a:cubicBezTo>
                  <a:pt x="2889397" y="4986183"/>
                  <a:pt x="2885928" y="4987339"/>
                  <a:pt x="2883616" y="4989651"/>
                </a:cubicBezTo>
                <a:cubicBezTo>
                  <a:pt x="2881303" y="4990807"/>
                  <a:pt x="2877834" y="4993119"/>
                  <a:pt x="2875522" y="4994275"/>
                </a:cubicBezTo>
                <a:cubicBezTo>
                  <a:pt x="2875522" y="4994275"/>
                  <a:pt x="2875522" y="4994275"/>
                  <a:pt x="1922796" y="4994275"/>
                </a:cubicBezTo>
                <a:cubicBezTo>
                  <a:pt x="1922796" y="4994275"/>
                  <a:pt x="1922796" y="4994275"/>
                  <a:pt x="957351" y="4435888"/>
                </a:cubicBezTo>
                <a:cubicBezTo>
                  <a:pt x="957351" y="4435888"/>
                  <a:pt x="957351" y="4435888"/>
                  <a:pt x="440520" y="4136462"/>
                </a:cubicBezTo>
                <a:cubicBezTo>
                  <a:pt x="439364" y="4136462"/>
                  <a:pt x="439364" y="4136462"/>
                  <a:pt x="439364" y="4136462"/>
                </a:cubicBezTo>
                <a:cubicBezTo>
                  <a:pt x="406990" y="4117965"/>
                  <a:pt x="374616" y="4095999"/>
                  <a:pt x="343398" y="4072878"/>
                </a:cubicBezTo>
                <a:cubicBezTo>
                  <a:pt x="313336" y="4049756"/>
                  <a:pt x="284431" y="4024322"/>
                  <a:pt x="257837" y="3997732"/>
                </a:cubicBezTo>
                <a:cubicBezTo>
                  <a:pt x="231244" y="3971142"/>
                  <a:pt x="205807" y="3942240"/>
                  <a:pt x="182683" y="3912182"/>
                </a:cubicBezTo>
                <a:cubicBezTo>
                  <a:pt x="160715" y="3882124"/>
                  <a:pt x="139903" y="3852066"/>
                  <a:pt x="120247" y="3819696"/>
                </a:cubicBezTo>
                <a:cubicBezTo>
                  <a:pt x="120247" y="3817383"/>
                  <a:pt x="119091" y="3816227"/>
                  <a:pt x="117935" y="3815071"/>
                </a:cubicBezTo>
                <a:cubicBezTo>
                  <a:pt x="116778" y="3812759"/>
                  <a:pt x="115622" y="3810447"/>
                  <a:pt x="114466" y="3806979"/>
                </a:cubicBezTo>
                <a:cubicBezTo>
                  <a:pt x="90185" y="3765360"/>
                  <a:pt x="70530" y="3721429"/>
                  <a:pt x="53186" y="3675185"/>
                </a:cubicBezTo>
                <a:cubicBezTo>
                  <a:pt x="45093" y="3652064"/>
                  <a:pt x="36999" y="3627786"/>
                  <a:pt x="31218" y="3603508"/>
                </a:cubicBezTo>
                <a:cubicBezTo>
                  <a:pt x="11562" y="3530675"/>
                  <a:pt x="0" y="3454374"/>
                  <a:pt x="0" y="3375760"/>
                </a:cubicBezTo>
                <a:cubicBezTo>
                  <a:pt x="0" y="3297146"/>
                  <a:pt x="11562" y="3222001"/>
                  <a:pt x="31218" y="3149168"/>
                </a:cubicBezTo>
                <a:cubicBezTo>
                  <a:pt x="35843" y="3129515"/>
                  <a:pt x="41624" y="3111017"/>
                  <a:pt x="47405" y="3093676"/>
                </a:cubicBezTo>
                <a:cubicBezTo>
                  <a:pt x="61280" y="3054369"/>
                  <a:pt x="76311" y="3017375"/>
                  <a:pt x="94810" y="2980380"/>
                </a:cubicBezTo>
                <a:cubicBezTo>
                  <a:pt x="101748" y="2966507"/>
                  <a:pt x="109841" y="2951478"/>
                  <a:pt x="117935" y="2936449"/>
                </a:cubicBezTo>
                <a:cubicBezTo>
                  <a:pt x="117935" y="2936449"/>
                  <a:pt x="119091" y="2936449"/>
                  <a:pt x="119091" y="2936449"/>
                </a:cubicBezTo>
                <a:cubicBezTo>
                  <a:pt x="119091" y="2936449"/>
                  <a:pt x="119091" y="2936449"/>
                  <a:pt x="117935" y="2935293"/>
                </a:cubicBezTo>
                <a:cubicBezTo>
                  <a:pt x="120247" y="2931825"/>
                  <a:pt x="122560" y="2928356"/>
                  <a:pt x="124872" y="2924888"/>
                </a:cubicBezTo>
                <a:cubicBezTo>
                  <a:pt x="144528" y="2887893"/>
                  <a:pt x="163027" y="2849743"/>
                  <a:pt x="178058" y="2809280"/>
                </a:cubicBezTo>
                <a:cubicBezTo>
                  <a:pt x="188464" y="2781534"/>
                  <a:pt x="197714" y="2752632"/>
                  <a:pt x="205807" y="2723730"/>
                </a:cubicBezTo>
                <a:cubicBezTo>
                  <a:pt x="210432" y="2706388"/>
                  <a:pt x="215057" y="2689047"/>
                  <a:pt x="218526" y="2671706"/>
                </a:cubicBezTo>
                <a:cubicBezTo>
                  <a:pt x="230088" y="2615058"/>
                  <a:pt x="237025" y="2556098"/>
                  <a:pt x="237025" y="2495982"/>
                </a:cubicBezTo>
                <a:cubicBezTo>
                  <a:pt x="237025" y="2433553"/>
                  <a:pt x="228932" y="2372281"/>
                  <a:pt x="216213" y="2313321"/>
                </a:cubicBezTo>
                <a:cubicBezTo>
                  <a:pt x="213901" y="2298291"/>
                  <a:pt x="209276" y="2283262"/>
                  <a:pt x="205807" y="2269389"/>
                </a:cubicBezTo>
                <a:cubicBezTo>
                  <a:pt x="203495" y="2260141"/>
                  <a:pt x="201183" y="2249736"/>
                  <a:pt x="197714" y="2240487"/>
                </a:cubicBezTo>
                <a:cubicBezTo>
                  <a:pt x="178058" y="2175747"/>
                  <a:pt x="151465" y="2114474"/>
                  <a:pt x="117935" y="2057826"/>
                </a:cubicBezTo>
                <a:cubicBezTo>
                  <a:pt x="79779" y="1991930"/>
                  <a:pt x="50874" y="1920253"/>
                  <a:pt x="31218" y="1845107"/>
                </a:cubicBezTo>
                <a:cubicBezTo>
                  <a:pt x="11562" y="1772274"/>
                  <a:pt x="0" y="1697129"/>
                  <a:pt x="0" y="1618515"/>
                </a:cubicBezTo>
                <a:cubicBezTo>
                  <a:pt x="0" y="1539902"/>
                  <a:pt x="11562" y="1463600"/>
                  <a:pt x="31218" y="1390767"/>
                </a:cubicBezTo>
                <a:cubicBezTo>
                  <a:pt x="35843" y="1372270"/>
                  <a:pt x="41624" y="1353772"/>
                  <a:pt x="47405" y="1335275"/>
                </a:cubicBezTo>
                <a:cubicBezTo>
                  <a:pt x="65905" y="1280939"/>
                  <a:pt x="90185" y="1227759"/>
                  <a:pt x="117935" y="1179204"/>
                </a:cubicBezTo>
                <a:cubicBezTo>
                  <a:pt x="121403" y="1173424"/>
                  <a:pt x="124872" y="1168799"/>
                  <a:pt x="128341" y="1163019"/>
                </a:cubicBezTo>
                <a:cubicBezTo>
                  <a:pt x="151465" y="1124868"/>
                  <a:pt x="176902" y="1087874"/>
                  <a:pt x="205807" y="1053191"/>
                </a:cubicBezTo>
                <a:cubicBezTo>
                  <a:pt x="221995" y="1033538"/>
                  <a:pt x="239338" y="1015040"/>
                  <a:pt x="257837" y="996543"/>
                </a:cubicBezTo>
                <a:cubicBezTo>
                  <a:pt x="311024" y="942207"/>
                  <a:pt x="373460" y="895964"/>
                  <a:pt x="439364" y="857813"/>
                </a:cubicBezTo>
                <a:cubicBezTo>
                  <a:pt x="439364" y="857813"/>
                  <a:pt x="439364" y="857813"/>
                  <a:pt x="1923952" y="0"/>
                </a:cubicBezTo>
                <a:close/>
              </a:path>
            </a:pathLst>
          </a:custGeom>
        </p:spPr>
        <p:txBody>
          <a:bodyPr wrap="square" tIns="72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7" y="1376363"/>
            <a:ext cx="4966403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96640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6448F3-0B04-E471-B713-F1893B39E9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25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619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blots on a white background&#10;&#10;Description automatically generated">
            <a:extLst>
              <a:ext uri="{FF2B5EF4-FFF2-40B4-BE49-F238E27FC236}">
                <a16:creationId xmlns:a16="http://schemas.microsoft.com/office/drawing/2014/main" id="{38AE2E2E-B5FC-5672-3429-3E8A6AB109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4" t="2925" r="9124" b="489"/>
          <a:stretch/>
        </p:blipFill>
        <p:spPr>
          <a:xfrm>
            <a:off x="4734046" y="-1"/>
            <a:ext cx="7457955" cy="685800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43DEFF-7B37-AEB7-BAB3-BA96DA878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58439"/>
            <a:ext cx="3562350" cy="2280285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7D66186-3CF2-1211-7819-DF6B04FF0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8" y="338018"/>
            <a:ext cx="3802062" cy="1253173"/>
          </a:xfrm>
        </p:spPr>
        <p:txBody>
          <a:bodyPr/>
          <a:lstStyle>
            <a:lvl1pPr>
              <a:defRPr sz="2000"/>
            </a:lvl1pPr>
            <a:lvl2pPr>
              <a:spcBef>
                <a:spcPts val="0"/>
              </a:spcBef>
              <a:defRPr sz="2000">
                <a:solidFill>
                  <a:srgbClr val="0460A9"/>
                </a:solidFill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1747000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Business Use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‹Nr.›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093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C6F0B4F-BE9C-C410-D151-E3F0FF8BACA4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3224163" y="-1"/>
            <a:ext cx="8967837" cy="6858000"/>
          </a:xfrm>
          <a:custGeom>
            <a:avLst/>
            <a:gdLst>
              <a:gd name="connsiteX0" fmla="*/ 0 w 6869113"/>
              <a:gd name="connsiteY0" fmla="*/ 0 h 5253037"/>
              <a:gd name="connsiteX1" fmla="*/ 6869113 w 6869113"/>
              <a:gd name="connsiteY1" fmla="*/ 0 h 5253037"/>
              <a:gd name="connsiteX2" fmla="*/ 6869113 w 6869113"/>
              <a:gd name="connsiteY2" fmla="*/ 5253037 h 5253037"/>
              <a:gd name="connsiteX3" fmla="*/ 1750402 w 6869113"/>
              <a:gd name="connsiteY3" fmla="*/ 5253037 h 5253037"/>
              <a:gd name="connsiteX4" fmla="*/ 2566041 w 6869113"/>
              <a:gd name="connsiteY4" fmla="*/ 2897682 h 5253037"/>
              <a:gd name="connsiteX5" fmla="*/ 2632897 w 6869113"/>
              <a:gd name="connsiteY5" fmla="*/ 2704341 h 5253037"/>
              <a:gd name="connsiteX6" fmla="*/ 2632897 w 6869113"/>
              <a:gd name="connsiteY6" fmla="*/ 2703125 h 5253037"/>
              <a:gd name="connsiteX7" fmla="*/ 2665717 w 6869113"/>
              <a:gd name="connsiteY7" fmla="*/ 2538968 h 5253037"/>
              <a:gd name="connsiteX8" fmla="*/ 2680303 w 6869113"/>
              <a:gd name="connsiteY8" fmla="*/ 2345627 h 5253037"/>
              <a:gd name="connsiteX9" fmla="*/ 2666932 w 6869113"/>
              <a:gd name="connsiteY9" fmla="*/ 2151070 h 5253037"/>
              <a:gd name="connsiteX10" fmla="*/ 2634112 w 6869113"/>
              <a:gd name="connsiteY10" fmla="*/ 1988129 h 5253037"/>
              <a:gd name="connsiteX11" fmla="*/ 2611017 w 6869113"/>
              <a:gd name="connsiteY11" fmla="*/ 1911522 h 5253037"/>
              <a:gd name="connsiteX12" fmla="*/ 2495539 w 6869113"/>
              <a:gd name="connsiteY12" fmla="*/ 1656166 h 5253037"/>
              <a:gd name="connsiteX13" fmla="*/ 2275523 w 6869113"/>
              <a:gd name="connsiteY13" fmla="*/ 1370411 h 5253037"/>
              <a:gd name="connsiteX14" fmla="*/ 1991083 w 6869113"/>
              <a:gd name="connsiteY14" fmla="*/ 1150318 h 5253037"/>
              <a:gd name="connsiteX15" fmla="*/ 0 w 6869113"/>
              <a:gd name="connsiteY15" fmla="*/ 0 h 525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69113" h="5253037">
                <a:moveTo>
                  <a:pt x="0" y="0"/>
                </a:moveTo>
                <a:cubicBezTo>
                  <a:pt x="0" y="0"/>
                  <a:pt x="0" y="0"/>
                  <a:pt x="6869113" y="0"/>
                </a:cubicBezTo>
                <a:lnTo>
                  <a:pt x="6869113" y="5253037"/>
                </a:lnTo>
                <a:cubicBezTo>
                  <a:pt x="6869113" y="5253037"/>
                  <a:pt x="6869113" y="5253037"/>
                  <a:pt x="1750402" y="5253037"/>
                </a:cubicBezTo>
                <a:cubicBezTo>
                  <a:pt x="1750402" y="5253037"/>
                  <a:pt x="1750402" y="5253037"/>
                  <a:pt x="2566041" y="2897682"/>
                </a:cubicBezTo>
                <a:cubicBezTo>
                  <a:pt x="2592783" y="2834451"/>
                  <a:pt x="2614663" y="2770004"/>
                  <a:pt x="2632897" y="2704341"/>
                </a:cubicBezTo>
                <a:cubicBezTo>
                  <a:pt x="2632897" y="2704341"/>
                  <a:pt x="2632897" y="2703125"/>
                  <a:pt x="2632897" y="2703125"/>
                </a:cubicBezTo>
                <a:cubicBezTo>
                  <a:pt x="2647483" y="2648406"/>
                  <a:pt x="2658423" y="2593687"/>
                  <a:pt x="2665717" y="2538968"/>
                </a:cubicBezTo>
                <a:cubicBezTo>
                  <a:pt x="2675441" y="2474521"/>
                  <a:pt x="2680303" y="2410074"/>
                  <a:pt x="2680303" y="2345627"/>
                </a:cubicBezTo>
                <a:cubicBezTo>
                  <a:pt x="2680303" y="2279964"/>
                  <a:pt x="2675441" y="2215517"/>
                  <a:pt x="2666932" y="2151070"/>
                </a:cubicBezTo>
                <a:cubicBezTo>
                  <a:pt x="2658423" y="2096351"/>
                  <a:pt x="2648699" y="2041632"/>
                  <a:pt x="2634112" y="1988129"/>
                </a:cubicBezTo>
                <a:cubicBezTo>
                  <a:pt x="2626819" y="1962593"/>
                  <a:pt x="2619526" y="1937058"/>
                  <a:pt x="2611017" y="1911522"/>
                </a:cubicBezTo>
                <a:cubicBezTo>
                  <a:pt x="2580628" y="1822755"/>
                  <a:pt x="2541730" y="1737637"/>
                  <a:pt x="2495539" y="1656166"/>
                </a:cubicBezTo>
                <a:cubicBezTo>
                  <a:pt x="2435976" y="1552808"/>
                  <a:pt x="2363043" y="1456745"/>
                  <a:pt x="2275523" y="1370411"/>
                </a:cubicBezTo>
                <a:cubicBezTo>
                  <a:pt x="2192865" y="1286508"/>
                  <a:pt x="2098052" y="1212333"/>
                  <a:pt x="1991083" y="1150318"/>
                </a:cubicBezTo>
                <a:cubicBezTo>
                  <a:pt x="1991083" y="1150318"/>
                  <a:pt x="1991083" y="1150318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6665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F47440-5016-B541-7D6A-5BD45E933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76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8066F47-2899-6B2C-AE22-1C43D98EE9A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587031" y="0"/>
            <a:ext cx="6604969" cy="6858000"/>
          </a:xfrm>
          <a:custGeom>
            <a:avLst/>
            <a:gdLst>
              <a:gd name="connsiteX0" fmla="*/ 853927 w 4806950"/>
              <a:gd name="connsiteY0" fmla="*/ 0 h 4991100"/>
              <a:gd name="connsiteX1" fmla="*/ 4806950 w 4806950"/>
              <a:gd name="connsiteY1" fmla="*/ 0 h 4991100"/>
              <a:gd name="connsiteX2" fmla="*/ 4806950 w 4806950"/>
              <a:gd name="connsiteY2" fmla="*/ 4991100 h 4991100"/>
              <a:gd name="connsiteX3" fmla="*/ 0 w 4806950"/>
              <a:gd name="connsiteY3" fmla="*/ 4991100 h 4991100"/>
              <a:gd name="connsiteX4" fmla="*/ 461051 w 4806950"/>
              <a:gd name="connsiteY4" fmla="*/ 4325620 h 4991100"/>
              <a:gd name="connsiteX5" fmla="*/ 972945 w 4806950"/>
              <a:gd name="connsiteY5" fmla="*/ 3075534 h 4991100"/>
              <a:gd name="connsiteX6" fmla="*/ 1150895 w 4806950"/>
              <a:gd name="connsiteY6" fmla="*/ 1735332 h 4991100"/>
              <a:gd name="connsiteX7" fmla="*/ 978723 w 4806950"/>
              <a:gd name="connsiteY7" fmla="*/ 395129 h 4991100"/>
              <a:gd name="connsiteX8" fmla="*/ 853927 w 4806950"/>
              <a:gd name="connsiteY8" fmla="*/ 0 h 499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6950" h="4991100">
                <a:moveTo>
                  <a:pt x="853927" y="0"/>
                </a:moveTo>
                <a:cubicBezTo>
                  <a:pt x="853927" y="0"/>
                  <a:pt x="853927" y="0"/>
                  <a:pt x="4806950" y="0"/>
                </a:cubicBezTo>
                <a:lnTo>
                  <a:pt x="4806950" y="4991100"/>
                </a:lnTo>
                <a:cubicBezTo>
                  <a:pt x="4806950" y="4991100"/>
                  <a:pt x="4806950" y="4991100"/>
                  <a:pt x="0" y="4991100"/>
                </a:cubicBezTo>
                <a:cubicBezTo>
                  <a:pt x="168706" y="4785448"/>
                  <a:pt x="323545" y="4563622"/>
                  <a:pt x="461051" y="4325620"/>
                </a:cubicBezTo>
                <a:cubicBezTo>
                  <a:pt x="692155" y="3924715"/>
                  <a:pt x="858549" y="3503013"/>
                  <a:pt x="972945" y="3075534"/>
                </a:cubicBezTo>
                <a:cubicBezTo>
                  <a:pt x="1091964" y="2633036"/>
                  <a:pt x="1150895" y="2183606"/>
                  <a:pt x="1150895" y="1735332"/>
                </a:cubicBezTo>
                <a:cubicBezTo>
                  <a:pt x="1149739" y="1281280"/>
                  <a:pt x="1095430" y="830695"/>
                  <a:pt x="978723" y="395129"/>
                </a:cubicBezTo>
                <a:cubicBezTo>
                  <a:pt x="942902" y="261109"/>
                  <a:pt x="901303" y="129399"/>
                  <a:pt x="853927" y="0"/>
                </a:cubicBezTo>
                <a:close/>
              </a:path>
            </a:pathLst>
          </a:custGeom>
        </p:spPr>
        <p:txBody>
          <a:bodyPr wrap="square" tIns="54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7020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7020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A822C7-738C-C36C-9B81-490D98197A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7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yellow and orange liquid&#10;&#10;Description automatically generated">
            <a:extLst>
              <a:ext uri="{FF2B5EF4-FFF2-40B4-BE49-F238E27FC236}">
                <a16:creationId xmlns:a16="http://schemas.microsoft.com/office/drawing/2014/main" id="{A1113F07-A0CB-A3E3-0EDA-3A4FBD2A08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400" y="-9426"/>
            <a:ext cx="7061127" cy="68688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25A3139-60F1-043D-8D3D-180EE60F1106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279010" y="-1491"/>
            <a:ext cx="6912990" cy="6250312"/>
          </a:xfrm>
          <a:custGeom>
            <a:avLst/>
            <a:gdLst>
              <a:gd name="connsiteX0" fmla="*/ 0 w 4984750"/>
              <a:gd name="connsiteY0" fmla="*/ 0 h 4506913"/>
              <a:gd name="connsiteX1" fmla="*/ 4984750 w 4984750"/>
              <a:gd name="connsiteY1" fmla="*/ 0 h 4506913"/>
              <a:gd name="connsiteX2" fmla="*/ 4984750 w 4984750"/>
              <a:gd name="connsiteY2" fmla="*/ 4506913 h 4506913"/>
              <a:gd name="connsiteX3" fmla="*/ 4870421 w 4984750"/>
              <a:gd name="connsiteY3" fmla="*/ 4448590 h 4506913"/>
              <a:gd name="connsiteX4" fmla="*/ 4697784 w 4984750"/>
              <a:gd name="connsiteY4" fmla="*/ 4325081 h 4506913"/>
              <a:gd name="connsiteX5" fmla="*/ 4645193 w 4984750"/>
              <a:gd name="connsiteY5" fmla="*/ 4275907 h 4506913"/>
              <a:gd name="connsiteX6" fmla="*/ 4471412 w 4984750"/>
              <a:gd name="connsiteY6" fmla="*/ 4050618 h 4506913"/>
              <a:gd name="connsiteX7" fmla="*/ 4362800 w 4984750"/>
              <a:gd name="connsiteY7" fmla="*/ 3787591 h 4506913"/>
              <a:gd name="connsiteX8" fmla="*/ 4326214 w 4984750"/>
              <a:gd name="connsiteY8" fmla="*/ 3505123 h 4506913"/>
              <a:gd name="connsiteX9" fmla="*/ 4326214 w 4984750"/>
              <a:gd name="connsiteY9" fmla="*/ 3503979 h 4506913"/>
              <a:gd name="connsiteX10" fmla="*/ 4325071 w 4984750"/>
              <a:gd name="connsiteY10" fmla="*/ 3503979 h 4506913"/>
              <a:gd name="connsiteX11" fmla="*/ 4287343 w 4984750"/>
              <a:gd name="connsiteY11" fmla="*/ 3221511 h 4506913"/>
              <a:gd name="connsiteX12" fmla="*/ 4179873 w 4984750"/>
              <a:gd name="connsiteY12" fmla="*/ 2958484 h 4506913"/>
              <a:gd name="connsiteX13" fmla="*/ 4006093 w 4984750"/>
              <a:gd name="connsiteY13" fmla="*/ 2733195 h 4506913"/>
              <a:gd name="connsiteX14" fmla="*/ 3779721 w 4984750"/>
              <a:gd name="connsiteY14" fmla="*/ 2559369 h 4506913"/>
              <a:gd name="connsiteX15" fmla="*/ 3517907 w 4984750"/>
              <a:gd name="connsiteY15" fmla="*/ 2450727 h 4506913"/>
              <a:gd name="connsiteX16" fmla="*/ 3235514 w 4984750"/>
              <a:gd name="connsiteY16" fmla="*/ 2414132 h 4506913"/>
              <a:gd name="connsiteX17" fmla="*/ 2953122 w 4984750"/>
              <a:gd name="connsiteY17" fmla="*/ 2450727 h 4506913"/>
              <a:gd name="connsiteX18" fmla="*/ 2690165 w 4984750"/>
              <a:gd name="connsiteY18" fmla="*/ 2559369 h 4506913"/>
              <a:gd name="connsiteX19" fmla="*/ 2427208 w 4984750"/>
              <a:gd name="connsiteY19" fmla="*/ 2666867 h 4506913"/>
              <a:gd name="connsiteX20" fmla="*/ 2144815 w 4984750"/>
              <a:gd name="connsiteY20" fmla="*/ 2704605 h 4506913"/>
              <a:gd name="connsiteX21" fmla="*/ 1862422 w 4984750"/>
              <a:gd name="connsiteY21" fmla="*/ 2668010 h 4506913"/>
              <a:gd name="connsiteX22" fmla="*/ 1600608 w 4984750"/>
              <a:gd name="connsiteY22" fmla="*/ 2558225 h 4506913"/>
              <a:gd name="connsiteX23" fmla="*/ 1426828 w 4984750"/>
              <a:gd name="connsiteY23" fmla="*/ 2434717 h 4506913"/>
              <a:gd name="connsiteX24" fmla="*/ 1374236 w 4984750"/>
              <a:gd name="connsiteY24" fmla="*/ 2385542 h 4506913"/>
              <a:gd name="connsiteX25" fmla="*/ 1200456 w 4984750"/>
              <a:gd name="connsiteY25" fmla="*/ 2160254 h 4506913"/>
              <a:gd name="connsiteX26" fmla="*/ 1027819 w 4984750"/>
              <a:gd name="connsiteY26" fmla="*/ 1860631 h 4506913"/>
              <a:gd name="connsiteX27" fmla="*/ 109756 w 4984750"/>
              <a:gd name="connsiteY27" fmla="*/ 271032 h 4506913"/>
              <a:gd name="connsiteX28" fmla="*/ 2287 w 4984750"/>
              <a:gd name="connsiteY28" fmla="*/ 6862 h 4506913"/>
              <a:gd name="connsiteX29" fmla="*/ 0 w 4984750"/>
              <a:gd name="connsiteY29" fmla="*/ 0 h 450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984750" h="4506913">
                <a:moveTo>
                  <a:pt x="0" y="0"/>
                </a:moveTo>
                <a:lnTo>
                  <a:pt x="4984750" y="0"/>
                </a:lnTo>
                <a:cubicBezTo>
                  <a:pt x="4984750" y="0"/>
                  <a:pt x="4984750" y="0"/>
                  <a:pt x="4984750" y="4506913"/>
                </a:cubicBezTo>
                <a:cubicBezTo>
                  <a:pt x="4945878" y="4489759"/>
                  <a:pt x="4908150" y="4470318"/>
                  <a:pt x="4870421" y="4448590"/>
                </a:cubicBezTo>
                <a:cubicBezTo>
                  <a:pt x="4809827" y="4414282"/>
                  <a:pt x="4751519" y="4371969"/>
                  <a:pt x="4697784" y="4325081"/>
                </a:cubicBezTo>
                <a:cubicBezTo>
                  <a:pt x="4679491" y="4309071"/>
                  <a:pt x="4662342" y="4293061"/>
                  <a:pt x="4645193" y="4275907"/>
                </a:cubicBezTo>
                <a:cubicBezTo>
                  <a:pt x="4578882" y="4209578"/>
                  <a:pt x="4519431" y="4135244"/>
                  <a:pt x="4471412" y="4050618"/>
                </a:cubicBezTo>
                <a:cubicBezTo>
                  <a:pt x="4422251" y="3965992"/>
                  <a:pt x="4386809" y="3876792"/>
                  <a:pt x="4362800" y="3787591"/>
                </a:cubicBezTo>
                <a:cubicBezTo>
                  <a:pt x="4337647" y="3693816"/>
                  <a:pt x="4326214" y="3598898"/>
                  <a:pt x="4326214" y="3505123"/>
                </a:cubicBezTo>
                <a:cubicBezTo>
                  <a:pt x="4326214" y="3505123"/>
                  <a:pt x="4326214" y="3503979"/>
                  <a:pt x="4326214" y="3503979"/>
                </a:cubicBezTo>
                <a:cubicBezTo>
                  <a:pt x="4326214" y="3503979"/>
                  <a:pt x="4326214" y="3503979"/>
                  <a:pt x="4325071" y="3503979"/>
                </a:cubicBezTo>
                <a:cubicBezTo>
                  <a:pt x="4325071" y="3409061"/>
                  <a:pt x="4312495" y="3315286"/>
                  <a:pt x="4287343" y="3221511"/>
                </a:cubicBezTo>
                <a:cubicBezTo>
                  <a:pt x="4263333" y="3131167"/>
                  <a:pt x="4229035" y="3043110"/>
                  <a:pt x="4179873" y="2958484"/>
                </a:cubicBezTo>
                <a:cubicBezTo>
                  <a:pt x="4130712" y="2873858"/>
                  <a:pt x="4071260" y="2799524"/>
                  <a:pt x="4006093" y="2733195"/>
                </a:cubicBezTo>
                <a:cubicBezTo>
                  <a:pt x="3937495" y="2664579"/>
                  <a:pt x="3862038" y="2607400"/>
                  <a:pt x="3779721" y="2559369"/>
                </a:cubicBezTo>
                <a:cubicBezTo>
                  <a:pt x="3697404" y="2512481"/>
                  <a:pt x="3609371" y="2474743"/>
                  <a:pt x="3517907" y="2450727"/>
                </a:cubicBezTo>
                <a:cubicBezTo>
                  <a:pt x="3426444" y="2425568"/>
                  <a:pt x="3331551" y="2414132"/>
                  <a:pt x="3235514" y="2414132"/>
                </a:cubicBezTo>
                <a:cubicBezTo>
                  <a:pt x="3141765" y="2414132"/>
                  <a:pt x="3046871" y="2426711"/>
                  <a:pt x="2953122" y="2450727"/>
                </a:cubicBezTo>
                <a:cubicBezTo>
                  <a:pt x="2863945" y="2475886"/>
                  <a:pt x="2774768" y="2510194"/>
                  <a:pt x="2690165" y="2559369"/>
                </a:cubicBezTo>
                <a:cubicBezTo>
                  <a:pt x="2605561" y="2608543"/>
                  <a:pt x="2517528" y="2642851"/>
                  <a:pt x="2427208" y="2666867"/>
                </a:cubicBezTo>
                <a:cubicBezTo>
                  <a:pt x="2333458" y="2692026"/>
                  <a:pt x="2239708" y="2704605"/>
                  <a:pt x="2144815" y="2704605"/>
                </a:cubicBezTo>
                <a:cubicBezTo>
                  <a:pt x="2049921" y="2704605"/>
                  <a:pt x="1953885" y="2693169"/>
                  <a:pt x="1862422" y="2668010"/>
                </a:cubicBezTo>
                <a:cubicBezTo>
                  <a:pt x="1770958" y="2643995"/>
                  <a:pt x="1682925" y="2606256"/>
                  <a:pt x="1600608" y="2558225"/>
                </a:cubicBezTo>
                <a:cubicBezTo>
                  <a:pt x="1538870" y="2522774"/>
                  <a:pt x="1480562" y="2481604"/>
                  <a:pt x="1426828" y="2434717"/>
                </a:cubicBezTo>
                <a:cubicBezTo>
                  <a:pt x="1409678" y="2418706"/>
                  <a:pt x="1391386" y="2402696"/>
                  <a:pt x="1374236" y="2385542"/>
                </a:cubicBezTo>
                <a:cubicBezTo>
                  <a:pt x="1309069" y="2319213"/>
                  <a:pt x="1249618" y="2244880"/>
                  <a:pt x="1200456" y="2160254"/>
                </a:cubicBezTo>
                <a:cubicBezTo>
                  <a:pt x="1200456" y="2160254"/>
                  <a:pt x="1200456" y="2160254"/>
                  <a:pt x="1027819" y="1860631"/>
                </a:cubicBezTo>
                <a:cubicBezTo>
                  <a:pt x="1027819" y="1860631"/>
                  <a:pt x="1027819" y="1860631"/>
                  <a:pt x="109756" y="271032"/>
                </a:cubicBezTo>
                <a:cubicBezTo>
                  <a:pt x="61738" y="186406"/>
                  <a:pt x="26296" y="97206"/>
                  <a:pt x="2287" y="6862"/>
                </a:cubicBezTo>
                <a:cubicBezTo>
                  <a:pt x="1143" y="4575"/>
                  <a:pt x="1143" y="2287"/>
                  <a:pt x="0" y="0"/>
                </a:cubicBezTo>
                <a:close/>
              </a:path>
            </a:pathLst>
          </a:custGeom>
        </p:spPr>
        <p:txBody>
          <a:bodyPr wrap="square" tIns="54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848568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8823F573-A3DF-8EC5-FC9A-A27AF8C52AE5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057775" y="0"/>
            <a:ext cx="7134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78D332-D7CF-AC4A-776D-270BD5CFEF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57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612898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11" name="Picture 10" descr="A colorful logo with a white background&#10;&#10;Description automatically generated">
            <a:extLst>
              <a:ext uri="{FF2B5EF4-FFF2-40B4-BE49-F238E27FC236}">
                <a16:creationId xmlns:a16="http://schemas.microsoft.com/office/drawing/2014/main" id="{F576D057-6A6B-9C97-5077-7B2771E2D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88" y="0"/>
            <a:ext cx="6839712" cy="6858000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C20AF777-3D3D-1432-93C2-9B745E5BDC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5650" y="3175"/>
            <a:ext cx="4762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C02AEB46-FDFB-8F92-9DE9-47969ADA64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488" y="3175"/>
            <a:ext cx="47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B283727-27DA-3938-0C6F-A559BBD5BD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77225" y="1211149"/>
            <a:ext cx="3914775" cy="5645475"/>
          </a:xfrm>
          <a:custGeom>
            <a:avLst/>
            <a:gdLst>
              <a:gd name="connsiteX0" fmla="*/ 1569376 w 3914775"/>
              <a:gd name="connsiteY0" fmla="*/ 516 h 5645475"/>
              <a:gd name="connsiteX1" fmla="*/ 2292622 w 3914775"/>
              <a:gd name="connsiteY1" fmla="*/ 205112 h 5645475"/>
              <a:gd name="connsiteX2" fmla="*/ 3914775 w 3914775"/>
              <a:gd name="connsiteY2" fmla="*/ 1140150 h 5645475"/>
              <a:gd name="connsiteX3" fmla="*/ 3914775 w 3914775"/>
              <a:gd name="connsiteY3" fmla="*/ 5645475 h 5645475"/>
              <a:gd name="connsiteX4" fmla="*/ 432151 w 3914775"/>
              <a:gd name="connsiteY4" fmla="*/ 5645475 h 5645475"/>
              <a:gd name="connsiteX5" fmla="*/ 3178 w 3914775"/>
              <a:gd name="connsiteY5" fmla="*/ 4583438 h 5645475"/>
              <a:gd name="connsiteX6" fmla="*/ 0 w 3914775"/>
              <a:gd name="connsiteY6" fmla="*/ 1527500 h 5645475"/>
              <a:gd name="connsiteX7" fmla="*/ 204954 w 3914775"/>
              <a:gd name="connsiteY7" fmla="*/ 763912 h 5645475"/>
              <a:gd name="connsiteX8" fmla="*/ 1569376 w 3914775"/>
              <a:gd name="connsiteY8" fmla="*/ 516 h 564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4775" h="5645475">
                <a:moveTo>
                  <a:pt x="1569376" y="516"/>
                </a:moveTo>
                <a:cubicBezTo>
                  <a:pt x="1815830" y="6923"/>
                  <a:pt x="2064234" y="73151"/>
                  <a:pt x="2292622" y="205112"/>
                </a:cubicBezTo>
                <a:cubicBezTo>
                  <a:pt x="2292622" y="205112"/>
                  <a:pt x="2292622" y="205112"/>
                  <a:pt x="3914775" y="1140150"/>
                </a:cubicBezTo>
                <a:cubicBezTo>
                  <a:pt x="3914775" y="1140150"/>
                  <a:pt x="3914775" y="1140150"/>
                  <a:pt x="3914775" y="5645475"/>
                </a:cubicBezTo>
                <a:cubicBezTo>
                  <a:pt x="3914775" y="5645475"/>
                  <a:pt x="3914775" y="5645475"/>
                  <a:pt x="432151" y="5645475"/>
                </a:cubicBezTo>
                <a:cubicBezTo>
                  <a:pt x="166823" y="5370838"/>
                  <a:pt x="3178" y="4996188"/>
                  <a:pt x="3178" y="4583438"/>
                </a:cubicBezTo>
                <a:cubicBezTo>
                  <a:pt x="3178" y="4583438"/>
                  <a:pt x="3178" y="4583438"/>
                  <a:pt x="0" y="1527500"/>
                </a:cubicBezTo>
                <a:cubicBezTo>
                  <a:pt x="0" y="1268737"/>
                  <a:pt x="65141" y="1005212"/>
                  <a:pt x="204954" y="763912"/>
                </a:cubicBezTo>
                <a:cubicBezTo>
                  <a:pt x="494411" y="261865"/>
                  <a:pt x="1027177" y="-13578"/>
                  <a:pt x="1569376" y="516"/>
                </a:cubicBezTo>
                <a:close/>
              </a:path>
            </a:pathLst>
          </a:custGeom>
        </p:spPr>
        <p:txBody>
          <a:bodyPr wrap="square" lIns="0" tIns="72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7A9678-5A5F-D4A6-FE07-086AC02A084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97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510395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11" name="Picture 10" descr="A blue and white logo&#10;&#10;Description automatically generated">
            <a:extLst>
              <a:ext uri="{FF2B5EF4-FFF2-40B4-BE49-F238E27FC236}">
                <a16:creationId xmlns:a16="http://schemas.microsoft.com/office/drawing/2014/main" id="{AC0BD0CF-E901-1F49-7489-7018F1A846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32" y="0"/>
            <a:ext cx="3477768" cy="6858000"/>
          </a:xfrm>
          <a:prstGeom prst="rect">
            <a:avLst/>
          </a:prstGeom>
        </p:spPr>
      </p:pic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1D7AA62-BCA4-5372-4DCC-B435A700D2D1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5492700" y="0"/>
            <a:ext cx="6704013" cy="6858000"/>
          </a:xfrm>
          <a:custGeom>
            <a:avLst/>
            <a:gdLst>
              <a:gd name="connsiteX0" fmla="*/ 84669 w 4360424"/>
              <a:gd name="connsiteY0" fmla="*/ 0 h 4460580"/>
              <a:gd name="connsiteX1" fmla="*/ 2423376 w 4360424"/>
              <a:gd name="connsiteY1" fmla="*/ 0 h 4460580"/>
              <a:gd name="connsiteX2" fmla="*/ 2279852 w 4360424"/>
              <a:gd name="connsiteY2" fmla="*/ 1262799 h 4460580"/>
              <a:gd name="connsiteX3" fmla="*/ 2279852 w 4360424"/>
              <a:gd name="connsiteY3" fmla="*/ 1263831 h 4460580"/>
              <a:gd name="connsiteX4" fmla="*/ 3347501 w 4360424"/>
              <a:gd name="connsiteY4" fmla="*/ 3112081 h 4460580"/>
              <a:gd name="connsiteX5" fmla="*/ 4360424 w 4360424"/>
              <a:gd name="connsiteY5" fmla="*/ 3642807 h 4460580"/>
              <a:gd name="connsiteX6" fmla="*/ 4360424 w 4360424"/>
              <a:gd name="connsiteY6" fmla="*/ 4460580 h 4460580"/>
              <a:gd name="connsiteX7" fmla="*/ 1033 w 4360424"/>
              <a:gd name="connsiteY7" fmla="*/ 4460580 h 4460580"/>
              <a:gd name="connsiteX8" fmla="*/ 0 w 4360424"/>
              <a:gd name="connsiteY8" fmla="*/ 4428571 h 4460580"/>
              <a:gd name="connsiteX9" fmla="*/ 533824 w 4360424"/>
              <a:gd name="connsiteY9" fmla="*/ 3504447 h 4460580"/>
              <a:gd name="connsiteX10" fmla="*/ 925158 w 4360424"/>
              <a:gd name="connsiteY10" fmla="*/ 2044433 h 4460580"/>
              <a:gd name="connsiteX11" fmla="*/ 533824 w 4360424"/>
              <a:gd name="connsiteY11" fmla="*/ 1654132 h 4460580"/>
              <a:gd name="connsiteX12" fmla="*/ 0 w 4360424"/>
              <a:gd name="connsiteY12" fmla="*/ 728975 h 4460580"/>
              <a:gd name="connsiteX13" fmla="*/ 84669 w 4360424"/>
              <a:gd name="connsiteY13" fmla="*/ 0 h 446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60424" h="4460580">
                <a:moveTo>
                  <a:pt x="84669" y="0"/>
                </a:moveTo>
                <a:cubicBezTo>
                  <a:pt x="84669" y="0"/>
                  <a:pt x="84669" y="0"/>
                  <a:pt x="2423376" y="0"/>
                </a:cubicBezTo>
                <a:cubicBezTo>
                  <a:pt x="2111548" y="334544"/>
                  <a:pt x="2039270" y="845652"/>
                  <a:pt x="2279852" y="1262799"/>
                </a:cubicBezTo>
                <a:cubicBezTo>
                  <a:pt x="2279852" y="1262799"/>
                  <a:pt x="2279852" y="1263831"/>
                  <a:pt x="2279852" y="1263831"/>
                </a:cubicBezTo>
                <a:cubicBezTo>
                  <a:pt x="2279852" y="1263831"/>
                  <a:pt x="2279852" y="1263831"/>
                  <a:pt x="3347501" y="3112081"/>
                </a:cubicBezTo>
                <a:cubicBezTo>
                  <a:pt x="3561237" y="3481731"/>
                  <a:pt x="3961863" y="3675848"/>
                  <a:pt x="4360424" y="3642807"/>
                </a:cubicBezTo>
                <a:lnTo>
                  <a:pt x="4360424" y="4460580"/>
                </a:lnTo>
                <a:cubicBezTo>
                  <a:pt x="4360424" y="4460580"/>
                  <a:pt x="4360424" y="4460580"/>
                  <a:pt x="1033" y="4460580"/>
                </a:cubicBezTo>
                <a:cubicBezTo>
                  <a:pt x="0" y="4450255"/>
                  <a:pt x="0" y="4439929"/>
                  <a:pt x="0" y="4428571"/>
                </a:cubicBezTo>
                <a:cubicBezTo>
                  <a:pt x="0" y="4034140"/>
                  <a:pt x="214769" y="3689272"/>
                  <a:pt x="533824" y="3504447"/>
                </a:cubicBezTo>
                <a:cubicBezTo>
                  <a:pt x="1044932" y="3209140"/>
                  <a:pt x="1220465" y="2555541"/>
                  <a:pt x="925158" y="2044433"/>
                </a:cubicBezTo>
                <a:cubicBezTo>
                  <a:pt x="828099" y="1876128"/>
                  <a:pt x="691803" y="1743963"/>
                  <a:pt x="533824" y="1654132"/>
                </a:cubicBezTo>
                <a:cubicBezTo>
                  <a:pt x="215801" y="1469307"/>
                  <a:pt x="1033" y="1123406"/>
                  <a:pt x="0" y="728975"/>
                </a:cubicBezTo>
                <a:cubicBezTo>
                  <a:pt x="1033" y="483230"/>
                  <a:pt x="29944" y="238517"/>
                  <a:pt x="84669" y="0"/>
                </a:cubicBezTo>
                <a:close/>
              </a:path>
            </a:pathLst>
          </a:custGeom>
        </p:spPr>
        <p:txBody>
          <a:bodyPr wrap="square" lIns="360000" tIns="720000">
            <a:noAutofit/>
          </a:bodyPr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ACA29A-437E-1705-8314-A1347D9239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77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7A96AB-8025-800A-2C24-7E888FEF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11168062" cy="1065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E3102-B1BD-6F42-D23F-9839C4945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838" y="1573619"/>
            <a:ext cx="11168062" cy="44779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0478D-6D5E-92AA-A8E5-4B2E1DDB4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61785-315A-7A76-7C7E-594293B97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47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61" r:id="rId7"/>
    <p:sldLayoutId id="2147483662" r:id="rId8"/>
    <p:sldLayoutId id="2147483663" r:id="rId9"/>
    <p:sldLayoutId id="2147483649" r:id="rId10"/>
    <p:sldLayoutId id="2147483657" r:id="rId11"/>
    <p:sldLayoutId id="2147483650" r:id="rId12"/>
    <p:sldLayoutId id="2147483659" r:id="rId13"/>
    <p:sldLayoutId id="2147483660" r:id="rId14"/>
    <p:sldLayoutId id="2147483656" r:id="rId15"/>
    <p:sldLayoutId id="2147483686" r:id="rId16"/>
    <p:sldLayoutId id="2147483687" r:id="rId17"/>
    <p:sldLayoutId id="2147483681" r:id="rId18"/>
    <p:sldLayoutId id="2147483682" r:id="rId19"/>
    <p:sldLayoutId id="2147483668" r:id="rId20"/>
    <p:sldLayoutId id="2147483667" r:id="rId21"/>
    <p:sldLayoutId id="2147483669" r:id="rId22"/>
    <p:sldLayoutId id="2147483683" r:id="rId23"/>
    <p:sldLayoutId id="2147483697" r:id="rId24"/>
    <p:sldLayoutId id="2147483684" r:id="rId25"/>
    <p:sldLayoutId id="2147483672" r:id="rId26"/>
    <p:sldLayoutId id="2147483695" r:id="rId27"/>
    <p:sldLayoutId id="2147483673" r:id="rId28"/>
    <p:sldLayoutId id="2147483685" r:id="rId29"/>
    <p:sldLayoutId id="2147483688" r:id="rId30"/>
    <p:sldLayoutId id="2147483689" r:id="rId31"/>
    <p:sldLayoutId id="2147483690" r:id="rId32"/>
    <p:sldLayoutId id="2147483691" r:id="rId33"/>
    <p:sldLayoutId id="2147483670" r:id="rId34"/>
    <p:sldLayoutId id="2147483671" r:id="rId35"/>
    <p:sldLayoutId id="2147483692" r:id="rId36"/>
    <p:sldLayoutId id="2147483693" r:id="rId37"/>
    <p:sldLayoutId id="2147483694" r:id="rId38"/>
    <p:sldLayoutId id="2147483654" r:id="rId39"/>
    <p:sldLayoutId id="2147483655" r:id="rId40"/>
    <p:sldLayoutId id="2147483698" r:id="rId41"/>
    <p:sldLayoutId id="2147483699" r:id="rId42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b="1" kern="1200">
          <a:solidFill>
            <a:srgbClr val="002068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1000"/>
        </a:spcBef>
        <a:buFontTx/>
        <a:buNone/>
        <a:defRPr sz="2000" b="1" kern="1200">
          <a:solidFill>
            <a:srgbClr val="0460A9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5000"/>
        </a:lnSpc>
        <a:spcBef>
          <a:spcPts val="7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Ping LCG Medium" pitchFamily="50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90538" indent="-268288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73113" indent="-277813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2" userDrawn="1">
          <p15:clr>
            <a:srgbClr val="F26B43"/>
          </p15:clr>
        </p15:guide>
        <p15:guide id="2" pos="3975" userDrawn="1">
          <p15:clr>
            <a:srgbClr val="F26B43"/>
          </p15:clr>
        </p15:guide>
        <p15:guide id="3" orient="horz" pos="243" userDrawn="1">
          <p15:clr>
            <a:srgbClr val="F26B43"/>
          </p15:clr>
        </p15:guide>
        <p15:guide id="4" orient="horz" pos="3812" userDrawn="1">
          <p15:clr>
            <a:srgbClr val="F26B43"/>
          </p15:clr>
        </p15:guide>
        <p15:guide id="5" orient="horz" pos="867" userDrawn="1">
          <p15:clr>
            <a:srgbClr val="F26B43"/>
          </p15:clr>
        </p15:guide>
        <p15:guide id="6" orient="horz" pos="1015" userDrawn="1">
          <p15:clr>
            <a:srgbClr val="F26B43"/>
          </p15:clr>
        </p15:guide>
        <p15:guide id="7" orient="horz" pos="1639" userDrawn="1">
          <p15:clr>
            <a:srgbClr val="F26B43"/>
          </p15:clr>
        </p15:guide>
        <p15:guide id="8" orient="horz" pos="1781" userDrawn="1">
          <p15:clr>
            <a:srgbClr val="F26B43"/>
          </p15:clr>
        </p15:guide>
        <p15:guide id="9" orient="horz" pos="2544" userDrawn="1">
          <p15:clr>
            <a:srgbClr val="F26B43"/>
          </p15:clr>
        </p15:guide>
        <p15:guide id="10" orient="horz" pos="3174" userDrawn="1">
          <p15:clr>
            <a:srgbClr val="F26B43"/>
          </p15:clr>
        </p15:guide>
        <p15:guide id="11" orient="horz" pos="3316" userDrawn="1">
          <p15:clr>
            <a:srgbClr val="F26B43"/>
          </p15:clr>
        </p15:guide>
        <p15:guide id="12" pos="7416" userDrawn="1">
          <p15:clr>
            <a:srgbClr val="F26B43"/>
          </p15:clr>
        </p15:guide>
        <p15:guide id="13" pos="381" userDrawn="1">
          <p15:clr>
            <a:srgbClr val="F26B43"/>
          </p15:clr>
        </p15:guide>
        <p15:guide id="14" pos="1434" userDrawn="1">
          <p15:clr>
            <a:srgbClr val="F26B43"/>
          </p15:clr>
        </p15:guide>
        <p15:guide id="15" pos="1581" userDrawn="1">
          <p15:clr>
            <a:srgbClr val="F26B43"/>
          </p15:clr>
        </p15:guide>
        <p15:guide id="16" pos="2625" userDrawn="1">
          <p15:clr>
            <a:srgbClr val="F26B43"/>
          </p15:clr>
        </p15:guide>
        <p15:guide id="17" pos="2776" userDrawn="1">
          <p15:clr>
            <a:srgbClr val="F26B43"/>
          </p15:clr>
        </p15:guide>
        <p15:guide id="18" pos="3824" userDrawn="1">
          <p15:clr>
            <a:srgbClr val="F26B43"/>
          </p15:clr>
        </p15:guide>
        <p15:guide id="19" pos="5020" userDrawn="1">
          <p15:clr>
            <a:srgbClr val="F26B43"/>
          </p15:clr>
        </p15:guide>
        <p15:guide id="20" pos="5166" userDrawn="1">
          <p15:clr>
            <a:srgbClr val="F26B43"/>
          </p15:clr>
        </p15:guide>
        <p15:guide id="21" pos="6219" userDrawn="1">
          <p15:clr>
            <a:srgbClr val="F26B43"/>
          </p15:clr>
        </p15:guide>
        <p15:guide id="22" pos="6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14/relationships/chartEx" Target="../charts/chartEx1.xml"/><Relationship Id="rId7" Type="http://schemas.openxmlformats.org/officeDocument/2006/relationships/image" Target="../media/image29.png"/><Relationship Id="rId12" Type="http://schemas.openxmlformats.org/officeDocument/2006/relationships/image" Target="../media/image3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microsoft.com/office/2014/relationships/chartEx" Target="../charts/chartEx2.xml"/><Relationship Id="rId11" Type="http://schemas.openxmlformats.org/officeDocument/2006/relationships/image" Target="../media/image30.png"/><Relationship Id="rId5" Type="http://schemas.openxmlformats.org/officeDocument/2006/relationships/image" Target="../media/image28.png"/><Relationship Id="rId10" Type="http://schemas.microsoft.com/office/2014/relationships/chartEx" Target="../charts/chartEx3.xml"/><Relationship Id="rId9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BC55D8-5564-B98F-28DD-2DC4FC83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9267824" cy="1065278"/>
          </a:xfrm>
        </p:spPr>
        <p:txBody>
          <a:bodyPr/>
          <a:lstStyle/>
          <a:p>
            <a:r>
              <a:rPr lang="en-GB" sz="2800" dirty="0"/>
              <a:t>Disclaimer for use of this document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F2065-909E-28E4-AC11-076FD4E07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B5A198CE-D89C-5917-A705-747E17B197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4" name="Snip Single Corner Rectangle 5">
            <a:extLst>
              <a:ext uri="{FF2B5EF4-FFF2-40B4-BE49-F238E27FC236}">
                <a16:creationId xmlns:a16="http://schemas.microsoft.com/office/drawing/2014/main" id="{466A9FAA-F96A-6A5C-DBA5-3180E3A130CD}"/>
              </a:ext>
            </a:extLst>
          </p:cNvPr>
          <p:cNvSpPr/>
          <p:nvPr/>
        </p:nvSpPr>
        <p:spPr>
          <a:xfrm>
            <a:off x="604837" y="1390537"/>
            <a:ext cx="11080343" cy="4060219"/>
          </a:xfrm>
          <a:prstGeom prst="roundRect">
            <a:avLst>
              <a:gd name="adj" fmla="val 8238"/>
            </a:avLst>
          </a:prstGeom>
          <a:solidFill>
            <a:srgbClr val="FFFFFF"/>
          </a:solidFill>
          <a:ln w="3175" cap="sq" cmpd="sng" algn="ctr">
            <a:noFill/>
            <a:prstDash val="solid"/>
          </a:ln>
          <a:effectLst>
            <a:innerShdw blurRad="101600">
              <a:srgbClr val="FFFFFF">
                <a:lumMod val="65000"/>
              </a:srgbClr>
            </a:innerShdw>
          </a:effectLst>
        </p:spPr>
        <p:txBody>
          <a:bodyPr rtlCol="0" anchor="ctr"/>
          <a:lstStyle/>
          <a:p>
            <a:pPr defTabSz="683853">
              <a:spcBef>
                <a:spcPts val="600"/>
              </a:spcBef>
            </a:pPr>
            <a:r>
              <a:rPr lang="de-DE" sz="1600" b="1" dirty="0">
                <a:solidFill>
                  <a:srgbClr val="000000"/>
                </a:solidFill>
              </a:rPr>
              <a:t>Disclaimer</a:t>
            </a:r>
          </a:p>
          <a:p>
            <a:pPr defTabSz="683853">
              <a:spcBef>
                <a:spcPts val="600"/>
              </a:spcBef>
            </a:pPr>
            <a:endParaRPr lang="de-DE" sz="1195" dirty="0">
              <a:solidFill>
                <a:srgbClr val="000000"/>
              </a:solidFill>
            </a:endParaRPr>
          </a:p>
          <a:p>
            <a:pPr defTabSz="683853">
              <a:spcBef>
                <a:spcPts val="600"/>
              </a:spcBef>
            </a:pPr>
            <a:r>
              <a:rPr lang="de-DE" sz="1195" dirty="0">
                <a:solidFill>
                  <a:srgbClr val="000000"/>
                </a:solidFill>
              </a:rPr>
              <a:t>Dieses Material wird Ihnen zur Beantwortung Ihrer konkreten Anfrage zur Verfügung gestellt.</a:t>
            </a:r>
          </a:p>
          <a:p>
            <a:pPr defTabSz="683853">
              <a:spcBef>
                <a:spcPts val="600"/>
              </a:spcBef>
            </a:pPr>
            <a:r>
              <a:rPr lang="de-DE" sz="1195" dirty="0">
                <a:solidFill>
                  <a:srgbClr val="000000"/>
                </a:solidFill>
              </a:rPr>
              <a:t>Bitte beachten Sie, dass die Inhalte der wissenschaftlichen Information dienen, keine</a:t>
            </a:r>
          </a:p>
          <a:p>
            <a:pPr defTabSz="683853">
              <a:spcBef>
                <a:spcPts val="600"/>
              </a:spcBef>
            </a:pPr>
            <a:r>
              <a:rPr lang="de-DE" sz="1195" dirty="0">
                <a:solidFill>
                  <a:srgbClr val="000000"/>
                </a:solidFill>
              </a:rPr>
              <a:t>Werbezwecke verfolgen und möglicherweise Wirkstoffe betreffen können, die sich noch in der</a:t>
            </a:r>
          </a:p>
          <a:p>
            <a:pPr defTabSz="683853">
              <a:spcBef>
                <a:spcPts val="600"/>
              </a:spcBef>
            </a:pPr>
            <a:r>
              <a:rPr lang="de-DE" sz="1195" dirty="0">
                <a:solidFill>
                  <a:srgbClr val="000000"/>
                </a:solidFill>
              </a:rPr>
              <a:t>klinischen Entwicklung befinden.</a:t>
            </a:r>
          </a:p>
          <a:p>
            <a:pPr defTabSz="683853">
              <a:spcBef>
                <a:spcPts val="600"/>
              </a:spcBef>
            </a:pPr>
            <a:r>
              <a:rPr lang="de-DE" sz="1195" dirty="0">
                <a:solidFill>
                  <a:srgbClr val="000000"/>
                </a:solidFill>
              </a:rPr>
              <a:t>Wenn Sie diese Unterlagen nutzen, liegt die korrekte Darstellung der Daten in Ihrer</a:t>
            </a:r>
          </a:p>
          <a:p>
            <a:pPr defTabSz="683853">
              <a:spcBef>
                <a:spcPts val="600"/>
              </a:spcBef>
            </a:pPr>
            <a:r>
              <a:rPr lang="de-DE" sz="1195" dirty="0">
                <a:solidFill>
                  <a:srgbClr val="000000"/>
                </a:solidFill>
              </a:rPr>
              <a:t>Verantwortung.</a:t>
            </a:r>
          </a:p>
          <a:p>
            <a:pPr defTabSz="683853">
              <a:spcBef>
                <a:spcPts val="600"/>
              </a:spcBef>
            </a:pPr>
            <a:endParaRPr lang="de-DE" sz="1195" dirty="0">
              <a:solidFill>
                <a:srgbClr val="000000"/>
              </a:solidFill>
            </a:endParaRPr>
          </a:p>
          <a:p>
            <a:pPr defTabSz="683853">
              <a:spcBef>
                <a:spcPts val="600"/>
              </a:spcBef>
            </a:pPr>
            <a:r>
              <a:rPr lang="de-DE" sz="1195" dirty="0">
                <a:solidFill>
                  <a:srgbClr val="000000"/>
                </a:solidFill>
              </a:rPr>
              <a:t>Stand der Information: Januar 2025</a:t>
            </a:r>
            <a:endParaRPr lang="en-US" sz="1195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76648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D1100-2851-4215-BB09-722E177E3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24103458-0619-0E43-6E7B-6F4C3413D9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600" b="0" dirty="0" err="1"/>
              <a:t>Erfahrungen</a:t>
            </a:r>
            <a:r>
              <a:rPr lang="en-US" sz="2600" b="0" dirty="0"/>
              <a:t> </a:t>
            </a:r>
            <a:r>
              <a:rPr lang="en-US" sz="2600" b="0" dirty="0" err="1"/>
              <a:t>aus</a:t>
            </a:r>
            <a:r>
              <a:rPr lang="en-US" sz="2600" b="0" dirty="0"/>
              <a:t> 5 Jahren Brolucizumab –</a:t>
            </a:r>
            <a:br>
              <a:rPr lang="en-US" sz="2600" b="0" dirty="0"/>
            </a:br>
            <a:r>
              <a:rPr lang="en-US" sz="2600" b="0" dirty="0" err="1"/>
              <a:t>Patientenmanagement</a:t>
            </a:r>
            <a:r>
              <a:rPr lang="en-US" sz="2600" b="0" dirty="0"/>
              <a:t> und </a:t>
            </a:r>
            <a:r>
              <a:rPr lang="en-US" sz="2600" b="0" i="1" dirty="0"/>
              <a:t>Real World </a:t>
            </a:r>
            <a:r>
              <a:rPr lang="en-US" sz="2600" b="0" dirty="0" err="1"/>
              <a:t>Sicherheitsdaten</a:t>
            </a:r>
            <a:endParaRPr lang="en-US" sz="2600" b="0" dirty="0"/>
          </a:p>
        </p:txBody>
      </p:sp>
    </p:spTree>
    <p:extLst>
      <p:ext uri="{BB962C8B-B14F-4D97-AF65-F5344CB8AC3E}">
        <p14:creationId xmlns:p14="http://schemas.microsoft.com/office/powerpoint/2010/main" val="218859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26"/>
    </mc:Choice>
    <mc:Fallback xmlns="">
      <p:transition spd="slow" advTm="3172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1" y="1591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2"/>
            </p:custDataLst>
          </p:nvPr>
        </p:nvSpPr>
        <p:spPr>
          <a:xfrm>
            <a:off x="3" y="3"/>
            <a:ext cx="158751" cy="1587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F010C38-D18D-D54D-FEAA-D6E28C235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7" y="311086"/>
            <a:ext cx="7547489" cy="1065278"/>
          </a:xfrm>
        </p:spPr>
        <p:txBody>
          <a:bodyPr/>
          <a:lstStyle/>
          <a:p>
            <a:r>
              <a:rPr lang="de-DE" sz="3200" b="1">
                <a:solidFill>
                  <a:srgbClr val="002068"/>
                </a:solidFill>
                <a:effectLst/>
              </a:rPr>
              <a:t>Post-Marketing: tendenzieller Rückgang gemeldeter Sehkraftverluste </a:t>
            </a:r>
            <a:br>
              <a:rPr lang="en-GB" sz="3200" b="1">
                <a:solidFill>
                  <a:srgbClr val="002068"/>
                </a:solidFill>
                <a:effectLst/>
              </a:rPr>
            </a:br>
            <a:endParaRPr lang="de-D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45BE20-159C-EE44-E1E9-524DCC702983}"/>
              </a:ext>
            </a:extLst>
          </p:cNvPr>
          <p:cNvSpPr txBox="1"/>
          <p:nvPr/>
        </p:nvSpPr>
        <p:spPr>
          <a:xfrm>
            <a:off x="488478" y="5947501"/>
            <a:ext cx="1158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defRPr/>
            </a:pPr>
            <a:r>
              <a:rPr lang="en-US" sz="900" dirty="0"/>
              <a:t>RO, </a:t>
            </a:r>
            <a:r>
              <a:rPr lang="en-US" sz="900" dirty="0" err="1"/>
              <a:t>retinaler</a:t>
            </a:r>
            <a:r>
              <a:rPr lang="en-US" sz="900" dirty="0"/>
              <a:t> </a:t>
            </a:r>
            <a:r>
              <a:rPr lang="en-US" sz="900" dirty="0" err="1"/>
              <a:t>Gefäßverschluss</a:t>
            </a:r>
            <a:r>
              <a:rPr lang="en-US" sz="900" dirty="0"/>
              <a:t>; RV, </a:t>
            </a:r>
            <a:r>
              <a:rPr lang="en-US" sz="900" dirty="0" err="1"/>
              <a:t>retinale</a:t>
            </a:r>
            <a:r>
              <a:rPr lang="en-US" sz="900" dirty="0"/>
              <a:t> </a:t>
            </a:r>
            <a:r>
              <a:rPr lang="en-US" sz="900" dirty="0" err="1"/>
              <a:t>Vaskulitis</a:t>
            </a:r>
            <a:r>
              <a:rPr lang="en-US" sz="900" dirty="0"/>
              <a:t>. </a:t>
            </a:r>
          </a:p>
          <a:p>
            <a:pPr defTabSz="1219140">
              <a:defRPr/>
            </a:pPr>
            <a:r>
              <a:rPr lang="en-GB" sz="900" dirty="0"/>
              <a:t>Igwe F, et al. </a:t>
            </a:r>
            <a:r>
              <a:rPr lang="en-US" sz="900" i="1" dirty="0" err="1"/>
              <a:t>Ophthalmol</a:t>
            </a:r>
            <a:r>
              <a:rPr lang="en-US" sz="900" i="1" dirty="0"/>
              <a:t> </a:t>
            </a:r>
            <a:r>
              <a:rPr lang="en-US" sz="900" i="1" dirty="0" err="1"/>
              <a:t>Ther</a:t>
            </a:r>
            <a:r>
              <a:rPr lang="en-US" sz="900" dirty="0"/>
              <a:t>. 2023 Feb;12(1):593-598.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1B45E63-DA8A-9428-E789-5AB3ED7ED909}"/>
              </a:ext>
            </a:extLst>
          </p:cNvPr>
          <p:cNvSpPr/>
          <p:nvPr/>
        </p:nvSpPr>
        <p:spPr>
          <a:xfrm>
            <a:off x="0" y="4914931"/>
            <a:ext cx="9325003" cy="1023734"/>
          </a:xfrm>
          <a:prstGeom prst="rect">
            <a:avLst/>
          </a:prstGeom>
          <a:solidFill>
            <a:srgbClr val="EB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TextBox 225">
            <a:extLst>
              <a:ext uri="{FF2B5EF4-FFF2-40B4-BE49-F238E27FC236}">
                <a16:creationId xmlns:a16="http://schemas.microsoft.com/office/drawing/2014/main" id="{2CF5C293-E892-C22D-D7A9-0F3FABDE7CA0}"/>
              </a:ext>
            </a:extLst>
          </p:cNvPr>
          <p:cNvSpPr txBox="1"/>
          <p:nvPr/>
        </p:nvSpPr>
        <p:spPr>
          <a:xfrm>
            <a:off x="321972" y="5028686"/>
            <a:ext cx="8732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Seit Auftreten des Sicherheitssignals ist die Anzahl an </a:t>
            </a:r>
            <a:r>
              <a:rPr lang="de-DE" sz="1600" dirty="0" err="1"/>
              <a:t>Brolucizumab</a:t>
            </a:r>
            <a:r>
              <a:rPr lang="de-DE" sz="1600" dirty="0"/>
              <a:t>-assoziierten Nebenwirkungen gesunken, eine </a:t>
            </a:r>
            <a:r>
              <a:rPr lang="de-DE" sz="1600" b="1" dirty="0"/>
              <a:t>sorgfältige Überwachung und schnelles Eingreifen </a:t>
            </a:r>
            <a:r>
              <a:rPr lang="de-DE" sz="1600" dirty="0"/>
              <a:t>kann dabei zu einem </a:t>
            </a:r>
            <a:r>
              <a:rPr lang="de-DE" sz="1600" b="1" dirty="0"/>
              <a:t>Rückgang der Fälle </a:t>
            </a:r>
            <a:r>
              <a:rPr lang="de-DE" sz="1600" dirty="0"/>
              <a:t>und zur </a:t>
            </a:r>
            <a:r>
              <a:rPr lang="de-DE" sz="1600" b="1" dirty="0"/>
              <a:t>Vermeidung von Sehkraftverlust </a:t>
            </a:r>
            <a:r>
              <a:rPr lang="de-DE" sz="1600" dirty="0"/>
              <a:t>beitragen.</a:t>
            </a:r>
          </a:p>
        </p:txBody>
      </p:sp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C5BD1B04-177C-DB99-950A-45FE3AA64FC9}"/>
              </a:ext>
            </a:extLst>
          </p:cNvPr>
          <p:cNvSpPr>
            <a:spLocks/>
          </p:cNvSpPr>
          <p:nvPr/>
        </p:nvSpPr>
        <p:spPr>
          <a:xfrm>
            <a:off x="493317" y="1826285"/>
            <a:ext cx="8519726" cy="2920296"/>
          </a:xfrm>
          <a:prstGeom prst="roundRect">
            <a:avLst>
              <a:gd name="adj" fmla="val 5788"/>
            </a:avLst>
          </a:prstGeom>
          <a:solidFill>
            <a:schemeClr val="bg1"/>
          </a:solidFill>
          <a:ln>
            <a:noFill/>
          </a:ln>
          <a:effectLst>
            <a:outerShdw blurRad="241300" dist="38100" dir="5400000" rotWithShape="0">
              <a:scrgbClr r="0" g="0" b="0">
                <a:alpha val="19000"/>
              </a:sc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tIns="0" rIns="365760" bIns="0" rtlCol="0" anchor="ctr" anchorCtr="0"/>
          <a:lstStyle/>
          <a:p>
            <a:pPr marL="0" marR="0" lvl="0" indent="0" algn="l" defTabSz="514226" rtl="0" eaLnBrk="1" fontAlgn="auto" latinLnBrk="0" hangingPunct="1">
              <a:lnSpc>
                <a:spcPts val="1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ound Same Side Corner Rectangle 300">
            <a:extLst>
              <a:ext uri="{FF2B5EF4-FFF2-40B4-BE49-F238E27FC236}">
                <a16:creationId xmlns:a16="http://schemas.microsoft.com/office/drawing/2014/main" id="{8FB8B0C7-CDA7-34C7-7E03-97D232ED0FD0}"/>
              </a:ext>
            </a:extLst>
          </p:cNvPr>
          <p:cNvSpPr/>
          <p:nvPr/>
        </p:nvSpPr>
        <p:spPr>
          <a:xfrm>
            <a:off x="493317" y="1477181"/>
            <a:ext cx="8519726" cy="48841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24E89"/>
          </a:solidFill>
          <a:ln w="3175">
            <a:noFill/>
          </a:ln>
          <a:effectLst>
            <a:innerShdw blurRad="127000">
              <a:schemeClr val="tx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de-DE" sz="1400" b="1"/>
              <a:t>Kumulative Raten von RV und/oder RO nach Markteinführung und der damit verbundene Sehkraftverlust im Zeitverlauf</a:t>
            </a:r>
            <a:endParaRPr lang="en-GB" sz="1400" b="1"/>
          </a:p>
        </p:txBody>
      </p:sp>
      <p:sp>
        <p:nvSpPr>
          <p:cNvPr id="10" name="Pfeil: nach unten 9">
            <a:extLst>
              <a:ext uri="{FF2B5EF4-FFF2-40B4-BE49-F238E27FC236}">
                <a16:creationId xmlns:a16="http://schemas.microsoft.com/office/drawing/2014/main" id="{B2F8BB72-9161-9046-7A8A-ACB1BD01FF2E}"/>
              </a:ext>
            </a:extLst>
          </p:cNvPr>
          <p:cNvSpPr/>
          <p:nvPr/>
        </p:nvSpPr>
        <p:spPr>
          <a:xfrm>
            <a:off x="3423869" y="2051988"/>
            <a:ext cx="192780" cy="33219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nach unten 10">
            <a:extLst>
              <a:ext uri="{FF2B5EF4-FFF2-40B4-BE49-F238E27FC236}">
                <a16:creationId xmlns:a16="http://schemas.microsoft.com/office/drawing/2014/main" id="{2B022D19-A08F-1ECE-6D6B-C9C107C467D6}"/>
              </a:ext>
            </a:extLst>
          </p:cNvPr>
          <p:cNvSpPr/>
          <p:nvPr/>
        </p:nvSpPr>
        <p:spPr>
          <a:xfrm>
            <a:off x="5955026" y="2492233"/>
            <a:ext cx="192780" cy="33219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ound Same Side Corner Rectangle 302">
            <a:extLst>
              <a:ext uri="{FF2B5EF4-FFF2-40B4-BE49-F238E27FC236}">
                <a16:creationId xmlns:a16="http://schemas.microsoft.com/office/drawing/2014/main" id="{C1064EFD-A60F-6B31-4094-5F448B86D663}"/>
              </a:ext>
            </a:extLst>
          </p:cNvPr>
          <p:cNvSpPr/>
          <p:nvPr/>
        </p:nvSpPr>
        <p:spPr>
          <a:xfrm>
            <a:off x="488478" y="1468029"/>
            <a:ext cx="8519726" cy="331651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bg1">
                  <a:alpha val="50000"/>
                </a:schemeClr>
              </a:gs>
              <a:gs pos="48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1438270C-A39A-CFA6-12F2-978FDA10FAE1}"/>
              </a:ext>
            </a:extLst>
          </p:cNvPr>
          <p:cNvSpPr/>
          <p:nvPr/>
        </p:nvSpPr>
        <p:spPr>
          <a:xfrm>
            <a:off x="1567801" y="2446965"/>
            <a:ext cx="7165089" cy="842602"/>
          </a:xfrm>
          <a:custGeom>
            <a:avLst/>
            <a:gdLst>
              <a:gd name="connsiteX0" fmla="*/ 0 w 7165089"/>
              <a:gd name="connsiteY0" fmla="*/ 842603 h 842602"/>
              <a:gd name="connsiteX1" fmla="*/ 253409 w 7165089"/>
              <a:gd name="connsiteY1" fmla="*/ 706194 h 842602"/>
              <a:gd name="connsiteX2" fmla="*/ 430119 w 7165089"/>
              <a:gd name="connsiteY2" fmla="*/ 731514 h 842602"/>
              <a:gd name="connsiteX3" fmla="*/ 679618 w 7165089"/>
              <a:gd name="connsiteY3" fmla="*/ 594081 h 842602"/>
              <a:gd name="connsiteX4" fmla="*/ 971527 w 7165089"/>
              <a:gd name="connsiteY4" fmla="*/ 594081 h 842602"/>
              <a:gd name="connsiteX5" fmla="*/ 1201927 w 7165089"/>
              <a:gd name="connsiteY5" fmla="*/ 283941 h 842602"/>
              <a:gd name="connsiteX6" fmla="*/ 1420746 w 7165089"/>
              <a:gd name="connsiteY6" fmla="*/ 283941 h 842602"/>
              <a:gd name="connsiteX7" fmla="*/ 1666485 w 7165089"/>
              <a:gd name="connsiteY7" fmla="*/ 52251 h 842602"/>
              <a:gd name="connsiteX8" fmla="*/ 1866205 w 7165089"/>
              <a:gd name="connsiteY8" fmla="*/ 0 h 842602"/>
              <a:gd name="connsiteX9" fmla="*/ 2146384 w 7165089"/>
              <a:gd name="connsiteY9" fmla="*/ 0 h 842602"/>
              <a:gd name="connsiteX10" fmla="*/ 2380693 w 7165089"/>
              <a:gd name="connsiteY10" fmla="*/ 97184 h 842602"/>
              <a:gd name="connsiteX11" fmla="*/ 2622522 w 7165089"/>
              <a:gd name="connsiteY11" fmla="*/ 48592 h 842602"/>
              <a:gd name="connsiteX12" fmla="*/ 2856832 w 7165089"/>
              <a:gd name="connsiteY12" fmla="*/ 100843 h 842602"/>
              <a:gd name="connsiteX13" fmla="*/ 3067981 w 7165089"/>
              <a:gd name="connsiteY13" fmla="*/ 0 h 842602"/>
              <a:gd name="connsiteX14" fmla="*/ 3336731 w 7165089"/>
              <a:gd name="connsiteY14" fmla="*/ 100843 h 842602"/>
              <a:gd name="connsiteX15" fmla="*/ 3505770 w 7165089"/>
              <a:gd name="connsiteY15" fmla="*/ 56056 h 842602"/>
              <a:gd name="connsiteX16" fmla="*/ 3809109 w 7165089"/>
              <a:gd name="connsiteY16" fmla="*/ 59715 h 842602"/>
              <a:gd name="connsiteX17" fmla="*/ 4012589 w 7165089"/>
              <a:gd name="connsiteY17" fmla="*/ 89720 h 842602"/>
              <a:gd name="connsiteX18" fmla="*/ 4269908 w 7165089"/>
              <a:gd name="connsiteY18" fmla="*/ 97184 h 842602"/>
              <a:gd name="connsiteX19" fmla="*/ 4473388 w 7165089"/>
              <a:gd name="connsiteY19" fmla="*/ 160705 h 842602"/>
              <a:gd name="connsiteX20" fmla="*/ 5682834 w 7165089"/>
              <a:gd name="connsiteY20" fmla="*/ 183098 h 842602"/>
              <a:gd name="connsiteX21" fmla="*/ 6404712 w 7165089"/>
              <a:gd name="connsiteY21" fmla="*/ 351267 h 842602"/>
              <a:gd name="connsiteX22" fmla="*/ 7165090 w 7165089"/>
              <a:gd name="connsiteY22" fmla="*/ 440987 h 84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165089" h="842602">
                <a:moveTo>
                  <a:pt x="0" y="842603"/>
                </a:moveTo>
                <a:lnTo>
                  <a:pt x="253409" y="706194"/>
                </a:lnTo>
                <a:lnTo>
                  <a:pt x="430119" y="731514"/>
                </a:lnTo>
                <a:lnTo>
                  <a:pt x="679618" y="594081"/>
                </a:lnTo>
                <a:lnTo>
                  <a:pt x="971527" y="594081"/>
                </a:lnTo>
                <a:lnTo>
                  <a:pt x="1201927" y="283941"/>
                </a:lnTo>
                <a:lnTo>
                  <a:pt x="1420746" y="283941"/>
                </a:lnTo>
                <a:lnTo>
                  <a:pt x="1666485" y="52251"/>
                </a:lnTo>
                <a:lnTo>
                  <a:pt x="1866205" y="0"/>
                </a:lnTo>
                <a:lnTo>
                  <a:pt x="2146384" y="0"/>
                </a:lnTo>
                <a:lnTo>
                  <a:pt x="2380693" y="97184"/>
                </a:lnTo>
                <a:lnTo>
                  <a:pt x="2622522" y="48592"/>
                </a:lnTo>
                <a:lnTo>
                  <a:pt x="2856832" y="100843"/>
                </a:lnTo>
                <a:lnTo>
                  <a:pt x="3067981" y="0"/>
                </a:lnTo>
                <a:lnTo>
                  <a:pt x="3336731" y="100843"/>
                </a:lnTo>
                <a:lnTo>
                  <a:pt x="3505770" y="56056"/>
                </a:lnTo>
                <a:lnTo>
                  <a:pt x="3809109" y="59715"/>
                </a:lnTo>
                <a:lnTo>
                  <a:pt x="4012589" y="89720"/>
                </a:lnTo>
                <a:lnTo>
                  <a:pt x="4269908" y="97184"/>
                </a:lnTo>
                <a:lnTo>
                  <a:pt x="4473388" y="160705"/>
                </a:lnTo>
                <a:lnTo>
                  <a:pt x="5682834" y="183098"/>
                </a:lnTo>
                <a:lnTo>
                  <a:pt x="6404712" y="351267"/>
                </a:lnTo>
                <a:lnTo>
                  <a:pt x="7165090" y="440987"/>
                </a:lnTo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DE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ABA19802-B05F-6E2E-81E7-C1557405A063}"/>
              </a:ext>
            </a:extLst>
          </p:cNvPr>
          <p:cNvSpPr/>
          <p:nvPr/>
        </p:nvSpPr>
        <p:spPr>
          <a:xfrm>
            <a:off x="1590810" y="3347527"/>
            <a:ext cx="7131853" cy="411129"/>
          </a:xfrm>
          <a:custGeom>
            <a:avLst/>
            <a:gdLst>
              <a:gd name="connsiteX0" fmla="*/ 0 w 7131853"/>
              <a:gd name="connsiteY0" fmla="*/ 411129 h 411129"/>
              <a:gd name="connsiteX1" fmla="*/ 218970 w 7131853"/>
              <a:gd name="connsiteY1" fmla="*/ 205491 h 411129"/>
              <a:gd name="connsiteX2" fmla="*/ 407109 w 7131853"/>
              <a:gd name="connsiteY2" fmla="*/ 347608 h 411129"/>
              <a:gd name="connsiteX3" fmla="*/ 632546 w 7131853"/>
              <a:gd name="connsiteY3" fmla="*/ 159388 h 411129"/>
              <a:gd name="connsiteX4" fmla="*/ 940848 w 7131853"/>
              <a:gd name="connsiteY4" fmla="*/ 230080 h 411129"/>
              <a:gd name="connsiteX5" fmla="*/ 1175007 w 7131853"/>
              <a:gd name="connsiteY5" fmla="*/ 85914 h 411129"/>
              <a:gd name="connsiteX6" fmla="*/ 1409316 w 7131853"/>
              <a:gd name="connsiteY6" fmla="*/ 48592 h 411129"/>
              <a:gd name="connsiteX7" fmla="*/ 1701075 w 7131853"/>
              <a:gd name="connsiteY7" fmla="*/ 48592 h 411129"/>
              <a:gd name="connsiteX8" fmla="*/ 2027424 w 7131853"/>
              <a:gd name="connsiteY8" fmla="*/ 18734 h 411129"/>
              <a:gd name="connsiteX9" fmla="*/ 2845252 w 7131853"/>
              <a:gd name="connsiteY9" fmla="*/ 18734 h 411129"/>
              <a:gd name="connsiteX10" fmla="*/ 3079561 w 7131853"/>
              <a:gd name="connsiteY10" fmla="*/ 48592 h 411129"/>
              <a:gd name="connsiteX11" fmla="*/ 3252361 w 7131853"/>
              <a:gd name="connsiteY11" fmla="*/ 0 h 411129"/>
              <a:gd name="connsiteX12" fmla="*/ 3769406 w 7131853"/>
              <a:gd name="connsiteY12" fmla="*/ 0 h 411129"/>
              <a:gd name="connsiteX13" fmla="*/ 4027929 w 7131853"/>
              <a:gd name="connsiteY13" fmla="*/ 93379 h 411129"/>
              <a:gd name="connsiteX14" fmla="*/ 4223738 w 7131853"/>
              <a:gd name="connsiteY14" fmla="*/ 26199 h 411129"/>
              <a:gd name="connsiteX15" fmla="*/ 4385108 w 7131853"/>
              <a:gd name="connsiteY15" fmla="*/ 44787 h 411129"/>
              <a:gd name="connsiteX16" fmla="*/ 5675314 w 7131853"/>
              <a:gd name="connsiteY16" fmla="*/ 29858 h 411129"/>
              <a:gd name="connsiteX17" fmla="*/ 6308762 w 7131853"/>
              <a:gd name="connsiteY17" fmla="*/ 78450 h 411129"/>
              <a:gd name="connsiteX18" fmla="*/ 7131853 w 7131853"/>
              <a:gd name="connsiteY18" fmla="*/ 59862 h 41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131853" h="411129">
                <a:moveTo>
                  <a:pt x="0" y="411129"/>
                </a:moveTo>
                <a:lnTo>
                  <a:pt x="218970" y="205491"/>
                </a:lnTo>
                <a:lnTo>
                  <a:pt x="407109" y="347608"/>
                </a:lnTo>
                <a:lnTo>
                  <a:pt x="632546" y="159388"/>
                </a:lnTo>
                <a:lnTo>
                  <a:pt x="940848" y="230080"/>
                </a:lnTo>
                <a:lnTo>
                  <a:pt x="1175007" y="85914"/>
                </a:lnTo>
                <a:lnTo>
                  <a:pt x="1409316" y="48592"/>
                </a:lnTo>
                <a:lnTo>
                  <a:pt x="1701075" y="48592"/>
                </a:lnTo>
                <a:lnTo>
                  <a:pt x="2027424" y="18734"/>
                </a:lnTo>
                <a:lnTo>
                  <a:pt x="2845252" y="18734"/>
                </a:lnTo>
                <a:lnTo>
                  <a:pt x="3079561" y="48592"/>
                </a:lnTo>
                <a:lnTo>
                  <a:pt x="3252361" y="0"/>
                </a:lnTo>
                <a:lnTo>
                  <a:pt x="3769406" y="0"/>
                </a:lnTo>
                <a:lnTo>
                  <a:pt x="4027929" y="93379"/>
                </a:lnTo>
                <a:lnTo>
                  <a:pt x="4223738" y="26199"/>
                </a:lnTo>
                <a:lnTo>
                  <a:pt x="4385108" y="44787"/>
                </a:lnTo>
                <a:lnTo>
                  <a:pt x="5675314" y="29858"/>
                </a:lnTo>
                <a:lnTo>
                  <a:pt x="6308762" y="78450"/>
                </a:lnTo>
                <a:lnTo>
                  <a:pt x="7131853" y="59862"/>
                </a:lnTo>
              </a:path>
            </a:pathLst>
          </a:custGeom>
          <a:noFill/>
          <a:ln w="1905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DE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E420FEC8-75E6-B9E9-A7B9-6F1F65F046BD}"/>
              </a:ext>
            </a:extLst>
          </p:cNvPr>
          <p:cNvSpPr/>
          <p:nvPr/>
        </p:nvSpPr>
        <p:spPr>
          <a:xfrm>
            <a:off x="1580584" y="4098654"/>
            <a:ext cx="7142079" cy="14636"/>
          </a:xfrm>
          <a:custGeom>
            <a:avLst/>
            <a:gdLst>
              <a:gd name="connsiteX0" fmla="*/ 0 w 7142079"/>
              <a:gd name="connsiteY0" fmla="*/ 0 h 14636"/>
              <a:gd name="connsiteX1" fmla="*/ 7142080 w 7142079"/>
              <a:gd name="connsiteY1" fmla="*/ 0 h 1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2079" h="14636">
                <a:moveTo>
                  <a:pt x="0" y="0"/>
                </a:moveTo>
                <a:lnTo>
                  <a:pt x="7142080" y="0"/>
                </a:lnTo>
              </a:path>
            </a:pathLst>
          </a:custGeom>
          <a:ln w="7518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DE"/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87DB2F67-A990-FF7B-6D93-3D824CD1A7BC}"/>
              </a:ext>
            </a:extLst>
          </p:cNvPr>
          <p:cNvSpPr/>
          <p:nvPr/>
        </p:nvSpPr>
        <p:spPr>
          <a:xfrm>
            <a:off x="1590810" y="2854289"/>
            <a:ext cx="7142079" cy="870704"/>
          </a:xfrm>
          <a:custGeom>
            <a:avLst/>
            <a:gdLst>
              <a:gd name="connsiteX0" fmla="*/ 0 w 7142079"/>
              <a:gd name="connsiteY0" fmla="*/ 870704 h 870704"/>
              <a:gd name="connsiteX1" fmla="*/ 257319 w 7142079"/>
              <a:gd name="connsiteY1" fmla="*/ 807183 h 870704"/>
              <a:gd name="connsiteX2" fmla="*/ 399439 w 7142079"/>
              <a:gd name="connsiteY2" fmla="*/ 807183 h 870704"/>
              <a:gd name="connsiteX3" fmla="*/ 929267 w 7142079"/>
              <a:gd name="connsiteY3" fmla="*/ 455916 h 870704"/>
              <a:gd name="connsiteX4" fmla="*/ 1151997 w 7142079"/>
              <a:gd name="connsiteY4" fmla="*/ 257889 h 870704"/>
              <a:gd name="connsiteX5" fmla="*/ 1416986 w 7142079"/>
              <a:gd name="connsiteY5" fmla="*/ 97184 h 870704"/>
              <a:gd name="connsiteX6" fmla="*/ 1854625 w 7142079"/>
              <a:gd name="connsiteY6" fmla="*/ 141971 h 870704"/>
              <a:gd name="connsiteX7" fmla="*/ 2100364 w 7142079"/>
              <a:gd name="connsiteY7" fmla="*/ 254083 h 870704"/>
              <a:gd name="connsiteX8" fmla="*/ 2342344 w 7142079"/>
              <a:gd name="connsiteY8" fmla="*/ 156899 h 870704"/>
              <a:gd name="connsiteX9" fmla="*/ 2588083 w 7142079"/>
              <a:gd name="connsiteY9" fmla="*/ 119577 h 870704"/>
              <a:gd name="connsiteX10" fmla="*/ 2829912 w 7142079"/>
              <a:gd name="connsiteY10" fmla="*/ 242814 h 870704"/>
              <a:gd name="connsiteX11" fmla="*/ 3060311 w 7142079"/>
              <a:gd name="connsiteY11" fmla="*/ 164364 h 870704"/>
              <a:gd name="connsiteX12" fmla="*/ 3313721 w 7142079"/>
              <a:gd name="connsiteY12" fmla="*/ 134506 h 870704"/>
              <a:gd name="connsiteX13" fmla="*/ 3536450 w 7142079"/>
              <a:gd name="connsiteY13" fmla="*/ 138312 h 870704"/>
              <a:gd name="connsiteX14" fmla="*/ 3774519 w 7142079"/>
              <a:gd name="connsiteY14" fmla="*/ 164364 h 870704"/>
              <a:gd name="connsiteX15" fmla="*/ 4235318 w 7142079"/>
              <a:gd name="connsiteY15" fmla="*/ 56056 h 870704"/>
              <a:gd name="connsiteX16" fmla="*/ 4458048 w 7142079"/>
              <a:gd name="connsiteY16" fmla="*/ 14929 h 870704"/>
              <a:gd name="connsiteX17" fmla="*/ 5429425 w 7142079"/>
              <a:gd name="connsiteY17" fmla="*/ 7464 h 870704"/>
              <a:gd name="connsiteX18" fmla="*/ 6197473 w 7142079"/>
              <a:gd name="connsiteY18" fmla="*/ 26199 h 870704"/>
              <a:gd name="connsiteX19" fmla="*/ 7142080 w 7142079"/>
              <a:gd name="connsiteY19" fmla="*/ 0 h 87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142079" h="870704">
                <a:moveTo>
                  <a:pt x="0" y="870704"/>
                </a:moveTo>
                <a:lnTo>
                  <a:pt x="257319" y="807183"/>
                </a:lnTo>
                <a:lnTo>
                  <a:pt x="399439" y="807183"/>
                </a:lnTo>
                <a:lnTo>
                  <a:pt x="929267" y="455916"/>
                </a:lnTo>
                <a:lnTo>
                  <a:pt x="1151997" y="257889"/>
                </a:lnTo>
                <a:lnTo>
                  <a:pt x="1416986" y="97184"/>
                </a:lnTo>
                <a:lnTo>
                  <a:pt x="1854625" y="141971"/>
                </a:lnTo>
                <a:lnTo>
                  <a:pt x="2100364" y="254083"/>
                </a:lnTo>
                <a:lnTo>
                  <a:pt x="2342344" y="156899"/>
                </a:lnTo>
                <a:lnTo>
                  <a:pt x="2588083" y="119577"/>
                </a:lnTo>
                <a:lnTo>
                  <a:pt x="2829912" y="242814"/>
                </a:lnTo>
                <a:lnTo>
                  <a:pt x="3060311" y="164364"/>
                </a:lnTo>
                <a:lnTo>
                  <a:pt x="3313721" y="134506"/>
                </a:lnTo>
                <a:lnTo>
                  <a:pt x="3536450" y="138312"/>
                </a:lnTo>
                <a:lnTo>
                  <a:pt x="3774519" y="164364"/>
                </a:lnTo>
                <a:lnTo>
                  <a:pt x="4235318" y="56056"/>
                </a:lnTo>
                <a:lnTo>
                  <a:pt x="4458048" y="14929"/>
                </a:lnTo>
                <a:lnTo>
                  <a:pt x="5429425" y="7464"/>
                </a:lnTo>
                <a:lnTo>
                  <a:pt x="6197473" y="26199"/>
                </a:lnTo>
                <a:lnTo>
                  <a:pt x="7142080" y="0"/>
                </a:lnTo>
              </a:path>
            </a:pathLst>
          </a:custGeom>
          <a:noFill/>
          <a:ln w="19050" cap="flat">
            <a:solidFill>
              <a:schemeClr val="accent6"/>
            </a:solidFill>
            <a:prstDash val="solid"/>
            <a:miter/>
          </a:ln>
        </p:spPr>
        <p:txBody>
          <a:bodyPr rtlCol="0" anchor="ctr"/>
          <a:lstStyle/>
          <a:p>
            <a:endParaRPr lang="en-DE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CF3673B7-2CF8-296A-3C79-B0FFA878B345}"/>
              </a:ext>
            </a:extLst>
          </p:cNvPr>
          <p:cNvSpPr/>
          <p:nvPr/>
        </p:nvSpPr>
        <p:spPr>
          <a:xfrm>
            <a:off x="1997919" y="2779498"/>
            <a:ext cx="6724744" cy="797962"/>
          </a:xfrm>
          <a:custGeom>
            <a:avLst/>
            <a:gdLst>
              <a:gd name="connsiteX0" fmla="*/ 0 w 6724744"/>
              <a:gd name="connsiteY0" fmla="*/ 797962 h 797962"/>
              <a:gd name="connsiteX1" fmla="*/ 241829 w 6724744"/>
              <a:gd name="connsiteY1" fmla="*/ 624085 h 797962"/>
              <a:gd name="connsiteX2" fmla="*/ 541408 w 6724744"/>
              <a:gd name="connsiteY2" fmla="*/ 541830 h 797962"/>
              <a:gd name="connsiteX3" fmla="*/ 775568 w 6724744"/>
              <a:gd name="connsiteY3" fmla="*/ 228031 h 797962"/>
              <a:gd name="connsiteX4" fmla="*/ 1005967 w 6724744"/>
              <a:gd name="connsiteY4" fmla="*/ 183098 h 797962"/>
              <a:gd name="connsiteX5" fmla="*/ 1466766 w 6724744"/>
              <a:gd name="connsiteY5" fmla="*/ 0 h 797962"/>
              <a:gd name="connsiteX6" fmla="*/ 1766195 w 6724744"/>
              <a:gd name="connsiteY6" fmla="*/ 26199 h 797962"/>
              <a:gd name="connsiteX7" fmla="*/ 2142624 w 6724744"/>
              <a:gd name="connsiteY7" fmla="*/ 89720 h 797962"/>
              <a:gd name="connsiteX8" fmla="*/ 2887512 w 6724744"/>
              <a:gd name="connsiteY8" fmla="*/ 171975 h 797962"/>
              <a:gd name="connsiteX9" fmla="*/ 3133251 w 6724744"/>
              <a:gd name="connsiteY9" fmla="*/ 216761 h 797962"/>
              <a:gd name="connsiteX10" fmla="*/ 3363651 w 6724744"/>
              <a:gd name="connsiteY10" fmla="*/ 168169 h 797962"/>
              <a:gd name="connsiteX11" fmla="*/ 3567130 w 6724744"/>
              <a:gd name="connsiteY11" fmla="*/ 228031 h 797962"/>
              <a:gd name="connsiteX12" fmla="*/ 3851219 w 6724744"/>
              <a:gd name="connsiteY12" fmla="*/ 235496 h 797962"/>
              <a:gd name="connsiteX13" fmla="*/ 4312018 w 6724744"/>
              <a:gd name="connsiteY13" fmla="*/ 287747 h 797962"/>
              <a:gd name="connsiteX14" fmla="*/ 5252715 w 6724744"/>
              <a:gd name="connsiteY14" fmla="*/ 284088 h 797962"/>
              <a:gd name="connsiteX15" fmla="*/ 5966923 w 6724744"/>
              <a:gd name="connsiteY15" fmla="*/ 398981 h 797962"/>
              <a:gd name="connsiteX16" fmla="*/ 6724744 w 6724744"/>
              <a:gd name="connsiteY16" fmla="*/ 418594 h 79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24744" h="797962">
                <a:moveTo>
                  <a:pt x="0" y="797962"/>
                </a:moveTo>
                <a:lnTo>
                  <a:pt x="241829" y="624085"/>
                </a:lnTo>
                <a:lnTo>
                  <a:pt x="541408" y="541830"/>
                </a:lnTo>
                <a:lnTo>
                  <a:pt x="775568" y="228031"/>
                </a:lnTo>
                <a:lnTo>
                  <a:pt x="1005967" y="183098"/>
                </a:lnTo>
                <a:lnTo>
                  <a:pt x="1466766" y="0"/>
                </a:lnTo>
                <a:lnTo>
                  <a:pt x="1766195" y="26199"/>
                </a:lnTo>
                <a:lnTo>
                  <a:pt x="2142624" y="89720"/>
                </a:lnTo>
                <a:lnTo>
                  <a:pt x="2887512" y="171975"/>
                </a:lnTo>
                <a:lnTo>
                  <a:pt x="3133251" y="216761"/>
                </a:lnTo>
                <a:lnTo>
                  <a:pt x="3363651" y="168169"/>
                </a:lnTo>
                <a:lnTo>
                  <a:pt x="3567130" y="228031"/>
                </a:lnTo>
                <a:lnTo>
                  <a:pt x="3851219" y="235496"/>
                </a:lnTo>
                <a:lnTo>
                  <a:pt x="4312018" y="287747"/>
                </a:lnTo>
                <a:lnTo>
                  <a:pt x="5252715" y="284088"/>
                </a:lnTo>
                <a:lnTo>
                  <a:pt x="5966923" y="398981"/>
                </a:lnTo>
                <a:lnTo>
                  <a:pt x="6724744" y="418594"/>
                </a:lnTo>
              </a:path>
            </a:pathLst>
          </a:custGeom>
          <a:noFill/>
          <a:ln w="19050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090D641-376A-49A8-B337-57AD0282DB0E}"/>
              </a:ext>
            </a:extLst>
          </p:cNvPr>
          <p:cNvSpPr txBox="1"/>
          <p:nvPr/>
        </p:nvSpPr>
        <p:spPr>
          <a:xfrm>
            <a:off x="1213381" y="216591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/>
              <a:t>8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5BB8857-414C-B2D9-791B-347CA8056612}"/>
              </a:ext>
            </a:extLst>
          </p:cNvPr>
          <p:cNvSpPr txBox="1"/>
          <p:nvPr/>
        </p:nvSpPr>
        <p:spPr>
          <a:xfrm>
            <a:off x="1213380" y="2388697"/>
            <a:ext cx="284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/>
              <a:t>7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6F8893F-1B95-68A3-1949-CBC4DD4D2534}"/>
              </a:ext>
            </a:extLst>
          </p:cNvPr>
          <p:cNvSpPr txBox="1"/>
          <p:nvPr/>
        </p:nvSpPr>
        <p:spPr>
          <a:xfrm>
            <a:off x="1212568" y="2614783"/>
            <a:ext cx="284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/>
              <a:t>6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89D1F0F-F890-D54C-D441-C5E5BEB57625}"/>
              </a:ext>
            </a:extLst>
          </p:cNvPr>
          <p:cNvSpPr txBox="1"/>
          <p:nvPr/>
        </p:nvSpPr>
        <p:spPr>
          <a:xfrm>
            <a:off x="1212568" y="2837566"/>
            <a:ext cx="284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/>
              <a:t>5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D543FB9-BAAB-B835-F946-5E10EC4AE179}"/>
              </a:ext>
            </a:extLst>
          </p:cNvPr>
          <p:cNvSpPr txBox="1"/>
          <p:nvPr/>
        </p:nvSpPr>
        <p:spPr>
          <a:xfrm>
            <a:off x="1212568" y="3065831"/>
            <a:ext cx="284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/>
              <a:t>4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FD2B1F7-2767-F48F-5A1F-B0918BE3248B}"/>
              </a:ext>
            </a:extLst>
          </p:cNvPr>
          <p:cNvSpPr txBox="1"/>
          <p:nvPr/>
        </p:nvSpPr>
        <p:spPr>
          <a:xfrm>
            <a:off x="1212568" y="3288614"/>
            <a:ext cx="284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/>
              <a:t>3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32E5ED4F-5ED3-7D67-731E-DAC53E31B8DE}"/>
              </a:ext>
            </a:extLst>
          </p:cNvPr>
          <p:cNvSpPr txBox="1"/>
          <p:nvPr/>
        </p:nvSpPr>
        <p:spPr>
          <a:xfrm>
            <a:off x="1211756" y="3514700"/>
            <a:ext cx="284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/>
              <a:t>2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1A2F07C8-9517-A129-CA0C-7D2292EA07ED}"/>
              </a:ext>
            </a:extLst>
          </p:cNvPr>
          <p:cNvSpPr txBox="1"/>
          <p:nvPr/>
        </p:nvSpPr>
        <p:spPr>
          <a:xfrm>
            <a:off x="1211756" y="3737483"/>
            <a:ext cx="284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/>
              <a:t>1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9F8B745E-E4F4-FA6B-5BCE-688AA2A1CB12}"/>
              </a:ext>
            </a:extLst>
          </p:cNvPr>
          <p:cNvSpPr txBox="1"/>
          <p:nvPr/>
        </p:nvSpPr>
        <p:spPr>
          <a:xfrm>
            <a:off x="1211756" y="3956851"/>
            <a:ext cx="284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/>
              <a:t>0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631B9F5-775F-1957-B684-C64881AAC528}"/>
              </a:ext>
            </a:extLst>
          </p:cNvPr>
          <p:cNvSpPr txBox="1"/>
          <p:nvPr/>
        </p:nvSpPr>
        <p:spPr>
          <a:xfrm rot="16200000">
            <a:off x="-6915" y="2947890"/>
            <a:ext cx="1863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/>
              <a:t>Ereignisse pro </a:t>
            </a:r>
            <a:br>
              <a:rPr lang="de-DE" sz="1400" b="1"/>
            </a:br>
            <a:r>
              <a:rPr lang="de-DE" sz="1400" b="1"/>
              <a:t>10.000 Injektionen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B70C3280-4728-2228-B481-4F3CC687F5A7}"/>
              </a:ext>
            </a:extLst>
          </p:cNvPr>
          <p:cNvSpPr txBox="1"/>
          <p:nvPr/>
        </p:nvSpPr>
        <p:spPr>
          <a:xfrm rot="16200000">
            <a:off x="1307101" y="4267443"/>
            <a:ext cx="5757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/>
              <a:t>Mai-20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E982DE5B-1E35-A055-E8ED-273BABC10955}"/>
              </a:ext>
            </a:extLst>
          </p:cNvPr>
          <p:cNvSpPr txBox="1"/>
          <p:nvPr/>
        </p:nvSpPr>
        <p:spPr>
          <a:xfrm rot="16200000">
            <a:off x="1838166" y="4249934"/>
            <a:ext cx="5325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/>
              <a:t>Jul-20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13BDB4FC-6309-B63A-CA31-CC93E65D7476}"/>
              </a:ext>
            </a:extLst>
          </p:cNvPr>
          <p:cNvSpPr txBox="1"/>
          <p:nvPr/>
        </p:nvSpPr>
        <p:spPr>
          <a:xfrm rot="16200000">
            <a:off x="2316205" y="4277352"/>
            <a:ext cx="5950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/>
              <a:t>Sep-20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64FA18B8-F45A-1843-325B-408C759C168A}"/>
              </a:ext>
            </a:extLst>
          </p:cNvPr>
          <p:cNvSpPr txBox="1"/>
          <p:nvPr/>
        </p:nvSpPr>
        <p:spPr>
          <a:xfrm rot="16200000">
            <a:off x="2824422" y="4278205"/>
            <a:ext cx="5966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/>
              <a:t>Nov-20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7039A9F1-53F9-3E06-58CA-4F40D8B73DF3}"/>
              </a:ext>
            </a:extLst>
          </p:cNvPr>
          <p:cNvSpPr txBox="1"/>
          <p:nvPr/>
        </p:nvSpPr>
        <p:spPr>
          <a:xfrm rot="16200000">
            <a:off x="3338474" y="4266351"/>
            <a:ext cx="574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/>
              <a:t>Jan-21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11C6833F-A3FD-67A3-7D8E-A6E6B3B6D3C0}"/>
              </a:ext>
            </a:extLst>
          </p:cNvPr>
          <p:cNvSpPr txBox="1"/>
          <p:nvPr/>
        </p:nvSpPr>
        <p:spPr>
          <a:xfrm rot="16200000">
            <a:off x="3808535" y="4307597"/>
            <a:ext cx="6543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/>
              <a:t>März-21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9ECE0C50-E86C-AFD8-297E-E1AF2ACAF23D}"/>
              </a:ext>
            </a:extLst>
          </p:cNvPr>
          <p:cNvSpPr txBox="1"/>
          <p:nvPr/>
        </p:nvSpPr>
        <p:spPr>
          <a:xfrm rot="16200000">
            <a:off x="4354195" y="4268918"/>
            <a:ext cx="5758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/>
              <a:t>Mai-21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06B0C75E-F8C2-ACD3-19C3-000BC17E5D5F}"/>
              </a:ext>
            </a:extLst>
          </p:cNvPr>
          <p:cNvSpPr txBox="1"/>
          <p:nvPr/>
        </p:nvSpPr>
        <p:spPr>
          <a:xfrm rot="16200000">
            <a:off x="4888934" y="4255085"/>
            <a:ext cx="5325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/>
              <a:t>Jul-21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C71D97BD-C45B-8E86-E203-FEF9B10F5B8A}"/>
              </a:ext>
            </a:extLst>
          </p:cNvPr>
          <p:cNvSpPr txBox="1"/>
          <p:nvPr/>
        </p:nvSpPr>
        <p:spPr>
          <a:xfrm rot="16200000">
            <a:off x="5364875" y="4280234"/>
            <a:ext cx="5950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/>
              <a:t>Sep-21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F7837B4D-3AF6-9F5C-B84D-A321ED67D69B}"/>
              </a:ext>
            </a:extLst>
          </p:cNvPr>
          <p:cNvSpPr txBox="1"/>
          <p:nvPr/>
        </p:nvSpPr>
        <p:spPr>
          <a:xfrm rot="16200000">
            <a:off x="5873089" y="4281087"/>
            <a:ext cx="5966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/>
              <a:t>Nov-21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856FE62A-A564-2CA0-DF1E-D9FDBE2D035A}"/>
              </a:ext>
            </a:extLst>
          </p:cNvPr>
          <p:cNvSpPr txBox="1"/>
          <p:nvPr/>
        </p:nvSpPr>
        <p:spPr>
          <a:xfrm rot="16200000">
            <a:off x="6392021" y="4275457"/>
            <a:ext cx="574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/>
              <a:t>Jan-22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51E43250-AF68-3F73-D6B9-8BE1C858AAFA}"/>
              </a:ext>
            </a:extLst>
          </p:cNvPr>
          <p:cNvSpPr txBox="1"/>
          <p:nvPr/>
        </p:nvSpPr>
        <p:spPr>
          <a:xfrm rot="16200000">
            <a:off x="6857421" y="4276310"/>
            <a:ext cx="6543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dirty="0"/>
              <a:t>März-22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B4B345A0-0737-3117-CA59-8FF437E7F1FF}"/>
              </a:ext>
            </a:extLst>
          </p:cNvPr>
          <p:cNvSpPr txBox="1"/>
          <p:nvPr/>
        </p:nvSpPr>
        <p:spPr>
          <a:xfrm rot="16200000">
            <a:off x="7407076" y="4273723"/>
            <a:ext cx="5758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/>
              <a:t>Mai-22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A61120DE-425B-7424-2FA9-499E2726A1A4}"/>
              </a:ext>
            </a:extLst>
          </p:cNvPr>
          <p:cNvSpPr txBox="1"/>
          <p:nvPr/>
        </p:nvSpPr>
        <p:spPr>
          <a:xfrm rot="16200000">
            <a:off x="7943179" y="4249732"/>
            <a:ext cx="5325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/>
              <a:t>Jul-22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10306DA9-3980-44F7-66AB-A6E0AC965B61}"/>
              </a:ext>
            </a:extLst>
          </p:cNvPr>
          <p:cNvSpPr txBox="1"/>
          <p:nvPr/>
        </p:nvSpPr>
        <p:spPr>
          <a:xfrm rot="16200000">
            <a:off x="8416181" y="4279962"/>
            <a:ext cx="5950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/>
              <a:t>Sep-22</a:t>
            </a:r>
          </a:p>
        </p:txBody>
      </p:sp>
      <p:sp>
        <p:nvSpPr>
          <p:cNvPr id="160" name="Textfeld 159">
            <a:extLst>
              <a:ext uri="{FF2B5EF4-FFF2-40B4-BE49-F238E27FC236}">
                <a16:creationId xmlns:a16="http://schemas.microsoft.com/office/drawing/2014/main" id="{E545C205-E33E-F267-764B-D370335FAB09}"/>
              </a:ext>
            </a:extLst>
          </p:cNvPr>
          <p:cNvSpPr txBox="1"/>
          <p:nvPr/>
        </p:nvSpPr>
        <p:spPr>
          <a:xfrm>
            <a:off x="7900983" y="3178776"/>
            <a:ext cx="914033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50">
                <a:solidFill>
                  <a:schemeClr val="accent3"/>
                </a:solidFill>
              </a:rPr>
              <a:t>Sehkraftverlust</a:t>
            </a:r>
          </a:p>
        </p:txBody>
      </p:sp>
      <p:sp>
        <p:nvSpPr>
          <p:cNvPr id="161" name="Textfeld 160">
            <a:extLst>
              <a:ext uri="{FF2B5EF4-FFF2-40B4-BE49-F238E27FC236}">
                <a16:creationId xmlns:a16="http://schemas.microsoft.com/office/drawing/2014/main" id="{ABBC2487-5666-A166-8470-9A671727BDF7}"/>
              </a:ext>
            </a:extLst>
          </p:cNvPr>
          <p:cNvSpPr txBox="1"/>
          <p:nvPr/>
        </p:nvSpPr>
        <p:spPr>
          <a:xfrm>
            <a:off x="7922777" y="3414198"/>
            <a:ext cx="914033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50">
                <a:solidFill>
                  <a:schemeClr val="accent2"/>
                </a:solidFill>
              </a:rPr>
              <a:t>RO</a:t>
            </a:r>
          </a:p>
        </p:txBody>
      </p:sp>
      <p:sp>
        <p:nvSpPr>
          <p:cNvPr id="162" name="Textfeld 161">
            <a:extLst>
              <a:ext uri="{FF2B5EF4-FFF2-40B4-BE49-F238E27FC236}">
                <a16:creationId xmlns:a16="http://schemas.microsoft.com/office/drawing/2014/main" id="{6A6A8B49-416E-F387-BC72-53473E53C8E7}"/>
              </a:ext>
            </a:extLst>
          </p:cNvPr>
          <p:cNvSpPr txBox="1"/>
          <p:nvPr/>
        </p:nvSpPr>
        <p:spPr>
          <a:xfrm>
            <a:off x="7916159" y="2645305"/>
            <a:ext cx="914033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50">
                <a:solidFill>
                  <a:schemeClr val="accent6"/>
                </a:solidFill>
              </a:rPr>
              <a:t>RV</a:t>
            </a:r>
          </a:p>
        </p:txBody>
      </p:sp>
      <p:sp>
        <p:nvSpPr>
          <p:cNvPr id="163" name="Textfeld 162">
            <a:extLst>
              <a:ext uri="{FF2B5EF4-FFF2-40B4-BE49-F238E27FC236}">
                <a16:creationId xmlns:a16="http://schemas.microsoft.com/office/drawing/2014/main" id="{20BF4036-56AC-970D-A724-50D0E908FF3F}"/>
              </a:ext>
            </a:extLst>
          </p:cNvPr>
          <p:cNvSpPr txBox="1"/>
          <p:nvPr/>
        </p:nvSpPr>
        <p:spPr>
          <a:xfrm>
            <a:off x="7916159" y="2880062"/>
            <a:ext cx="914033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50">
                <a:solidFill>
                  <a:schemeClr val="accent1"/>
                </a:solidFill>
              </a:rPr>
              <a:t>RV und RO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BEC2B0AB-CFF8-816C-4957-4FABA69BB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7726" y="6449644"/>
            <a:ext cx="465174" cy="180000"/>
          </a:xfrm>
        </p:spPr>
        <p:txBody>
          <a:bodyPr/>
          <a:lstStyle/>
          <a:p>
            <a:fld id="{03CB0E19-F4C8-4F98-96D2-CE1ECDE5997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96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42FE2-6979-BB6C-E80B-8A7B0B201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66" name="Diagramm 65">
                <a:extLst>
                  <a:ext uri="{FF2B5EF4-FFF2-40B4-BE49-F238E27FC236}">
                    <a16:creationId xmlns:a16="http://schemas.microsoft.com/office/drawing/2014/main" id="{BC30C942-0AF2-F4B6-CF20-7A0CB04D414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708726264"/>
                  </p:ext>
                </p:extLst>
              </p:nvPr>
            </p:nvGraphicFramePr>
            <p:xfrm>
              <a:off x="3557318" y="2490746"/>
              <a:ext cx="3147206" cy="242282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66" name="Diagramm 65">
                <a:extLst>
                  <a:ext uri="{FF2B5EF4-FFF2-40B4-BE49-F238E27FC236}">
                    <a16:creationId xmlns:a16="http://schemas.microsoft.com/office/drawing/2014/main" id="{BC30C942-0AF2-F4B6-CF20-7A0CB04D414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57318" y="2490746"/>
                <a:ext cx="3147206" cy="2422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9" name="Diagramm 18">
                <a:extLst>
                  <a:ext uri="{FF2B5EF4-FFF2-40B4-BE49-F238E27FC236}">
                    <a16:creationId xmlns:a16="http://schemas.microsoft.com/office/drawing/2014/main" id="{8B4A48F8-C45B-1B55-09AC-37D0401C9F6C}"/>
                  </a:ext>
                </a:extLst>
              </p:cNvPr>
              <p:cNvGraphicFramePr/>
              <p:nvPr/>
            </p:nvGraphicFramePr>
            <p:xfrm>
              <a:off x="388275" y="2486312"/>
              <a:ext cx="3147206" cy="242282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19" name="Diagramm 18">
                <a:extLst>
                  <a:ext uri="{FF2B5EF4-FFF2-40B4-BE49-F238E27FC236}">
                    <a16:creationId xmlns:a16="http://schemas.microsoft.com/office/drawing/2014/main" id="{8B4A48F8-C45B-1B55-09AC-37D0401C9F6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8275" y="2486312"/>
                <a:ext cx="3147206" cy="242282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el 1">
            <a:extLst>
              <a:ext uri="{FF2B5EF4-FFF2-40B4-BE49-F238E27FC236}">
                <a16:creationId xmlns:a16="http://schemas.microsoft.com/office/drawing/2014/main" id="{C33982EE-EC69-BD8A-0EFF-CAE79B1D4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IRIS-Register</a:t>
            </a:r>
            <a:r>
              <a:rPr lang="de-DE" b="1" dirty="0"/>
              <a:t>: IOI, RV und/oder RO bis 24 Monate nach initialer </a:t>
            </a:r>
            <a:r>
              <a:rPr lang="de-DE" b="1" dirty="0" err="1"/>
              <a:t>Brolucizumab</a:t>
            </a:r>
            <a:r>
              <a:rPr lang="de-DE" b="1" dirty="0"/>
              <a:t>-Injektion</a:t>
            </a:r>
            <a:endParaRPr lang="de-DE" dirty="0"/>
          </a:p>
        </p:txBody>
      </p:sp>
      <p:sp>
        <p:nvSpPr>
          <p:cNvPr id="6" name="Rectangle 204">
            <a:extLst>
              <a:ext uri="{FF2B5EF4-FFF2-40B4-BE49-F238E27FC236}">
                <a16:creationId xmlns:a16="http://schemas.microsoft.com/office/drawing/2014/main" id="{067FEBA3-EDA2-0BE9-9F2A-13299B2773BB}"/>
              </a:ext>
            </a:extLst>
          </p:cNvPr>
          <p:cNvSpPr/>
          <p:nvPr/>
        </p:nvSpPr>
        <p:spPr>
          <a:xfrm>
            <a:off x="662399" y="5858950"/>
            <a:ext cx="7341073" cy="41549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de-DE" sz="900" dirty="0"/>
              <a:t>IOI, intraokulare Entzündung</a:t>
            </a:r>
            <a:r>
              <a:rPr lang="en-US" sz="900" dirty="0"/>
              <a:t>; </a:t>
            </a:r>
            <a:r>
              <a:rPr lang="de-DE" sz="900" dirty="0" err="1"/>
              <a:t>nAMD</a:t>
            </a:r>
            <a:r>
              <a:rPr lang="de-DE" sz="900" dirty="0"/>
              <a:t>, neovaskuläre altersbedingte Makuladegeneration; </a:t>
            </a:r>
            <a:r>
              <a:rPr lang="en-US" sz="900" dirty="0"/>
              <a:t>RO, </a:t>
            </a:r>
            <a:r>
              <a:rPr lang="en-US" sz="900" dirty="0" err="1"/>
              <a:t>retinaler</a:t>
            </a:r>
            <a:r>
              <a:rPr lang="en-US" sz="900" dirty="0"/>
              <a:t> </a:t>
            </a:r>
            <a:r>
              <a:rPr lang="en-US" sz="900" dirty="0" err="1"/>
              <a:t>Gefäßverschluss</a:t>
            </a:r>
            <a:r>
              <a:rPr lang="en-US" sz="900" dirty="0"/>
              <a:t>; RV, </a:t>
            </a:r>
            <a:r>
              <a:rPr lang="en-US" sz="900" dirty="0" err="1"/>
              <a:t>retinale</a:t>
            </a:r>
            <a:r>
              <a:rPr lang="en-US" sz="900" dirty="0"/>
              <a:t> </a:t>
            </a:r>
            <a:r>
              <a:rPr lang="en-US" sz="900" dirty="0" err="1"/>
              <a:t>Vaskulitis</a:t>
            </a:r>
            <a:r>
              <a:rPr lang="en-US" sz="900" dirty="0"/>
              <a:t>. </a:t>
            </a:r>
          </a:p>
          <a:p>
            <a:pPr>
              <a:defRPr/>
            </a:pPr>
            <a:r>
              <a:rPr lang="de-DE" sz="900" dirty="0" err="1"/>
              <a:t>Zarbin</a:t>
            </a:r>
            <a:r>
              <a:rPr lang="de-DE" sz="900" dirty="0"/>
              <a:t> MA, et al. </a:t>
            </a:r>
            <a:r>
              <a:rPr lang="de-DE" sz="900" i="1" dirty="0" err="1"/>
              <a:t>Ophthalmology</a:t>
            </a:r>
            <a:r>
              <a:rPr lang="de-DE" sz="900" i="1" dirty="0"/>
              <a:t> </a:t>
            </a:r>
            <a:r>
              <a:rPr lang="de-DE" sz="900" i="1" dirty="0" err="1"/>
              <a:t>Ther</a:t>
            </a:r>
            <a:r>
              <a:rPr lang="de-DE" sz="900" i="1" dirty="0"/>
              <a:t>. 2024;13</a:t>
            </a:r>
            <a:r>
              <a:rPr lang="de-DE" sz="900" dirty="0"/>
              <a:t>(5):1357-1368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</a:t>
            </a:r>
            <a:r>
              <a:rPr lang="en-GB" sz="900" kern="0" dirty="0"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en-GB" sz="900" kern="0" dirty="0">
                <a:cs typeface="Arial" pitchFamily="34" charset="0"/>
              </a:rPr>
              <a:t>*</a:t>
            </a:r>
            <a:r>
              <a:rPr lang="de-DE" sz="900" b="0" i="0" dirty="0">
                <a:solidFill>
                  <a:srgbClr val="485056"/>
                </a:solidFill>
                <a:effectLst/>
              </a:rPr>
              <a:t>Real-World-Studien haben eine eingeschränkte Aussagekraft </a:t>
            </a:r>
            <a:endParaRPr lang="en-GB" sz="900" dirty="0">
              <a:highlight>
                <a:srgbClr val="FFFF00"/>
              </a:highlight>
            </a:endParaRP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A2E4EE07-955D-6961-6BD6-E189B4A900E2}"/>
              </a:ext>
            </a:extLst>
          </p:cNvPr>
          <p:cNvSpPr/>
          <p:nvPr/>
        </p:nvSpPr>
        <p:spPr>
          <a:xfrm>
            <a:off x="0" y="1574319"/>
            <a:ext cx="9531022" cy="739974"/>
          </a:xfrm>
          <a:prstGeom prst="rect">
            <a:avLst/>
          </a:prstGeom>
          <a:solidFill>
            <a:srgbClr val="EB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6B39230-58AF-FB42-0FDF-8D194ED68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604" y="1627285"/>
            <a:ext cx="93954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Größte Real-World-Studie* zur Anwendung von Brolucizumab bei nAMD mit Fokus auf Sicherheit und Auswirkungen von IOI-, RV- und RO-Ereignissen anhand US-Registerdaten</a:t>
            </a:r>
          </a:p>
        </p:txBody>
      </p:sp>
      <p:pic>
        <p:nvPicPr>
          <p:cNvPr id="23" name="Grafik 22" descr="Auge Silhouette">
            <a:extLst>
              <a:ext uri="{FF2B5EF4-FFF2-40B4-BE49-F238E27FC236}">
                <a16:creationId xmlns:a16="http://schemas.microsoft.com/office/drawing/2014/main" id="{863BE9B0-B11F-1168-8A6B-FF0EB9BC28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23119" y="3020642"/>
            <a:ext cx="349229" cy="349229"/>
          </a:xfrm>
          <a:prstGeom prst="rect">
            <a:avLst/>
          </a:prstGeom>
        </p:spPr>
      </p:pic>
      <p:pic>
        <p:nvPicPr>
          <p:cNvPr id="27" name="Grafik 26" descr="Auge Silhouette">
            <a:extLst>
              <a:ext uri="{FF2B5EF4-FFF2-40B4-BE49-F238E27FC236}">
                <a16:creationId xmlns:a16="http://schemas.microsoft.com/office/drawing/2014/main" id="{0057A992-7D36-D056-0845-40B417D908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4018" y="3537937"/>
            <a:ext cx="349229" cy="349229"/>
          </a:xfrm>
          <a:prstGeom prst="rect">
            <a:avLst/>
          </a:prstGeom>
        </p:spPr>
      </p:pic>
      <p:pic>
        <p:nvPicPr>
          <p:cNvPr id="28" name="Grafik 27" descr="Auge Silhouette">
            <a:extLst>
              <a:ext uri="{FF2B5EF4-FFF2-40B4-BE49-F238E27FC236}">
                <a16:creationId xmlns:a16="http://schemas.microsoft.com/office/drawing/2014/main" id="{62B750BB-08FE-64BF-3CD4-CCC77B4D7E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59196" y="3429362"/>
            <a:ext cx="349229" cy="349229"/>
          </a:xfrm>
          <a:prstGeom prst="rect">
            <a:avLst/>
          </a:prstGeom>
        </p:spPr>
      </p:pic>
      <p:pic>
        <p:nvPicPr>
          <p:cNvPr id="29" name="Grafik 28" descr="Auge Silhouette">
            <a:extLst>
              <a:ext uri="{FF2B5EF4-FFF2-40B4-BE49-F238E27FC236}">
                <a16:creationId xmlns:a16="http://schemas.microsoft.com/office/drawing/2014/main" id="{2A4C5BD0-CBCD-9EEE-E7D3-EEA0AF8508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84988" y="3503761"/>
            <a:ext cx="349229" cy="349229"/>
          </a:xfrm>
          <a:prstGeom prst="rect">
            <a:avLst/>
          </a:prstGeom>
        </p:spPr>
      </p:pic>
      <p:pic>
        <p:nvPicPr>
          <p:cNvPr id="30" name="Grafik 29" descr="Auge Silhouette">
            <a:extLst>
              <a:ext uri="{FF2B5EF4-FFF2-40B4-BE49-F238E27FC236}">
                <a16:creationId xmlns:a16="http://schemas.microsoft.com/office/drawing/2014/main" id="{35CF1CB7-4000-A810-79BB-F315EB24D4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16250" y="3788618"/>
            <a:ext cx="349229" cy="349229"/>
          </a:xfrm>
          <a:prstGeom prst="rect">
            <a:avLst/>
          </a:prstGeom>
        </p:spPr>
      </p:pic>
      <p:pic>
        <p:nvPicPr>
          <p:cNvPr id="32" name="Grafik 31" descr="Auge Silhouette">
            <a:extLst>
              <a:ext uri="{FF2B5EF4-FFF2-40B4-BE49-F238E27FC236}">
                <a16:creationId xmlns:a16="http://schemas.microsoft.com/office/drawing/2014/main" id="{EABBF75F-54C7-B0F7-8A2E-3C689F5E37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56344" y="3575933"/>
            <a:ext cx="349229" cy="349229"/>
          </a:xfrm>
          <a:prstGeom prst="rect">
            <a:avLst/>
          </a:prstGeom>
        </p:spPr>
      </p:pic>
      <p:pic>
        <p:nvPicPr>
          <p:cNvPr id="33" name="Grafik 32" descr="Auge Silhouette">
            <a:extLst>
              <a:ext uri="{FF2B5EF4-FFF2-40B4-BE49-F238E27FC236}">
                <a16:creationId xmlns:a16="http://schemas.microsoft.com/office/drawing/2014/main" id="{D1E8B45E-8414-F247-433E-74684ECF31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9468" y="3377272"/>
            <a:ext cx="349229" cy="349229"/>
          </a:xfrm>
          <a:prstGeom prst="rect">
            <a:avLst/>
          </a:prstGeom>
        </p:spPr>
      </p:pic>
      <p:pic>
        <p:nvPicPr>
          <p:cNvPr id="34" name="Grafik 33" descr="Auge Silhouette">
            <a:extLst>
              <a:ext uri="{FF2B5EF4-FFF2-40B4-BE49-F238E27FC236}">
                <a16:creationId xmlns:a16="http://schemas.microsoft.com/office/drawing/2014/main" id="{14ED5BFD-D7D4-C062-1168-2D7C3C3A91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89530" y="3181884"/>
            <a:ext cx="349229" cy="349229"/>
          </a:xfrm>
          <a:prstGeom prst="rect">
            <a:avLst/>
          </a:prstGeom>
        </p:spPr>
      </p:pic>
      <p:pic>
        <p:nvPicPr>
          <p:cNvPr id="35" name="Grafik 34" descr="Auge Silhouette">
            <a:extLst>
              <a:ext uri="{FF2B5EF4-FFF2-40B4-BE49-F238E27FC236}">
                <a16:creationId xmlns:a16="http://schemas.microsoft.com/office/drawing/2014/main" id="{A590FA1D-2CD0-F4A0-F3DA-6BC256D22F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70630" y="3607823"/>
            <a:ext cx="349229" cy="349229"/>
          </a:xfrm>
          <a:prstGeom prst="rect">
            <a:avLst/>
          </a:prstGeom>
        </p:spPr>
      </p:pic>
      <p:pic>
        <p:nvPicPr>
          <p:cNvPr id="36" name="Grafik 35" descr="Auge Silhouette">
            <a:extLst>
              <a:ext uri="{FF2B5EF4-FFF2-40B4-BE49-F238E27FC236}">
                <a16:creationId xmlns:a16="http://schemas.microsoft.com/office/drawing/2014/main" id="{E30DC75D-9DB2-0E63-4340-1159812652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49020" y="3673767"/>
            <a:ext cx="349229" cy="349229"/>
          </a:xfrm>
          <a:prstGeom prst="rect">
            <a:avLst/>
          </a:prstGeom>
        </p:spPr>
      </p:pic>
      <p:pic>
        <p:nvPicPr>
          <p:cNvPr id="37" name="Grafik 36" descr="Auge Silhouette">
            <a:extLst>
              <a:ext uri="{FF2B5EF4-FFF2-40B4-BE49-F238E27FC236}">
                <a16:creationId xmlns:a16="http://schemas.microsoft.com/office/drawing/2014/main" id="{FF046A35-FDA9-D96A-7640-99DC75C541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04834" y="3855765"/>
            <a:ext cx="349229" cy="349229"/>
          </a:xfrm>
          <a:prstGeom prst="rect">
            <a:avLst/>
          </a:prstGeom>
        </p:spPr>
      </p:pic>
      <p:pic>
        <p:nvPicPr>
          <p:cNvPr id="40" name="Grafik 39" descr="Auge Silhouette">
            <a:extLst>
              <a:ext uri="{FF2B5EF4-FFF2-40B4-BE49-F238E27FC236}">
                <a16:creationId xmlns:a16="http://schemas.microsoft.com/office/drawing/2014/main" id="{1F689891-A002-90A5-CA3B-71CB2BF507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09020" y="3032708"/>
            <a:ext cx="349229" cy="349229"/>
          </a:xfrm>
          <a:prstGeom prst="rect">
            <a:avLst/>
          </a:prstGeom>
        </p:spPr>
      </p:pic>
      <p:pic>
        <p:nvPicPr>
          <p:cNvPr id="41" name="Grafik 40" descr="Auge Silhouette">
            <a:extLst>
              <a:ext uri="{FF2B5EF4-FFF2-40B4-BE49-F238E27FC236}">
                <a16:creationId xmlns:a16="http://schemas.microsoft.com/office/drawing/2014/main" id="{E3611CAD-3180-7801-27B0-0D6E5EDA76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87305" y="3845216"/>
            <a:ext cx="349229" cy="349229"/>
          </a:xfrm>
          <a:prstGeom prst="rect">
            <a:avLst/>
          </a:prstGeom>
        </p:spPr>
      </p:pic>
      <p:pic>
        <p:nvPicPr>
          <p:cNvPr id="42" name="Grafik 41" descr="Auge Silhouette">
            <a:extLst>
              <a:ext uri="{FF2B5EF4-FFF2-40B4-BE49-F238E27FC236}">
                <a16:creationId xmlns:a16="http://schemas.microsoft.com/office/drawing/2014/main" id="{B223846C-C38F-C36D-C86F-B95C3FB814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16111" y="3941895"/>
            <a:ext cx="349229" cy="349229"/>
          </a:xfrm>
          <a:prstGeom prst="rect">
            <a:avLst/>
          </a:prstGeom>
        </p:spPr>
      </p:pic>
      <p:sp>
        <p:nvSpPr>
          <p:cNvPr id="43" name="Rechteck 42">
            <a:extLst>
              <a:ext uri="{FF2B5EF4-FFF2-40B4-BE49-F238E27FC236}">
                <a16:creationId xmlns:a16="http://schemas.microsoft.com/office/drawing/2014/main" id="{C16E94DF-2277-3D8D-AAFD-0A35CDD24CA8}"/>
              </a:ext>
            </a:extLst>
          </p:cNvPr>
          <p:cNvSpPr/>
          <p:nvPr/>
        </p:nvSpPr>
        <p:spPr>
          <a:xfrm>
            <a:off x="2534618" y="4606875"/>
            <a:ext cx="1059561" cy="294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905A2974-DF9A-DCF1-45A0-93ECFAC1504A}"/>
              </a:ext>
            </a:extLst>
          </p:cNvPr>
          <p:cNvSpPr txBox="1"/>
          <p:nvPr/>
        </p:nvSpPr>
        <p:spPr>
          <a:xfrm>
            <a:off x="-478" y="4713029"/>
            <a:ext cx="39598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de-DE" altLang="de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Analyse von </a:t>
            </a:r>
            <a:r>
              <a:rPr kumimoji="0" lang="de-DE" altLang="de-DE" sz="2600" b="1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18.312 Augen </a:t>
            </a:r>
            <a:r>
              <a:rPr lang="de-DE" altLang="de-DE" sz="1400">
                <a:latin typeface="Arial" panose="020B0604020202020204" pitchFamily="34" charset="0"/>
              </a:rPr>
              <a:t>mit einem </a:t>
            </a:r>
            <a:r>
              <a:rPr kumimoji="0" lang="de-DE" altLang="de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Follow-</a:t>
            </a:r>
            <a:r>
              <a:rPr kumimoji="0" lang="de-DE" altLang="de-DE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up</a:t>
            </a:r>
            <a:r>
              <a:rPr kumimoji="0" lang="de-DE" altLang="de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bis zu </a:t>
            </a:r>
            <a:r>
              <a:rPr kumimoji="0" lang="de-DE" altLang="de-DE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 Jahre</a:t>
            </a:r>
          </a:p>
        </p:txBody>
      </p:sp>
      <p:pic>
        <p:nvPicPr>
          <p:cNvPr id="51" name="Grafik 50" descr="Auge Silhouette">
            <a:extLst>
              <a:ext uri="{FF2B5EF4-FFF2-40B4-BE49-F238E27FC236}">
                <a16:creationId xmlns:a16="http://schemas.microsoft.com/office/drawing/2014/main" id="{9DFCEA99-F2E3-C95C-5E9F-F67980492B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43696" y="3058814"/>
            <a:ext cx="349229" cy="349229"/>
          </a:xfrm>
          <a:prstGeom prst="rect">
            <a:avLst/>
          </a:prstGeom>
        </p:spPr>
      </p:pic>
      <p:pic>
        <p:nvPicPr>
          <p:cNvPr id="59" name="Grafik 58" descr="Auge Silhouette">
            <a:extLst>
              <a:ext uri="{FF2B5EF4-FFF2-40B4-BE49-F238E27FC236}">
                <a16:creationId xmlns:a16="http://schemas.microsoft.com/office/drawing/2014/main" id="{AD7B2F3F-7099-20D7-2809-7673BBA17F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00217" y="3277782"/>
            <a:ext cx="349229" cy="349229"/>
          </a:xfrm>
          <a:prstGeom prst="rect">
            <a:avLst/>
          </a:prstGeom>
        </p:spPr>
      </p:pic>
      <p:pic>
        <p:nvPicPr>
          <p:cNvPr id="61" name="Grafik 60" descr="Auge Silhouette">
            <a:extLst>
              <a:ext uri="{FF2B5EF4-FFF2-40B4-BE49-F238E27FC236}">
                <a16:creationId xmlns:a16="http://schemas.microsoft.com/office/drawing/2014/main" id="{B4B52818-ABC2-B585-8BC5-91969058A2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19936" y="3627011"/>
            <a:ext cx="349229" cy="349229"/>
          </a:xfrm>
          <a:prstGeom prst="rect">
            <a:avLst/>
          </a:prstGeom>
        </p:spPr>
      </p:pic>
      <p:sp>
        <p:nvSpPr>
          <p:cNvPr id="67" name="Rechteck 66">
            <a:extLst>
              <a:ext uri="{FF2B5EF4-FFF2-40B4-BE49-F238E27FC236}">
                <a16:creationId xmlns:a16="http://schemas.microsoft.com/office/drawing/2014/main" id="{C61D41B3-52BD-A1E1-7CF0-E58B390ACB07}"/>
              </a:ext>
            </a:extLst>
          </p:cNvPr>
          <p:cNvSpPr/>
          <p:nvPr/>
        </p:nvSpPr>
        <p:spPr>
          <a:xfrm>
            <a:off x="5777456" y="4606875"/>
            <a:ext cx="1059561" cy="294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CD8E91DD-2A1B-4776-02F6-B73509B45F58}"/>
              </a:ext>
            </a:extLst>
          </p:cNvPr>
          <p:cNvSpPr txBox="1"/>
          <p:nvPr/>
        </p:nvSpPr>
        <p:spPr>
          <a:xfrm>
            <a:off x="3209452" y="4713029"/>
            <a:ext cx="39598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de-DE" sz="2600" b="1" kern="100">
                <a:solidFill>
                  <a:schemeClr val="accent1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3,4 %                                              </a:t>
            </a:r>
            <a:r>
              <a:rPr lang="de-DE" sz="1400" b="1" kern="100">
                <a:effectLst/>
                <a:latin typeface="Aptos" panose="020B00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IOI </a:t>
            </a:r>
            <a:r>
              <a:rPr lang="de-DE" sz="1400" kern="100">
                <a:effectLst/>
                <a:latin typeface="Aptos" panose="020B00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oder </a:t>
            </a:r>
            <a:r>
              <a:rPr lang="de-DE" sz="1400" b="1" kern="100">
                <a:effectLst/>
                <a:latin typeface="Aptos" panose="020B00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RV </a:t>
            </a:r>
            <a:r>
              <a:rPr lang="de-DE" sz="1400" kern="100">
                <a:effectLst/>
                <a:latin typeface="Aptos" panose="020B00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oder</a:t>
            </a:r>
            <a:r>
              <a:rPr lang="de-DE" sz="1400" b="1" kern="100">
                <a:effectLst/>
                <a:latin typeface="Aptos" panose="020B00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RO</a:t>
            </a:r>
            <a:endParaRPr kumimoji="0" lang="de-DE" altLang="de-DE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68" name="Diagramm 67">
                <a:extLst>
                  <a:ext uri="{FF2B5EF4-FFF2-40B4-BE49-F238E27FC236}">
                    <a16:creationId xmlns:a16="http://schemas.microsoft.com/office/drawing/2014/main" id="{3DE595DA-B410-9F2C-01A4-ED587725AE3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23294502"/>
                  </p:ext>
                </p:extLst>
              </p:nvPr>
            </p:nvGraphicFramePr>
            <p:xfrm>
              <a:off x="6740855" y="2490746"/>
              <a:ext cx="3147206" cy="242282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10"/>
              </a:graphicData>
            </a:graphic>
          </p:graphicFrame>
        </mc:Choice>
        <mc:Fallback xmlns="">
          <p:pic>
            <p:nvPicPr>
              <p:cNvPr id="68" name="Diagramm 67">
                <a:extLst>
                  <a:ext uri="{FF2B5EF4-FFF2-40B4-BE49-F238E27FC236}">
                    <a16:creationId xmlns:a16="http://schemas.microsoft.com/office/drawing/2014/main" id="{3DE595DA-B410-9F2C-01A4-ED587725AE3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40855" y="2490746"/>
                <a:ext cx="3147206" cy="2422823"/>
              </a:xfrm>
              <a:prstGeom prst="rect">
                <a:avLst/>
              </a:prstGeom>
            </p:spPr>
          </p:pic>
        </mc:Fallback>
      </mc:AlternateContent>
      <p:pic>
        <p:nvPicPr>
          <p:cNvPr id="71" name="Grafik 70" descr="Auge Silhouette">
            <a:extLst>
              <a:ext uri="{FF2B5EF4-FFF2-40B4-BE49-F238E27FC236}">
                <a16:creationId xmlns:a16="http://schemas.microsoft.com/office/drawing/2014/main" id="{7C8E29C3-86C2-D95B-0F60-DE0800DB17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03473" y="3627011"/>
            <a:ext cx="349229" cy="349229"/>
          </a:xfrm>
          <a:prstGeom prst="rect">
            <a:avLst/>
          </a:prstGeom>
        </p:spPr>
      </p:pic>
      <p:sp>
        <p:nvSpPr>
          <p:cNvPr id="72" name="Rechteck 71">
            <a:extLst>
              <a:ext uri="{FF2B5EF4-FFF2-40B4-BE49-F238E27FC236}">
                <a16:creationId xmlns:a16="http://schemas.microsoft.com/office/drawing/2014/main" id="{FF1C8DA8-93CA-9AEF-6831-0685351D298D}"/>
              </a:ext>
            </a:extLst>
          </p:cNvPr>
          <p:cNvSpPr/>
          <p:nvPr/>
        </p:nvSpPr>
        <p:spPr>
          <a:xfrm>
            <a:off x="8960994" y="4606875"/>
            <a:ext cx="881564" cy="294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C632C88B-C8B1-E831-6621-016B0231D8DA}"/>
              </a:ext>
            </a:extLst>
          </p:cNvPr>
          <p:cNvSpPr txBox="1"/>
          <p:nvPr/>
        </p:nvSpPr>
        <p:spPr>
          <a:xfrm>
            <a:off x="6392989" y="4713029"/>
            <a:ext cx="3959851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de-DE" sz="1400" kern="100">
                <a:effectLst/>
                <a:latin typeface="Aptos" panose="020B00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de-DE" sz="2600" b="1" kern="100">
                <a:solidFill>
                  <a:schemeClr val="accent1"/>
                </a:solidFill>
                <a:latin typeface="Aptos" panose="020B00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0</a:t>
            </a:r>
            <a:r>
              <a:rPr lang="de-DE" sz="2600" b="1" kern="100">
                <a:solidFill>
                  <a:schemeClr val="accent1"/>
                </a:solidFill>
                <a:effectLst/>
                <a:latin typeface="Aptos" panose="020B00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,5 %</a:t>
            </a:r>
            <a:r>
              <a:rPr lang="de-DE" sz="2700" b="1" kern="100">
                <a:solidFill>
                  <a:schemeClr val="accent1"/>
                </a:solidFill>
                <a:latin typeface="Aptos" panose="020B00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                  </a:t>
            </a:r>
            <a:r>
              <a:rPr lang="de-DE" sz="1400" kern="100">
                <a:effectLst/>
                <a:latin typeface="Aptos" panose="020B00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                                      </a:t>
            </a:r>
            <a:r>
              <a:rPr lang="de-DE" sz="1400" b="1" kern="100">
                <a:effectLst/>
                <a:latin typeface="Aptos" panose="020B00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RV </a:t>
            </a:r>
            <a:r>
              <a:rPr lang="de-DE" sz="1400" kern="100">
                <a:effectLst/>
                <a:latin typeface="Aptos" panose="020B00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und/oder</a:t>
            </a:r>
            <a:r>
              <a:rPr lang="de-DE" sz="1400" b="1" kern="100">
                <a:effectLst/>
                <a:latin typeface="Aptos" panose="020B00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RO</a:t>
            </a:r>
            <a:endParaRPr kumimoji="0" lang="de-DE" altLang="de-DE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8" name="Grafik 87" descr="Auge Silhouette">
            <a:extLst>
              <a:ext uri="{FF2B5EF4-FFF2-40B4-BE49-F238E27FC236}">
                <a16:creationId xmlns:a16="http://schemas.microsoft.com/office/drawing/2014/main" id="{905819D7-2DFA-45F7-CB80-4E800130FB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86930" y="4120038"/>
            <a:ext cx="349229" cy="349229"/>
          </a:xfrm>
          <a:prstGeom prst="rect">
            <a:avLst/>
          </a:prstGeom>
        </p:spPr>
      </p:pic>
      <p:pic>
        <p:nvPicPr>
          <p:cNvPr id="90" name="Grafik 89" descr="Auge Silhouette">
            <a:extLst>
              <a:ext uri="{FF2B5EF4-FFF2-40B4-BE49-F238E27FC236}">
                <a16:creationId xmlns:a16="http://schemas.microsoft.com/office/drawing/2014/main" id="{8B99BE61-6F68-172A-F767-7F734D995D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58744" y="4002890"/>
            <a:ext cx="349229" cy="349229"/>
          </a:xfrm>
          <a:prstGeom prst="rect">
            <a:avLst/>
          </a:prstGeom>
        </p:spPr>
      </p:pic>
      <p:pic>
        <p:nvPicPr>
          <p:cNvPr id="91" name="Grafik 90" descr="Auge Silhouette">
            <a:extLst>
              <a:ext uri="{FF2B5EF4-FFF2-40B4-BE49-F238E27FC236}">
                <a16:creationId xmlns:a16="http://schemas.microsoft.com/office/drawing/2014/main" id="{FC9BC62F-A11B-F4CA-FD09-EBC257CDE4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25852" y="3596025"/>
            <a:ext cx="349229" cy="349229"/>
          </a:xfrm>
          <a:prstGeom prst="rect">
            <a:avLst/>
          </a:prstGeom>
        </p:spPr>
      </p:pic>
      <p:pic>
        <p:nvPicPr>
          <p:cNvPr id="92" name="Grafik 91" descr="Auge Silhouette">
            <a:extLst>
              <a:ext uri="{FF2B5EF4-FFF2-40B4-BE49-F238E27FC236}">
                <a16:creationId xmlns:a16="http://schemas.microsoft.com/office/drawing/2014/main" id="{7E1422C1-D417-26E8-7D58-3FE528D74F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57450" y="3418275"/>
            <a:ext cx="349229" cy="349229"/>
          </a:xfrm>
          <a:prstGeom prst="rect">
            <a:avLst/>
          </a:prstGeom>
        </p:spPr>
      </p:pic>
      <p:pic>
        <p:nvPicPr>
          <p:cNvPr id="94" name="Grafik 93" descr="Auge Silhouette">
            <a:extLst>
              <a:ext uri="{FF2B5EF4-FFF2-40B4-BE49-F238E27FC236}">
                <a16:creationId xmlns:a16="http://schemas.microsoft.com/office/drawing/2014/main" id="{7AE9876B-A9C9-C21B-7FA8-7F9D13944A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1929" y="3724819"/>
            <a:ext cx="349229" cy="349229"/>
          </a:xfrm>
          <a:prstGeom prst="rect">
            <a:avLst/>
          </a:prstGeom>
        </p:spPr>
      </p:pic>
      <p:pic>
        <p:nvPicPr>
          <p:cNvPr id="96" name="Grafik 95" descr="Auge Silhouette">
            <a:extLst>
              <a:ext uri="{FF2B5EF4-FFF2-40B4-BE49-F238E27FC236}">
                <a16:creationId xmlns:a16="http://schemas.microsoft.com/office/drawing/2014/main" id="{34D6A5AB-DFD9-80CD-2CF4-06DB20F118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3042" y="3258731"/>
            <a:ext cx="349229" cy="349229"/>
          </a:xfrm>
          <a:prstGeom prst="rect">
            <a:avLst/>
          </a:prstGeom>
        </p:spPr>
      </p:pic>
      <p:pic>
        <p:nvPicPr>
          <p:cNvPr id="97" name="Grafik 96" descr="Auge Silhouette">
            <a:extLst>
              <a:ext uri="{FF2B5EF4-FFF2-40B4-BE49-F238E27FC236}">
                <a16:creationId xmlns:a16="http://schemas.microsoft.com/office/drawing/2014/main" id="{2630116A-82FB-F3CE-DBEB-31A3C850A4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0181" y="3188522"/>
            <a:ext cx="349229" cy="349229"/>
          </a:xfrm>
          <a:prstGeom prst="rect">
            <a:avLst/>
          </a:prstGeom>
        </p:spPr>
      </p:pic>
      <p:pic>
        <p:nvPicPr>
          <p:cNvPr id="98" name="Grafik 97" descr="Auge Silhouette">
            <a:extLst>
              <a:ext uri="{FF2B5EF4-FFF2-40B4-BE49-F238E27FC236}">
                <a16:creationId xmlns:a16="http://schemas.microsoft.com/office/drawing/2014/main" id="{2FA0E24E-9C9B-EF75-1DE8-4BCEDA906E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16790" y="3354136"/>
            <a:ext cx="349229" cy="349229"/>
          </a:xfrm>
          <a:prstGeom prst="rect">
            <a:avLst/>
          </a:prstGeom>
        </p:spPr>
      </p:pic>
      <p:pic>
        <p:nvPicPr>
          <p:cNvPr id="99" name="Grafik 98" descr="Auge Silhouette">
            <a:extLst>
              <a:ext uri="{FF2B5EF4-FFF2-40B4-BE49-F238E27FC236}">
                <a16:creationId xmlns:a16="http://schemas.microsoft.com/office/drawing/2014/main" id="{526BE9FC-4E8D-4348-D76D-870D9B2002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86791" y="3671904"/>
            <a:ext cx="349229" cy="349229"/>
          </a:xfrm>
          <a:prstGeom prst="rect">
            <a:avLst/>
          </a:prstGeom>
        </p:spPr>
      </p:pic>
      <p:pic>
        <p:nvPicPr>
          <p:cNvPr id="101" name="Grafik 100" descr="Auge Silhouette">
            <a:extLst>
              <a:ext uri="{FF2B5EF4-FFF2-40B4-BE49-F238E27FC236}">
                <a16:creationId xmlns:a16="http://schemas.microsoft.com/office/drawing/2014/main" id="{102C99E9-6EA9-E341-27C9-0EEFB288EF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99669" y="3807993"/>
            <a:ext cx="349229" cy="349229"/>
          </a:xfrm>
          <a:prstGeom prst="rect">
            <a:avLst/>
          </a:prstGeom>
        </p:spPr>
      </p:pic>
      <p:pic>
        <p:nvPicPr>
          <p:cNvPr id="102" name="Grafik 101" descr="Auge Silhouette">
            <a:extLst>
              <a:ext uri="{FF2B5EF4-FFF2-40B4-BE49-F238E27FC236}">
                <a16:creationId xmlns:a16="http://schemas.microsoft.com/office/drawing/2014/main" id="{11A59996-99B7-143C-3B34-846B516E27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59455" y="3393024"/>
            <a:ext cx="349229" cy="349229"/>
          </a:xfrm>
          <a:prstGeom prst="rect">
            <a:avLst/>
          </a:prstGeom>
        </p:spPr>
      </p:pic>
      <p:pic>
        <p:nvPicPr>
          <p:cNvPr id="105" name="Grafik 104" descr="Auge Silhouette">
            <a:extLst>
              <a:ext uri="{FF2B5EF4-FFF2-40B4-BE49-F238E27FC236}">
                <a16:creationId xmlns:a16="http://schemas.microsoft.com/office/drawing/2014/main" id="{B7ED10F6-E9D2-BEBA-8FA8-BDC572A969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66742" y="3228825"/>
            <a:ext cx="349229" cy="349229"/>
          </a:xfrm>
          <a:prstGeom prst="rect">
            <a:avLst/>
          </a:prstGeom>
        </p:spPr>
      </p:pic>
      <p:pic>
        <p:nvPicPr>
          <p:cNvPr id="106" name="Grafik 105" descr="Auge Silhouette">
            <a:extLst>
              <a:ext uri="{FF2B5EF4-FFF2-40B4-BE49-F238E27FC236}">
                <a16:creationId xmlns:a16="http://schemas.microsoft.com/office/drawing/2014/main" id="{EB1929C6-351F-1201-FB9C-90F4919A9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86461" y="3236466"/>
            <a:ext cx="349229" cy="349229"/>
          </a:xfrm>
          <a:prstGeom prst="rect">
            <a:avLst/>
          </a:prstGeom>
        </p:spPr>
      </p:pic>
      <p:pic>
        <p:nvPicPr>
          <p:cNvPr id="107" name="Grafik 106" descr="Auge Silhouette">
            <a:extLst>
              <a:ext uri="{FF2B5EF4-FFF2-40B4-BE49-F238E27FC236}">
                <a16:creationId xmlns:a16="http://schemas.microsoft.com/office/drawing/2014/main" id="{4D86175C-709B-2CE3-3CA9-3807F101B8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39106" y="3373728"/>
            <a:ext cx="349229" cy="349229"/>
          </a:xfrm>
          <a:prstGeom prst="rect">
            <a:avLst/>
          </a:prstGeom>
        </p:spPr>
      </p:pic>
      <p:pic>
        <p:nvPicPr>
          <p:cNvPr id="108" name="Grafik 107" descr="Auge Silhouette">
            <a:extLst>
              <a:ext uri="{FF2B5EF4-FFF2-40B4-BE49-F238E27FC236}">
                <a16:creationId xmlns:a16="http://schemas.microsoft.com/office/drawing/2014/main" id="{CD086590-585E-77FF-0D19-E9D22B42AB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21113" y="3141848"/>
            <a:ext cx="349229" cy="349229"/>
          </a:xfrm>
          <a:prstGeom prst="rect">
            <a:avLst/>
          </a:prstGeom>
        </p:spPr>
      </p:pic>
      <p:pic>
        <p:nvPicPr>
          <p:cNvPr id="109" name="Grafik 108" descr="Auge Silhouette">
            <a:extLst>
              <a:ext uri="{FF2B5EF4-FFF2-40B4-BE49-F238E27FC236}">
                <a16:creationId xmlns:a16="http://schemas.microsoft.com/office/drawing/2014/main" id="{D4A47003-70E8-4784-C823-A680E1591D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93520" y="2965377"/>
            <a:ext cx="349229" cy="349229"/>
          </a:xfrm>
          <a:prstGeom prst="rect">
            <a:avLst/>
          </a:prstGeom>
        </p:spPr>
      </p:pic>
      <p:pic>
        <p:nvPicPr>
          <p:cNvPr id="110" name="Grafik 109" descr="Auge Silhouette">
            <a:extLst>
              <a:ext uri="{FF2B5EF4-FFF2-40B4-BE49-F238E27FC236}">
                <a16:creationId xmlns:a16="http://schemas.microsoft.com/office/drawing/2014/main" id="{26223B48-CB4C-0B74-D463-56C150828B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77631" y="3149574"/>
            <a:ext cx="349229" cy="349229"/>
          </a:xfrm>
          <a:prstGeom prst="rect">
            <a:avLst/>
          </a:prstGeom>
        </p:spPr>
      </p:pic>
      <p:pic>
        <p:nvPicPr>
          <p:cNvPr id="111" name="Grafik 110" descr="Auge Silhouette">
            <a:extLst>
              <a:ext uri="{FF2B5EF4-FFF2-40B4-BE49-F238E27FC236}">
                <a16:creationId xmlns:a16="http://schemas.microsoft.com/office/drawing/2014/main" id="{F06C71DA-B85B-F4D2-472B-D46EB63669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60051" y="2951511"/>
            <a:ext cx="349229" cy="349229"/>
          </a:xfrm>
          <a:prstGeom prst="rect">
            <a:avLst/>
          </a:prstGeom>
        </p:spPr>
      </p:pic>
      <p:pic>
        <p:nvPicPr>
          <p:cNvPr id="112" name="Grafik 111" descr="Auge Silhouette">
            <a:extLst>
              <a:ext uri="{FF2B5EF4-FFF2-40B4-BE49-F238E27FC236}">
                <a16:creationId xmlns:a16="http://schemas.microsoft.com/office/drawing/2014/main" id="{1FE75842-7A80-3CAB-890B-A6681BD482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4893" y="2914624"/>
            <a:ext cx="349229" cy="349229"/>
          </a:xfrm>
          <a:prstGeom prst="rect">
            <a:avLst/>
          </a:prstGeom>
        </p:spPr>
      </p:pic>
      <p:pic>
        <p:nvPicPr>
          <p:cNvPr id="113" name="Grafik 112" descr="Auge Silhouette">
            <a:extLst>
              <a:ext uri="{FF2B5EF4-FFF2-40B4-BE49-F238E27FC236}">
                <a16:creationId xmlns:a16="http://schemas.microsoft.com/office/drawing/2014/main" id="{90C0EC65-B6EE-24BD-0C4A-6462611E98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9373" y="3030573"/>
            <a:ext cx="349229" cy="349229"/>
          </a:xfrm>
          <a:prstGeom prst="rect">
            <a:avLst/>
          </a:prstGeom>
        </p:spPr>
      </p:pic>
      <p:pic>
        <p:nvPicPr>
          <p:cNvPr id="114" name="Grafik 113" descr="Auge Silhouette">
            <a:extLst>
              <a:ext uri="{FF2B5EF4-FFF2-40B4-BE49-F238E27FC236}">
                <a16:creationId xmlns:a16="http://schemas.microsoft.com/office/drawing/2014/main" id="{523ECE64-D368-4820-8479-94A1199D67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80830" y="2851489"/>
            <a:ext cx="349229" cy="349229"/>
          </a:xfrm>
          <a:prstGeom prst="rect">
            <a:avLst/>
          </a:prstGeom>
        </p:spPr>
      </p:pic>
      <p:pic>
        <p:nvPicPr>
          <p:cNvPr id="116" name="Grafik 115" descr="Auge Silhouette">
            <a:extLst>
              <a:ext uri="{FF2B5EF4-FFF2-40B4-BE49-F238E27FC236}">
                <a16:creationId xmlns:a16="http://schemas.microsoft.com/office/drawing/2014/main" id="{4D9990E1-10A5-AB26-83BE-F780ADD48D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5707" y="2770305"/>
            <a:ext cx="349229" cy="349229"/>
          </a:xfrm>
          <a:prstGeom prst="rect">
            <a:avLst/>
          </a:prstGeom>
        </p:spPr>
      </p:pic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F2041A2-7C3C-5EBA-E80C-C7895C65A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7726" y="6449644"/>
            <a:ext cx="465174" cy="180000"/>
          </a:xfrm>
        </p:spPr>
        <p:txBody>
          <a:bodyPr/>
          <a:lstStyle/>
          <a:p>
            <a:fld id="{03CB0E19-F4C8-4F98-96D2-CE1ECDE5997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919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E8B70-0ECF-8063-2550-722D7A7F6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B1E636D-CA6D-5E2B-CF73-3F8D5F5B2CF7}"/>
              </a:ext>
            </a:extLst>
          </p:cNvPr>
          <p:cNvCxnSpPr>
            <a:cxnSpLocks/>
          </p:cNvCxnSpPr>
          <p:nvPr/>
        </p:nvCxnSpPr>
        <p:spPr bwMode="auto">
          <a:xfrm flipH="1">
            <a:off x="6769415" y="4233507"/>
            <a:ext cx="1942" cy="108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206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44084846-DCB0-E591-237F-BBAFE151ABA3}"/>
              </a:ext>
            </a:extLst>
          </p:cNvPr>
          <p:cNvCxnSpPr>
            <a:cxnSpLocks/>
          </p:cNvCxnSpPr>
          <p:nvPr/>
        </p:nvCxnSpPr>
        <p:spPr bwMode="auto">
          <a:xfrm flipH="1">
            <a:off x="4786601" y="4224300"/>
            <a:ext cx="1942" cy="108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206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F64E769-3098-45D7-DB29-95402753AD2F}"/>
              </a:ext>
            </a:extLst>
          </p:cNvPr>
          <p:cNvCxnSpPr>
            <a:cxnSpLocks/>
          </p:cNvCxnSpPr>
          <p:nvPr/>
        </p:nvCxnSpPr>
        <p:spPr bwMode="auto">
          <a:xfrm>
            <a:off x="829771" y="4178547"/>
            <a:ext cx="0" cy="108147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206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0C5D5928-7452-3009-D158-97E49C300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IRIS-Register</a:t>
            </a:r>
            <a:r>
              <a:rPr lang="de-DE" b="1"/>
              <a:t>: &gt; 75 % der IOI-, RV- und/oder RO-Ereignisse innerhalb der ersten 6 Monate</a:t>
            </a:r>
            <a:endParaRPr lang="de-DE"/>
          </a:p>
        </p:txBody>
      </p:sp>
      <p:sp>
        <p:nvSpPr>
          <p:cNvPr id="27" name="Rectangle 204">
            <a:extLst>
              <a:ext uri="{FF2B5EF4-FFF2-40B4-BE49-F238E27FC236}">
                <a16:creationId xmlns:a16="http://schemas.microsoft.com/office/drawing/2014/main" id="{86683FAF-7997-564A-F5DE-38E13E172DEB}"/>
              </a:ext>
            </a:extLst>
          </p:cNvPr>
          <p:cNvSpPr/>
          <p:nvPr/>
        </p:nvSpPr>
        <p:spPr>
          <a:xfrm>
            <a:off x="589740" y="5992457"/>
            <a:ext cx="11582400" cy="2769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de-DE" sz="900" dirty="0"/>
              <a:t>IOI, intraokulare Entzündung</a:t>
            </a:r>
            <a:r>
              <a:rPr lang="en-US" sz="900" dirty="0"/>
              <a:t>;</a:t>
            </a:r>
            <a:r>
              <a:rPr lang="de-DE" sz="900" dirty="0"/>
              <a:t> </a:t>
            </a:r>
            <a:r>
              <a:rPr lang="en-US" sz="900" dirty="0"/>
              <a:t>RO, </a:t>
            </a:r>
            <a:r>
              <a:rPr lang="en-US" sz="900" dirty="0" err="1"/>
              <a:t>retinaler</a:t>
            </a:r>
            <a:r>
              <a:rPr lang="en-US" sz="900" dirty="0"/>
              <a:t> </a:t>
            </a:r>
            <a:r>
              <a:rPr lang="en-US" sz="900" dirty="0" err="1"/>
              <a:t>Gefäßverschluss</a:t>
            </a:r>
            <a:r>
              <a:rPr lang="en-US" sz="900" dirty="0"/>
              <a:t>; RV, </a:t>
            </a:r>
            <a:r>
              <a:rPr lang="en-US" sz="900" dirty="0" err="1"/>
              <a:t>retinale</a:t>
            </a:r>
            <a:r>
              <a:rPr lang="en-US" sz="900" dirty="0"/>
              <a:t> </a:t>
            </a:r>
            <a:r>
              <a:rPr lang="en-US" sz="900" dirty="0" err="1"/>
              <a:t>Vaskulitis</a:t>
            </a:r>
            <a:r>
              <a:rPr lang="en-US" sz="900" dirty="0"/>
              <a:t>. </a:t>
            </a:r>
          </a:p>
          <a:p>
            <a:pPr>
              <a:defRPr/>
            </a:pPr>
            <a:r>
              <a:rPr lang="de-DE" sz="900" dirty="0" err="1"/>
              <a:t>Zarbin</a:t>
            </a:r>
            <a:r>
              <a:rPr lang="de-DE" sz="900" dirty="0"/>
              <a:t> MA, et al. </a:t>
            </a:r>
            <a:r>
              <a:rPr lang="de-DE" sz="900" i="1" dirty="0" err="1"/>
              <a:t>Ophthalmology</a:t>
            </a:r>
            <a:r>
              <a:rPr lang="de-DE" sz="900" i="1" dirty="0"/>
              <a:t> </a:t>
            </a:r>
            <a:r>
              <a:rPr lang="de-DE" sz="900" i="1" dirty="0" err="1"/>
              <a:t>Ther</a:t>
            </a:r>
            <a:r>
              <a:rPr lang="de-DE" sz="900" i="1" dirty="0"/>
              <a:t>. 2024;13</a:t>
            </a:r>
            <a:r>
              <a:rPr lang="de-DE" sz="900" dirty="0"/>
              <a:t>(5):1357-1368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</a:t>
            </a:r>
            <a:r>
              <a:rPr lang="en-GB" sz="900" kern="0" dirty="0">
                <a:cs typeface="Arial" pitchFamily="34" charset="0"/>
              </a:rPr>
              <a:t> </a:t>
            </a:r>
            <a:endParaRPr lang="en-GB" sz="900" dirty="0">
              <a:highlight>
                <a:srgbClr val="FFFF00"/>
              </a:highlight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E578514-27B2-C13B-6A32-212236F7A8DB}"/>
              </a:ext>
            </a:extLst>
          </p:cNvPr>
          <p:cNvSpPr txBox="1"/>
          <p:nvPr/>
        </p:nvSpPr>
        <p:spPr>
          <a:xfrm>
            <a:off x="604838" y="1678292"/>
            <a:ext cx="31806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0" b="1" dirty="0">
                <a:solidFill>
                  <a:srgbClr val="002068"/>
                </a:solidFill>
              </a:rPr>
              <a:t>77,3</a:t>
            </a:r>
          </a:p>
        </p:txBody>
      </p:sp>
      <p:sp>
        <p:nvSpPr>
          <p:cNvPr id="30" name="Round Same Side Corner Rectangle 302">
            <a:extLst>
              <a:ext uri="{FF2B5EF4-FFF2-40B4-BE49-F238E27FC236}">
                <a16:creationId xmlns:a16="http://schemas.microsoft.com/office/drawing/2014/main" id="{DD511333-3E73-9770-1D6B-2F0E6A15BF9C}"/>
              </a:ext>
            </a:extLst>
          </p:cNvPr>
          <p:cNvSpPr/>
          <p:nvPr/>
        </p:nvSpPr>
        <p:spPr>
          <a:xfrm>
            <a:off x="12355158" y="1315991"/>
            <a:ext cx="8787988" cy="331651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bg1">
                  <a:alpha val="50000"/>
                </a:schemeClr>
              </a:gs>
              <a:gs pos="48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Parallelogramm 7">
            <a:extLst>
              <a:ext uri="{FF2B5EF4-FFF2-40B4-BE49-F238E27FC236}">
                <a16:creationId xmlns:a16="http://schemas.microsoft.com/office/drawing/2014/main" id="{E00F3103-17B8-31E2-F472-A61F2335E27B}"/>
              </a:ext>
            </a:extLst>
          </p:cNvPr>
          <p:cNvSpPr/>
          <p:nvPr/>
        </p:nvSpPr>
        <p:spPr>
          <a:xfrm>
            <a:off x="4077268" y="2114670"/>
            <a:ext cx="5453754" cy="1150647"/>
          </a:xfrm>
          <a:prstGeom prst="parallelogram">
            <a:avLst>
              <a:gd name="adj" fmla="val 50558"/>
            </a:avLst>
          </a:prstGeom>
          <a:solidFill>
            <a:srgbClr val="C5D7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rgbClr val="002068"/>
                </a:solidFill>
              </a:rPr>
              <a:t>der IOI-, RV- und/oder RO-Ereignisse </a:t>
            </a:r>
            <a:r>
              <a:rPr lang="de-DE" sz="1800" kern="100">
                <a:solidFill>
                  <a:srgbClr val="002068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innerhalb der </a:t>
            </a:r>
            <a:r>
              <a:rPr lang="de-DE" sz="1800" b="1" kern="100">
                <a:solidFill>
                  <a:srgbClr val="002068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ersten sechs Monate </a:t>
            </a:r>
            <a:r>
              <a:rPr lang="de-DE" sz="1800" b="0" kern="100">
                <a:solidFill>
                  <a:srgbClr val="002068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nach der ersten </a:t>
            </a:r>
            <a:r>
              <a:rPr lang="de-DE" sz="1800" b="0" kern="100" err="1">
                <a:solidFill>
                  <a:srgbClr val="002068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Brolucizumab</a:t>
            </a:r>
            <a:r>
              <a:rPr lang="de-DE" sz="1800" b="0" kern="100">
                <a:solidFill>
                  <a:srgbClr val="002068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-Injektion</a:t>
            </a:r>
            <a:endParaRPr lang="de-DE">
              <a:solidFill>
                <a:srgbClr val="002068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A839C45-D678-AAE1-08BF-5D3D3D60EEF6}"/>
              </a:ext>
            </a:extLst>
          </p:cNvPr>
          <p:cNvSpPr txBox="1"/>
          <p:nvPr/>
        </p:nvSpPr>
        <p:spPr>
          <a:xfrm>
            <a:off x="3539823" y="1696443"/>
            <a:ext cx="37579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0" b="1">
                <a:solidFill>
                  <a:srgbClr val="002068"/>
                </a:solidFill>
              </a:rPr>
              <a:t>%</a:t>
            </a:r>
            <a:endParaRPr lang="de-DE" sz="1200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F002E673-9F27-25EE-59C2-81A9BC68C73F}"/>
              </a:ext>
            </a:extLst>
          </p:cNvPr>
          <p:cNvCxnSpPr>
            <a:cxnSpLocks/>
            <a:stCxn id="22" idx="4"/>
          </p:cNvCxnSpPr>
          <p:nvPr/>
        </p:nvCxnSpPr>
        <p:spPr bwMode="auto">
          <a:xfrm flipH="1">
            <a:off x="2813763" y="3588131"/>
            <a:ext cx="1942" cy="164024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206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" name="Arrow: Pentagon 39">
            <a:extLst>
              <a:ext uri="{FF2B5EF4-FFF2-40B4-BE49-F238E27FC236}">
                <a16:creationId xmlns:a16="http://schemas.microsoft.com/office/drawing/2014/main" id="{17C5D678-FF42-3176-DFB0-7E5BC1DC1F77}"/>
              </a:ext>
            </a:extLst>
          </p:cNvPr>
          <p:cNvSpPr/>
          <p:nvPr/>
        </p:nvSpPr>
        <p:spPr>
          <a:xfrm>
            <a:off x="815340" y="4942335"/>
            <a:ext cx="8496935" cy="448300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19" name="Graphic 14" descr="Needle">
            <a:extLst>
              <a:ext uri="{FF2B5EF4-FFF2-40B4-BE49-F238E27FC236}">
                <a16:creationId xmlns:a16="http://schemas.microsoft.com/office/drawing/2014/main" id="{D3CE15FE-88CE-78CC-82EF-8C24E9B1CB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900000">
            <a:off x="775963" y="5003376"/>
            <a:ext cx="341607" cy="336225"/>
          </a:xfrm>
          <a:prstGeom prst="rect">
            <a:avLst/>
          </a:prstGeom>
          <a:noFill/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3BFE7288-ADB2-E5D6-ED09-D61ECE17A94F}"/>
              </a:ext>
            </a:extLst>
          </p:cNvPr>
          <p:cNvSpPr/>
          <p:nvPr/>
        </p:nvSpPr>
        <p:spPr>
          <a:xfrm>
            <a:off x="2759458" y="3477277"/>
            <a:ext cx="112494" cy="110854"/>
          </a:xfrm>
          <a:prstGeom prst="ellipse">
            <a:avLst/>
          </a:prstGeom>
          <a:solidFill>
            <a:srgbClr val="002068"/>
          </a:solidFill>
          <a:ln>
            <a:solidFill>
              <a:srgbClr val="0020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63C0F2AA-0599-D4EA-CE46-A5626FB9C158}"/>
              </a:ext>
            </a:extLst>
          </p:cNvPr>
          <p:cNvSpPr/>
          <p:nvPr/>
        </p:nvSpPr>
        <p:spPr>
          <a:xfrm>
            <a:off x="775466" y="4176559"/>
            <a:ext cx="112494" cy="110854"/>
          </a:xfrm>
          <a:prstGeom prst="ellipse">
            <a:avLst/>
          </a:prstGeom>
          <a:solidFill>
            <a:srgbClr val="002068"/>
          </a:solidFill>
          <a:ln>
            <a:solidFill>
              <a:srgbClr val="0020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34" name="TextBox 6">
            <a:extLst>
              <a:ext uri="{FF2B5EF4-FFF2-40B4-BE49-F238E27FC236}">
                <a16:creationId xmlns:a16="http://schemas.microsoft.com/office/drawing/2014/main" id="{109362A6-0EFE-7D83-E4A4-4098C4F9E232}"/>
              </a:ext>
            </a:extLst>
          </p:cNvPr>
          <p:cNvSpPr txBox="1"/>
          <p:nvPr/>
        </p:nvSpPr>
        <p:spPr>
          <a:xfrm>
            <a:off x="24025" y="3729647"/>
            <a:ext cx="1727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/>
              <a:t>Erste Brolucizumab-</a:t>
            </a:r>
            <a:r>
              <a:rPr lang="en-GB" sz="1200" b="1" err="1"/>
              <a:t>Injektion</a:t>
            </a:r>
            <a:endParaRPr lang="en-GB" sz="1200" b="1"/>
          </a:p>
        </p:txBody>
      </p:sp>
      <p:sp>
        <p:nvSpPr>
          <p:cNvPr id="35" name="TextBox 6">
            <a:extLst>
              <a:ext uri="{FF2B5EF4-FFF2-40B4-BE49-F238E27FC236}">
                <a16:creationId xmlns:a16="http://schemas.microsoft.com/office/drawing/2014/main" id="{92E13EE8-211A-ABB1-A71C-EC896E884842}"/>
              </a:ext>
            </a:extLst>
          </p:cNvPr>
          <p:cNvSpPr txBox="1"/>
          <p:nvPr/>
        </p:nvSpPr>
        <p:spPr>
          <a:xfrm>
            <a:off x="155713" y="4670369"/>
            <a:ext cx="852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Monat </a:t>
            </a:r>
          </a:p>
        </p:txBody>
      </p:sp>
      <p:sp>
        <p:nvSpPr>
          <p:cNvPr id="36" name="Rectangle 82">
            <a:extLst>
              <a:ext uri="{FF2B5EF4-FFF2-40B4-BE49-F238E27FC236}">
                <a16:creationId xmlns:a16="http://schemas.microsoft.com/office/drawing/2014/main" id="{68A48F34-38C9-ECB3-D861-F6B434AB561E}"/>
              </a:ext>
            </a:extLst>
          </p:cNvPr>
          <p:cNvSpPr/>
          <p:nvPr/>
        </p:nvSpPr>
        <p:spPr>
          <a:xfrm>
            <a:off x="2811379" y="4608522"/>
            <a:ext cx="306894" cy="321766"/>
          </a:xfrm>
          <a:prstGeom prst="rect">
            <a:avLst/>
          </a:prstGeom>
          <a:noFill/>
          <a:ln w="19050">
            <a:solidFill>
              <a:srgbClr val="0020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sz="1200" b="1">
                <a:solidFill>
                  <a:schemeClr val="tx1"/>
                </a:solidFill>
              </a:rPr>
              <a:t>6 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37" name="Rectangle 82">
            <a:extLst>
              <a:ext uri="{FF2B5EF4-FFF2-40B4-BE49-F238E27FC236}">
                <a16:creationId xmlns:a16="http://schemas.microsoft.com/office/drawing/2014/main" id="{5D2F86E9-22BA-A468-ADE1-F1ADAA8A4B91}"/>
              </a:ext>
            </a:extLst>
          </p:cNvPr>
          <p:cNvSpPr/>
          <p:nvPr/>
        </p:nvSpPr>
        <p:spPr>
          <a:xfrm>
            <a:off x="833247" y="4608522"/>
            <a:ext cx="306894" cy="321766"/>
          </a:xfrm>
          <a:prstGeom prst="rect">
            <a:avLst/>
          </a:prstGeom>
          <a:noFill/>
          <a:ln w="19050">
            <a:solidFill>
              <a:srgbClr val="0020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sz="1200" b="1">
                <a:solidFill>
                  <a:schemeClr val="tx1"/>
                </a:solidFill>
              </a:rPr>
              <a:t>0 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38" name="Rectangle: Rounded Corners 12">
            <a:extLst>
              <a:ext uri="{FF2B5EF4-FFF2-40B4-BE49-F238E27FC236}">
                <a16:creationId xmlns:a16="http://schemas.microsoft.com/office/drawing/2014/main" id="{BA1C7D4D-EA6F-DE54-D56C-4AA092EC25CC}"/>
              </a:ext>
            </a:extLst>
          </p:cNvPr>
          <p:cNvSpPr/>
          <p:nvPr/>
        </p:nvSpPr>
        <p:spPr>
          <a:xfrm>
            <a:off x="8027923" y="3839586"/>
            <a:ext cx="1914040" cy="351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Ende der </a:t>
            </a:r>
            <a:r>
              <a:rPr lang="en-US" sz="1200" b="1" err="1">
                <a:solidFill>
                  <a:schemeClr val="tx1"/>
                </a:solidFill>
              </a:rPr>
              <a:t>Beobachtung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39" name="Rectangle 74">
            <a:extLst>
              <a:ext uri="{FF2B5EF4-FFF2-40B4-BE49-F238E27FC236}">
                <a16:creationId xmlns:a16="http://schemas.microsoft.com/office/drawing/2014/main" id="{9B3534A4-1F04-A7C2-8CEA-0C80E0E95D6F}"/>
              </a:ext>
            </a:extLst>
          </p:cNvPr>
          <p:cNvSpPr/>
          <p:nvPr/>
        </p:nvSpPr>
        <p:spPr>
          <a:xfrm>
            <a:off x="8745777" y="4609269"/>
            <a:ext cx="337270" cy="321766"/>
          </a:xfrm>
          <a:prstGeom prst="rect">
            <a:avLst/>
          </a:prstGeom>
          <a:noFill/>
          <a:ln w="19050">
            <a:solidFill>
              <a:srgbClr val="0020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sz="1200" b="1" dirty="0">
                <a:solidFill>
                  <a:schemeClr val="tx1"/>
                </a:solidFill>
              </a:rPr>
              <a:t>24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3206EBE6-DE52-C08E-1D50-AFFAC8A7586E}"/>
              </a:ext>
            </a:extLst>
          </p:cNvPr>
          <p:cNvSpPr/>
          <p:nvPr/>
        </p:nvSpPr>
        <p:spPr>
          <a:xfrm>
            <a:off x="9028866" y="4176559"/>
            <a:ext cx="112494" cy="110854"/>
          </a:xfrm>
          <a:prstGeom prst="ellipse">
            <a:avLst/>
          </a:prstGeom>
          <a:solidFill>
            <a:srgbClr val="002068"/>
          </a:solidFill>
          <a:ln>
            <a:solidFill>
              <a:srgbClr val="0020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FFFFFF"/>
              </a:solidFill>
            </a:endParaRPr>
          </a:p>
        </p:txBody>
      </p: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25FFC231-FB56-A0C7-CD69-CED4D4B6C21D}"/>
              </a:ext>
            </a:extLst>
          </p:cNvPr>
          <p:cNvCxnSpPr>
            <a:cxnSpLocks/>
          </p:cNvCxnSpPr>
          <p:nvPr/>
        </p:nvCxnSpPr>
        <p:spPr bwMode="auto">
          <a:xfrm>
            <a:off x="9083172" y="4206100"/>
            <a:ext cx="0" cy="61122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206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AB8005E9-06BF-F521-04FB-394E7BA1E92F}"/>
              </a:ext>
            </a:extLst>
          </p:cNvPr>
          <p:cNvSpPr/>
          <p:nvPr/>
        </p:nvSpPr>
        <p:spPr>
          <a:xfrm>
            <a:off x="4732296" y="4123606"/>
            <a:ext cx="112494" cy="110854"/>
          </a:xfrm>
          <a:prstGeom prst="ellipse">
            <a:avLst/>
          </a:prstGeom>
          <a:solidFill>
            <a:srgbClr val="002068"/>
          </a:solidFill>
          <a:ln>
            <a:solidFill>
              <a:srgbClr val="0020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7" name="Rectangle 82">
            <a:extLst>
              <a:ext uri="{FF2B5EF4-FFF2-40B4-BE49-F238E27FC236}">
                <a16:creationId xmlns:a16="http://schemas.microsoft.com/office/drawing/2014/main" id="{F54F73BD-A083-365B-AE5F-A56E902C1CC8}"/>
              </a:ext>
            </a:extLst>
          </p:cNvPr>
          <p:cNvSpPr/>
          <p:nvPr/>
        </p:nvSpPr>
        <p:spPr>
          <a:xfrm>
            <a:off x="4789511" y="4608522"/>
            <a:ext cx="306894" cy="321766"/>
          </a:xfrm>
          <a:prstGeom prst="rect">
            <a:avLst/>
          </a:prstGeom>
          <a:noFill/>
          <a:ln w="19050">
            <a:solidFill>
              <a:srgbClr val="0020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sz="1200" b="1" dirty="0">
                <a:solidFill>
                  <a:schemeClr val="tx1"/>
                </a:solidFill>
              </a:rPr>
              <a:t>12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495E8DA-194F-3CC0-4BE4-0E338A16189E}"/>
              </a:ext>
            </a:extLst>
          </p:cNvPr>
          <p:cNvSpPr/>
          <p:nvPr/>
        </p:nvSpPr>
        <p:spPr>
          <a:xfrm>
            <a:off x="6715110" y="4132813"/>
            <a:ext cx="112494" cy="110854"/>
          </a:xfrm>
          <a:prstGeom prst="ellipse">
            <a:avLst/>
          </a:prstGeom>
          <a:solidFill>
            <a:srgbClr val="002068"/>
          </a:solidFill>
          <a:ln>
            <a:solidFill>
              <a:srgbClr val="0020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13" name="Rectangle 82">
            <a:extLst>
              <a:ext uri="{FF2B5EF4-FFF2-40B4-BE49-F238E27FC236}">
                <a16:creationId xmlns:a16="http://schemas.microsoft.com/office/drawing/2014/main" id="{C1505E71-BAC5-42E4-F6D1-B8057EBF7CB7}"/>
              </a:ext>
            </a:extLst>
          </p:cNvPr>
          <p:cNvSpPr/>
          <p:nvPr/>
        </p:nvSpPr>
        <p:spPr>
          <a:xfrm>
            <a:off x="6767643" y="4617729"/>
            <a:ext cx="306894" cy="321766"/>
          </a:xfrm>
          <a:prstGeom prst="rect">
            <a:avLst/>
          </a:prstGeom>
          <a:noFill/>
          <a:ln w="19050">
            <a:solidFill>
              <a:srgbClr val="0020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sz="1200" b="1" dirty="0">
                <a:solidFill>
                  <a:schemeClr val="tx1"/>
                </a:solidFill>
              </a:rPr>
              <a:t>18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D2504DD-06B5-8267-0F24-BC0200419E25}"/>
              </a:ext>
            </a:extLst>
          </p:cNvPr>
          <p:cNvSpPr txBox="1"/>
          <p:nvPr/>
        </p:nvSpPr>
        <p:spPr>
          <a:xfrm>
            <a:off x="4555977" y="3519146"/>
            <a:ext cx="13708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2068"/>
                </a:solidFill>
              </a:rPr>
              <a:t>18,8 % </a:t>
            </a:r>
            <a:br>
              <a:rPr lang="de-DE" b="1" dirty="0">
                <a:solidFill>
                  <a:srgbClr val="002068"/>
                </a:solidFill>
              </a:rPr>
            </a:br>
            <a:r>
              <a:rPr lang="de-DE" sz="1200" dirty="0">
                <a:solidFill>
                  <a:srgbClr val="002068"/>
                </a:solidFill>
              </a:rPr>
              <a:t>von Monat 6 – 12</a:t>
            </a:r>
            <a:endParaRPr lang="de-DE" dirty="0">
              <a:solidFill>
                <a:srgbClr val="002068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8D1EA6C-F5BF-F345-96D2-A3F37E58B89B}"/>
              </a:ext>
            </a:extLst>
          </p:cNvPr>
          <p:cNvSpPr txBox="1"/>
          <p:nvPr/>
        </p:nvSpPr>
        <p:spPr>
          <a:xfrm>
            <a:off x="6626136" y="3519146"/>
            <a:ext cx="14991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2068"/>
                </a:solidFill>
              </a:rPr>
              <a:t>5,9 % </a:t>
            </a:r>
            <a:br>
              <a:rPr lang="de-DE" b="1" dirty="0">
                <a:solidFill>
                  <a:srgbClr val="002068"/>
                </a:solidFill>
              </a:rPr>
            </a:br>
            <a:r>
              <a:rPr lang="de-DE" sz="1200" dirty="0">
                <a:solidFill>
                  <a:srgbClr val="002068"/>
                </a:solidFill>
              </a:rPr>
              <a:t>von Monat 12 – 18 </a:t>
            </a:r>
            <a:endParaRPr lang="de-DE" dirty="0">
              <a:solidFill>
                <a:srgbClr val="002068"/>
              </a:solidFill>
            </a:endParaRPr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AACDD83D-4FC2-32B0-69E5-BB621B7D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7726" y="6449644"/>
            <a:ext cx="465174" cy="180000"/>
          </a:xfrm>
        </p:spPr>
        <p:txBody>
          <a:bodyPr/>
          <a:lstStyle/>
          <a:p>
            <a:fld id="{03CB0E19-F4C8-4F98-96D2-CE1ECDE5997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68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9691B-74A2-2EB5-5C40-964E936DE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16">
            <a:extLst>
              <a:ext uri="{FF2B5EF4-FFF2-40B4-BE49-F238E27FC236}">
                <a16:creationId xmlns:a16="http://schemas.microsoft.com/office/drawing/2014/main" id="{D616C21D-7FA2-0F29-42D8-99E95D0DB3A3}"/>
              </a:ext>
            </a:extLst>
          </p:cNvPr>
          <p:cNvSpPr/>
          <p:nvPr/>
        </p:nvSpPr>
        <p:spPr>
          <a:xfrm>
            <a:off x="1026160" y="1769976"/>
            <a:ext cx="8325950" cy="3889751"/>
          </a:xfrm>
          <a:prstGeom prst="roundRect">
            <a:avLst>
              <a:gd name="adj" fmla="val 5600"/>
            </a:avLst>
          </a:prstGeom>
          <a:solidFill>
            <a:schemeClr val="bg1"/>
          </a:solidFill>
          <a:ln>
            <a:noFill/>
          </a:ln>
          <a:effectLst>
            <a:outerShdw blurRad="241300" dist="381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" name="Round Same Side Corner Rectangle 300">
            <a:extLst>
              <a:ext uri="{FF2B5EF4-FFF2-40B4-BE49-F238E27FC236}">
                <a16:creationId xmlns:a16="http://schemas.microsoft.com/office/drawing/2014/main" id="{B555AAE7-D1C8-4334-5BE8-44CA34F6FCA8}"/>
              </a:ext>
            </a:extLst>
          </p:cNvPr>
          <p:cNvSpPr/>
          <p:nvPr/>
        </p:nvSpPr>
        <p:spPr>
          <a:xfrm>
            <a:off x="1011379" y="1397324"/>
            <a:ext cx="8353608" cy="5799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24E89"/>
          </a:solidFill>
          <a:ln w="3175">
            <a:noFill/>
          </a:ln>
          <a:effectLst>
            <a:innerShdw blurRad="127000">
              <a:schemeClr val="tx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de-DE" sz="1400" b="1"/>
              <a:t>Reduziertes relatives Risiko für IOI-, RV- und/oder RO-Ereignisse nach </a:t>
            </a:r>
            <a:r>
              <a:rPr lang="de-DE" sz="1400" b="1" err="1"/>
              <a:t>Brolucizumab</a:t>
            </a:r>
            <a:r>
              <a:rPr lang="de-DE" sz="1400" b="1"/>
              <a:t>-Injektion</a:t>
            </a:r>
          </a:p>
        </p:txBody>
      </p:sp>
      <p:sp>
        <p:nvSpPr>
          <p:cNvPr id="66" name="Round Same Side Corner Rectangle 302">
            <a:extLst>
              <a:ext uri="{FF2B5EF4-FFF2-40B4-BE49-F238E27FC236}">
                <a16:creationId xmlns:a16="http://schemas.microsoft.com/office/drawing/2014/main" id="{84AF484A-93E0-4B7C-A7B3-0A84566AF8D3}"/>
              </a:ext>
            </a:extLst>
          </p:cNvPr>
          <p:cNvSpPr/>
          <p:nvPr/>
        </p:nvSpPr>
        <p:spPr>
          <a:xfrm>
            <a:off x="1026160" y="1390782"/>
            <a:ext cx="11165839" cy="331651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bg1">
                  <a:alpha val="50000"/>
                </a:schemeClr>
              </a:gs>
              <a:gs pos="48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F559CE-39B7-36C3-12F7-4C3D6A1F1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/>
              <a:t>IRIS-Register</a:t>
            </a:r>
            <a:r>
              <a:rPr lang="de-DE" sz="2700" b="1"/>
              <a:t>: </a:t>
            </a:r>
            <a:r>
              <a:rPr lang="de-DE" sz="2700"/>
              <a:t>Risiko für IOI, RV und/oder RO nach initialer </a:t>
            </a:r>
            <a:r>
              <a:rPr lang="de-DE" sz="2700" err="1"/>
              <a:t>Brolucizumab</a:t>
            </a:r>
            <a:r>
              <a:rPr lang="de-DE" sz="2700"/>
              <a:t>-Injektion 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24C798D6-D17E-81A7-3562-9FB81E75F2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138096"/>
              </p:ext>
            </p:extLst>
          </p:nvPr>
        </p:nvGraphicFramePr>
        <p:xfrm>
          <a:off x="1572236" y="2008946"/>
          <a:ext cx="5528029" cy="3105561"/>
        </p:xfrm>
        <a:graphic>
          <a:graphicData uri="http://schemas.openxmlformats.org/drawingml/2006/table">
            <a:tbl>
              <a:tblPr/>
              <a:tblGrid>
                <a:gridCol w="1248082">
                  <a:extLst>
                    <a:ext uri="{9D8B030D-6E8A-4147-A177-3AD203B41FA5}">
                      <a16:colId xmlns:a16="http://schemas.microsoft.com/office/drawing/2014/main" val="1923704296"/>
                    </a:ext>
                  </a:extLst>
                </a:gridCol>
                <a:gridCol w="2475447">
                  <a:extLst>
                    <a:ext uri="{9D8B030D-6E8A-4147-A177-3AD203B41FA5}">
                      <a16:colId xmlns:a16="http://schemas.microsoft.com/office/drawing/2014/main" val="2485599437"/>
                    </a:ext>
                  </a:extLst>
                </a:gridCol>
                <a:gridCol w="957749">
                  <a:extLst>
                    <a:ext uri="{9D8B030D-6E8A-4147-A177-3AD203B41FA5}">
                      <a16:colId xmlns:a16="http://schemas.microsoft.com/office/drawing/2014/main" val="200757574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05528602"/>
                    </a:ext>
                  </a:extLst>
                </a:gridCol>
                <a:gridCol w="638471">
                  <a:extLst>
                    <a:ext uri="{9D8B030D-6E8A-4147-A177-3AD203B41FA5}">
                      <a16:colId xmlns:a16="http://schemas.microsoft.com/office/drawing/2014/main" val="2755714006"/>
                    </a:ext>
                  </a:extLst>
                </a:gridCol>
              </a:tblGrid>
              <a:tr h="575104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err="1"/>
                        <a:t>Kovariante</a:t>
                      </a:r>
                      <a:endParaRPr lang="de-DE" sz="1200" b="1"/>
                    </a:p>
                    <a:p>
                      <a:endParaRPr lang="de-DE" sz="1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i="1" dirty="0"/>
                        <a:t>Hazard-</a:t>
                      </a:r>
                      <a:r>
                        <a:rPr lang="de-DE" sz="1200" b="1" i="1" dirty="0" err="1"/>
                        <a:t>Ratio</a:t>
                      </a:r>
                      <a:r>
                        <a:rPr lang="de-DE" sz="1200" b="1" baseline="30000" dirty="0" err="1"/>
                        <a:t>a</a:t>
                      </a:r>
                      <a:endParaRPr lang="de-DE" sz="1200" b="1" baseline="30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777297"/>
                  </a:ext>
                </a:extLst>
              </a:tr>
              <a:tr h="575104">
                <a:tc>
                  <a:txBody>
                    <a:bodyPr/>
                    <a:lstStyle/>
                    <a:p>
                      <a:r>
                        <a:rPr lang="de-DE" sz="1200" b="1"/>
                        <a:t>Alter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10-Jahres-Intervalle, ab 18 Jahren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F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0,83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FF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FF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692791"/>
                  </a:ext>
                </a:extLst>
              </a:tr>
              <a:tr h="575104">
                <a:tc>
                  <a:txBody>
                    <a:bodyPr/>
                    <a:lstStyle/>
                    <a:p>
                      <a:r>
                        <a:rPr lang="de-DE" sz="1200" b="1" dirty="0"/>
                        <a:t>Geschlecht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 Männlich</a:t>
                      </a:r>
                    </a:p>
                    <a:p>
                      <a:r>
                        <a:rPr lang="de-DE" sz="1200"/>
                        <a:t>(Referenz: weiblich)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0,61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5872826"/>
                  </a:ext>
                </a:extLst>
              </a:tr>
              <a:tr h="575104">
                <a:tc>
                  <a:txBody>
                    <a:bodyPr/>
                    <a:lstStyle/>
                    <a:p>
                      <a:r>
                        <a:rPr lang="de-DE" sz="1200" b="1" dirty="0"/>
                        <a:t>Behandlungs-status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Therapienaiv</a:t>
                      </a:r>
                    </a:p>
                    <a:p>
                      <a:r>
                        <a:rPr lang="de-DE" sz="1200"/>
                        <a:t>(Referenz: vorherige Anti-VEGF)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F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0,51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FF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FF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339262"/>
                  </a:ext>
                </a:extLst>
              </a:tr>
              <a:tr h="805145">
                <a:tc>
                  <a:txBody>
                    <a:bodyPr/>
                    <a:lstStyle/>
                    <a:p>
                      <a:r>
                        <a:rPr lang="de-DE" sz="1200" b="1" err="1"/>
                        <a:t>Indexdatum</a:t>
                      </a:r>
                      <a:r>
                        <a:rPr lang="de-DE" sz="1200" b="0" baseline="30000" err="1"/>
                        <a:t>b</a:t>
                      </a:r>
                      <a:r>
                        <a:rPr lang="de-DE" sz="1200" b="1"/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Zweites Jahr nach Einführung, </a:t>
                      </a:r>
                    </a:p>
                    <a:p>
                      <a:r>
                        <a:rPr lang="de-DE" sz="1200"/>
                        <a:t>(Referenz: erstes Jahr nach Einführung)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0,68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7847881"/>
                  </a:ext>
                </a:extLst>
              </a:tr>
            </a:tbl>
          </a:graphicData>
        </a:graphic>
      </p:graphicFrame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11F6B875-F4F9-1BD0-013D-8F6EF3907E6B}"/>
              </a:ext>
            </a:extLst>
          </p:cNvPr>
          <p:cNvGrpSpPr/>
          <p:nvPr/>
        </p:nvGrpSpPr>
        <p:grpSpPr>
          <a:xfrm>
            <a:off x="6013790" y="2171454"/>
            <a:ext cx="2795565" cy="3276562"/>
            <a:chOff x="8032993" y="2581433"/>
            <a:chExt cx="3508763" cy="2403747"/>
          </a:xfrm>
        </p:grpSpPr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8AE13247-DD6E-A010-6711-E36B825CF289}"/>
                </a:ext>
              </a:extLst>
            </p:cNvPr>
            <p:cNvCxnSpPr/>
            <p:nvPr/>
          </p:nvCxnSpPr>
          <p:spPr>
            <a:xfrm>
              <a:off x="10668000" y="2926080"/>
              <a:ext cx="0" cy="1803554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6338DEF6-7941-8FDB-369A-3B78DB10FF1F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4653280"/>
              <a:ext cx="31699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082F305A-4DB5-3FE8-7B59-3F9C81495260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4658668"/>
              <a:ext cx="0" cy="533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96351D7F-3B59-ECA6-03EE-3696845085E2}"/>
                </a:ext>
              </a:extLst>
            </p:cNvPr>
            <p:cNvCxnSpPr>
              <a:cxnSpLocks/>
            </p:cNvCxnSpPr>
            <p:nvPr/>
          </p:nvCxnSpPr>
          <p:spPr>
            <a:xfrm>
              <a:off x="8959215" y="4658668"/>
              <a:ext cx="0" cy="533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19B0F0C7-8CAD-8644-0B59-77708CC9FE26}"/>
                </a:ext>
              </a:extLst>
            </p:cNvPr>
            <p:cNvCxnSpPr>
              <a:cxnSpLocks/>
            </p:cNvCxnSpPr>
            <p:nvPr/>
          </p:nvCxnSpPr>
          <p:spPr>
            <a:xfrm>
              <a:off x="9391650" y="4658668"/>
              <a:ext cx="0" cy="533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35138515-7BA8-4F9B-3AC8-CCEFFCBF4AA0}"/>
                </a:ext>
              </a:extLst>
            </p:cNvPr>
            <p:cNvCxnSpPr>
              <a:cxnSpLocks/>
            </p:cNvCxnSpPr>
            <p:nvPr/>
          </p:nvCxnSpPr>
          <p:spPr>
            <a:xfrm>
              <a:off x="9694545" y="4658668"/>
              <a:ext cx="0" cy="533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CFFB9C16-935B-E87E-AF3A-A22C0037C9F0}"/>
                </a:ext>
              </a:extLst>
            </p:cNvPr>
            <p:cNvCxnSpPr>
              <a:cxnSpLocks/>
            </p:cNvCxnSpPr>
            <p:nvPr/>
          </p:nvCxnSpPr>
          <p:spPr>
            <a:xfrm>
              <a:off x="9930765" y="4658668"/>
              <a:ext cx="0" cy="533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263C4BBF-7F0D-601B-866E-EC84CCF0EF2D}"/>
                </a:ext>
              </a:extLst>
            </p:cNvPr>
            <p:cNvCxnSpPr>
              <a:cxnSpLocks/>
            </p:cNvCxnSpPr>
            <p:nvPr/>
          </p:nvCxnSpPr>
          <p:spPr>
            <a:xfrm>
              <a:off x="10125075" y="4658668"/>
              <a:ext cx="0" cy="533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A1F6AC8D-84B1-644E-7E8B-A44CCBC0049B}"/>
                </a:ext>
              </a:extLst>
            </p:cNvPr>
            <p:cNvCxnSpPr>
              <a:cxnSpLocks/>
            </p:cNvCxnSpPr>
            <p:nvPr/>
          </p:nvCxnSpPr>
          <p:spPr>
            <a:xfrm>
              <a:off x="10290810" y="4658668"/>
              <a:ext cx="0" cy="533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9C26470D-EECB-C76A-54F1-AF795153C136}"/>
                </a:ext>
              </a:extLst>
            </p:cNvPr>
            <p:cNvCxnSpPr>
              <a:cxnSpLocks/>
            </p:cNvCxnSpPr>
            <p:nvPr/>
          </p:nvCxnSpPr>
          <p:spPr>
            <a:xfrm>
              <a:off x="10429875" y="4658668"/>
              <a:ext cx="0" cy="533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62A4BFB7-B089-FFB5-4FB2-3ACEB6593888}"/>
                </a:ext>
              </a:extLst>
            </p:cNvPr>
            <p:cNvCxnSpPr>
              <a:cxnSpLocks/>
            </p:cNvCxnSpPr>
            <p:nvPr/>
          </p:nvCxnSpPr>
          <p:spPr>
            <a:xfrm>
              <a:off x="10555605" y="4658668"/>
              <a:ext cx="0" cy="533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8A76AF66-14A2-10DA-B3CE-1F9047855688}"/>
                </a:ext>
              </a:extLst>
            </p:cNvPr>
            <p:cNvCxnSpPr>
              <a:cxnSpLocks/>
            </p:cNvCxnSpPr>
            <p:nvPr/>
          </p:nvCxnSpPr>
          <p:spPr>
            <a:xfrm>
              <a:off x="11399520" y="4658668"/>
              <a:ext cx="0" cy="533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C8971D54-551D-0DB0-9083-0B50C917AD27}"/>
                </a:ext>
              </a:extLst>
            </p:cNvPr>
            <p:cNvGrpSpPr/>
            <p:nvPr/>
          </p:nvGrpSpPr>
          <p:grpSpPr>
            <a:xfrm>
              <a:off x="9996169" y="4377627"/>
              <a:ext cx="506730" cy="53340"/>
              <a:chOff x="9997440" y="4382770"/>
              <a:chExt cx="506730" cy="53340"/>
            </a:xfrm>
          </p:grpSpPr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6C71CF9F-CB11-1673-28B1-E622BD6D52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97440" y="4409440"/>
                <a:ext cx="50673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>
                <a:extLst>
                  <a:ext uri="{FF2B5EF4-FFF2-40B4-BE49-F238E27FC236}">
                    <a16:creationId xmlns:a16="http://schemas.microsoft.com/office/drawing/2014/main" id="{19FD0299-A25F-828F-795C-3FCE84A466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97440" y="4382770"/>
                <a:ext cx="0" cy="5334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Gerader Verbinder 37">
                <a:extLst>
                  <a:ext uri="{FF2B5EF4-FFF2-40B4-BE49-F238E27FC236}">
                    <a16:creationId xmlns:a16="http://schemas.microsoft.com/office/drawing/2014/main" id="{45529C7F-B4BC-32C5-ABB4-97AE57D36A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04170" y="4382770"/>
                <a:ext cx="0" cy="5334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id="{E8D934C2-036B-23E3-A8E2-85EA5973F8F6}"/>
                </a:ext>
              </a:extLst>
            </p:cNvPr>
            <p:cNvGrpSpPr/>
            <p:nvPr/>
          </p:nvGrpSpPr>
          <p:grpSpPr>
            <a:xfrm>
              <a:off x="9640886" y="3957910"/>
              <a:ext cx="630861" cy="53336"/>
              <a:chOff x="9997440" y="4382770"/>
              <a:chExt cx="506730" cy="53340"/>
            </a:xfrm>
          </p:grpSpPr>
          <p:cxnSp>
            <p:nvCxnSpPr>
              <p:cNvPr id="41" name="Gerader Verbinder 40">
                <a:extLst>
                  <a:ext uri="{FF2B5EF4-FFF2-40B4-BE49-F238E27FC236}">
                    <a16:creationId xmlns:a16="http://schemas.microsoft.com/office/drawing/2014/main" id="{3123F3B0-3D6C-3B37-6CA2-DBB0B005ED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97440" y="4409440"/>
                <a:ext cx="50673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Gerader Verbinder 41">
                <a:extLst>
                  <a:ext uri="{FF2B5EF4-FFF2-40B4-BE49-F238E27FC236}">
                    <a16:creationId xmlns:a16="http://schemas.microsoft.com/office/drawing/2014/main" id="{C7CFECE5-E165-6D64-1DC4-C39A5C2A45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97440" y="4382770"/>
                <a:ext cx="0" cy="5334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Gerader Verbinder 42">
                <a:extLst>
                  <a:ext uri="{FF2B5EF4-FFF2-40B4-BE49-F238E27FC236}">
                    <a16:creationId xmlns:a16="http://schemas.microsoft.com/office/drawing/2014/main" id="{CADF3E6E-BF6C-F8C4-E4CA-74DC4EA01C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04170" y="4382770"/>
                <a:ext cx="0" cy="5334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4F482B69-3B77-62C4-263C-898B5CFC645B}"/>
                </a:ext>
              </a:extLst>
            </p:cNvPr>
            <p:cNvGrpSpPr/>
            <p:nvPr/>
          </p:nvGrpSpPr>
          <p:grpSpPr>
            <a:xfrm>
              <a:off x="9993630" y="3533114"/>
              <a:ext cx="316230" cy="53320"/>
              <a:chOff x="9997440" y="4382770"/>
              <a:chExt cx="506730" cy="53340"/>
            </a:xfrm>
          </p:grpSpPr>
          <p:cxnSp>
            <p:nvCxnSpPr>
              <p:cNvPr id="45" name="Gerader Verbinder 44">
                <a:extLst>
                  <a:ext uri="{FF2B5EF4-FFF2-40B4-BE49-F238E27FC236}">
                    <a16:creationId xmlns:a16="http://schemas.microsoft.com/office/drawing/2014/main" id="{61893C81-D3AA-2175-2713-380C6E02CF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97440" y="4409440"/>
                <a:ext cx="50673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2416E8F2-4D74-0505-F5D7-ABC3E8EE44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97440" y="4382770"/>
                <a:ext cx="0" cy="5334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>
                <a:extLst>
                  <a:ext uri="{FF2B5EF4-FFF2-40B4-BE49-F238E27FC236}">
                    <a16:creationId xmlns:a16="http://schemas.microsoft.com/office/drawing/2014/main" id="{27E36719-4F31-EA7D-A2BD-679EDCEC23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04170" y="4382770"/>
                <a:ext cx="0" cy="5334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C142E273-4CCB-2857-4579-690BBCC46B8D}"/>
                </a:ext>
              </a:extLst>
            </p:cNvPr>
            <p:cNvGrpSpPr/>
            <p:nvPr/>
          </p:nvGrpSpPr>
          <p:grpSpPr>
            <a:xfrm>
              <a:off x="10369550" y="3106393"/>
              <a:ext cx="183506" cy="53327"/>
              <a:chOff x="9997440" y="4382770"/>
              <a:chExt cx="506730" cy="53340"/>
            </a:xfrm>
          </p:grpSpPr>
          <p:cxnSp>
            <p:nvCxnSpPr>
              <p:cNvPr id="49" name="Gerader Verbinder 48">
                <a:extLst>
                  <a:ext uri="{FF2B5EF4-FFF2-40B4-BE49-F238E27FC236}">
                    <a16:creationId xmlns:a16="http://schemas.microsoft.com/office/drawing/2014/main" id="{FCF90A97-2731-34CC-BED3-A7326109FC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97440" y="4409440"/>
                <a:ext cx="50673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Gerader Verbinder 49">
                <a:extLst>
                  <a:ext uri="{FF2B5EF4-FFF2-40B4-BE49-F238E27FC236}">
                    <a16:creationId xmlns:a16="http://schemas.microsoft.com/office/drawing/2014/main" id="{92D8CCDD-2E62-2E56-A84F-F10CDD5097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97440" y="4382770"/>
                <a:ext cx="0" cy="5334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Gerader Verbinder 50">
                <a:extLst>
                  <a:ext uri="{FF2B5EF4-FFF2-40B4-BE49-F238E27FC236}">
                    <a16:creationId xmlns:a16="http://schemas.microsoft.com/office/drawing/2014/main" id="{C30A1D75-CEDA-A59B-11D5-B938BE5ACD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04170" y="4382770"/>
                <a:ext cx="0" cy="5334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CE095FEA-A614-D842-E73D-4DA49609A2FF}"/>
                </a:ext>
              </a:extLst>
            </p:cNvPr>
            <p:cNvSpPr txBox="1"/>
            <p:nvPr/>
          </p:nvSpPr>
          <p:spPr>
            <a:xfrm>
              <a:off x="8032993" y="4708181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/>
                <a:t>0,1</a:t>
              </a:r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F962BE3E-AE24-3F2E-62B4-EFE50CFFE0EB}"/>
                </a:ext>
              </a:extLst>
            </p:cNvPr>
            <p:cNvSpPr txBox="1"/>
            <p:nvPr/>
          </p:nvSpPr>
          <p:spPr>
            <a:xfrm>
              <a:off x="9740348" y="4703497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/>
                <a:t>0,5</a:t>
              </a:r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2602B0BF-D1C6-D4A2-961C-C64B2F5C4744}"/>
                </a:ext>
              </a:extLst>
            </p:cNvPr>
            <p:cNvSpPr txBox="1"/>
            <p:nvPr/>
          </p:nvSpPr>
          <p:spPr>
            <a:xfrm>
              <a:off x="10527472" y="469901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/>
                <a:t>1</a:t>
              </a:r>
            </a:p>
          </p:txBody>
        </p:sp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85F56FE5-C130-E68C-D4D9-6090BC3E829B}"/>
                </a:ext>
              </a:extLst>
            </p:cNvPr>
            <p:cNvSpPr txBox="1"/>
            <p:nvPr/>
          </p:nvSpPr>
          <p:spPr>
            <a:xfrm>
              <a:off x="11272130" y="4708181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/>
                <a:t>2</a:t>
              </a:r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4E5C1D2E-5FBB-2D72-AB5E-0F993FF0FF12}"/>
                </a:ext>
              </a:extLst>
            </p:cNvPr>
            <p:cNvSpPr txBox="1"/>
            <p:nvPr/>
          </p:nvSpPr>
          <p:spPr>
            <a:xfrm>
              <a:off x="8830365" y="2581433"/>
              <a:ext cx="17283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i="1"/>
                <a:t>Hazard Ratio </a:t>
              </a:r>
              <a:r>
                <a:rPr lang="de-DE" sz="1200"/>
                <a:t>(95%-KI)</a:t>
              </a:r>
            </a:p>
          </p:txBody>
        </p: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41AF7872-494D-9755-2E89-FC2F3F8640BD}"/>
                </a:ext>
              </a:extLst>
            </p:cNvPr>
            <p:cNvSpPr/>
            <p:nvPr/>
          </p:nvSpPr>
          <p:spPr>
            <a:xfrm>
              <a:off x="10222654" y="4388878"/>
              <a:ext cx="72000" cy="422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/>
            </a:p>
          </p:txBody>
        </p:sp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22BE995A-424F-230A-186E-BE4DA40F6707}"/>
                </a:ext>
              </a:extLst>
            </p:cNvPr>
            <p:cNvSpPr/>
            <p:nvPr/>
          </p:nvSpPr>
          <p:spPr>
            <a:xfrm>
              <a:off x="9918411" y="3968569"/>
              <a:ext cx="72000" cy="422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/>
            </a:p>
          </p:txBody>
        </p: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B35F9B37-B7E1-0C87-C678-F1B017A4D46E}"/>
                </a:ext>
              </a:extLst>
            </p:cNvPr>
            <p:cNvSpPr/>
            <p:nvPr/>
          </p:nvSpPr>
          <p:spPr>
            <a:xfrm>
              <a:off x="10107930" y="3539609"/>
              <a:ext cx="72000" cy="422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/>
            </a:p>
          </p:txBody>
        </p:sp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CB3818D1-8DB4-3366-E92E-5372D8F613EA}"/>
                </a:ext>
              </a:extLst>
            </p:cNvPr>
            <p:cNvSpPr/>
            <p:nvPr/>
          </p:nvSpPr>
          <p:spPr>
            <a:xfrm>
              <a:off x="10433124" y="3115732"/>
              <a:ext cx="72000" cy="422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Rectangle 204">
            <a:extLst>
              <a:ext uri="{FF2B5EF4-FFF2-40B4-BE49-F238E27FC236}">
                <a16:creationId xmlns:a16="http://schemas.microsoft.com/office/drawing/2014/main" id="{956935E8-8B35-397A-3E1B-B8DC80BA7140}"/>
              </a:ext>
            </a:extLst>
          </p:cNvPr>
          <p:cNvSpPr/>
          <p:nvPr/>
        </p:nvSpPr>
        <p:spPr>
          <a:xfrm>
            <a:off x="589740" y="5715458"/>
            <a:ext cx="9185325" cy="55399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30000" dirty="0" err="1">
                <a:ln>
                  <a:noFill/>
                </a:ln>
                <a:effectLst/>
              </a:rPr>
              <a:t>a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effectLst/>
              </a:rPr>
              <a:t>Hazard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effectLst/>
              </a:rPr>
              <a:t> Ratio: Eine Hazard Ratio &lt; 1 deutet auf ein reduziertes Risiko eines IOI-, RV- und/oder RO-Ereignisses hin. </a:t>
            </a:r>
            <a:r>
              <a:rPr kumimoji="0" lang="de-DE" altLang="de-DE" sz="900" b="0" i="0" u="none" strike="noStrike" cap="none" normalizeH="0" baseline="30000" dirty="0" err="1">
                <a:ln>
                  <a:noFill/>
                </a:ln>
                <a:effectLst/>
              </a:rPr>
              <a:t>b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effectLst/>
              </a:rPr>
              <a:t>Zeitpunkt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effectLst/>
              </a:rPr>
              <a:t> des Datums der ersten Brolucizumab-Injektion (Indexdatum).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900" dirty="0"/>
              <a:t>K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effectLst/>
              </a:rPr>
              <a:t>I, Konfidenzintervall</a:t>
            </a:r>
            <a:r>
              <a:rPr lang="de-DE" altLang="de-DE" sz="900" dirty="0"/>
              <a:t>;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effectLst/>
              </a:rPr>
              <a:t> IOI, intraokulare Entzündung; RO, </a:t>
            </a:r>
            <a:r>
              <a:rPr lang="de-DE" altLang="de-DE" sz="900" dirty="0"/>
              <a:t>r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effectLst/>
              </a:rPr>
              <a:t>etinaler Gefäßverschluss; RV, retinale Vaskulitis; VEGF, vaskulärer endothelialer Wachstumsfaktor.</a:t>
            </a:r>
          </a:p>
          <a:p>
            <a:pPr defTabSz="1219140">
              <a:defRPr/>
            </a:pPr>
            <a:r>
              <a:rPr lang="de-DE" sz="900" dirty="0" err="1"/>
              <a:t>Zarbin</a:t>
            </a:r>
            <a:r>
              <a:rPr lang="de-DE" sz="900" dirty="0"/>
              <a:t> MA, et al. </a:t>
            </a:r>
            <a:r>
              <a:rPr lang="de-DE" sz="900" i="1" dirty="0" err="1"/>
              <a:t>Ophthalmology</a:t>
            </a:r>
            <a:r>
              <a:rPr lang="de-DE" sz="900" i="1" dirty="0"/>
              <a:t> </a:t>
            </a:r>
            <a:r>
              <a:rPr lang="de-DE" sz="900" i="1" dirty="0" err="1"/>
              <a:t>Ther</a:t>
            </a:r>
            <a:r>
              <a:rPr lang="de-DE" sz="900" i="1" dirty="0"/>
              <a:t>. 2024;13</a:t>
            </a:r>
            <a:r>
              <a:rPr lang="de-DE" sz="900" dirty="0"/>
              <a:t>(5):1357-1368.</a:t>
            </a:r>
          </a:p>
        </p:txBody>
      </p:sp>
      <p:pic>
        <p:nvPicPr>
          <p:cNvPr id="7" name="Inhaltsplatzhalter 9" descr="Männlich mit einfarbiger Füllung">
            <a:extLst>
              <a:ext uri="{FF2B5EF4-FFF2-40B4-BE49-F238E27FC236}">
                <a16:creationId xmlns:a16="http://schemas.microsoft.com/office/drawing/2014/main" id="{9BFAD07F-E074-56EA-DD8F-65CD5A972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1492" y="3217949"/>
            <a:ext cx="541803" cy="541803"/>
          </a:xfrm>
          <a:prstGeom prst="rect">
            <a:avLst/>
          </a:prstGeom>
        </p:spPr>
      </p:pic>
      <p:pic>
        <p:nvPicPr>
          <p:cNvPr id="8" name="Grafik 7" descr="Mann mit Stock Silhouette">
            <a:extLst>
              <a:ext uri="{FF2B5EF4-FFF2-40B4-BE49-F238E27FC236}">
                <a16:creationId xmlns:a16="http://schemas.microsoft.com/office/drawing/2014/main" id="{D9127C11-2CAC-C9D4-7551-B0A73861F4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22400" y="2565212"/>
            <a:ext cx="579986" cy="579986"/>
          </a:xfrm>
          <a:prstGeom prst="rect">
            <a:avLst/>
          </a:prstGeom>
        </p:spPr>
      </p:pic>
      <p:pic>
        <p:nvPicPr>
          <p:cNvPr id="10" name="Grafik 9" descr="Nadel Silhouette">
            <a:extLst>
              <a:ext uri="{FF2B5EF4-FFF2-40B4-BE49-F238E27FC236}">
                <a16:creationId xmlns:a16="http://schemas.microsoft.com/office/drawing/2014/main" id="{B8C2FBA9-AAE4-A4DA-528B-E25109B435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383761">
            <a:off x="6226492" y="3807103"/>
            <a:ext cx="465122" cy="465122"/>
          </a:xfrm>
          <a:prstGeom prst="rect">
            <a:avLst/>
          </a:prstGeom>
        </p:spPr>
      </p:pic>
      <p:pic>
        <p:nvPicPr>
          <p:cNvPr id="15" name="Grafik 14" descr="Tageskalender Silhouette">
            <a:extLst>
              <a:ext uri="{FF2B5EF4-FFF2-40B4-BE49-F238E27FC236}">
                <a16:creationId xmlns:a16="http://schemas.microsoft.com/office/drawing/2014/main" id="{3C2C89D0-1BD9-8B01-D892-31A876BEB4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76278" y="4370375"/>
            <a:ext cx="472231" cy="472231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0B29F9B8-926C-5110-877E-53FFF0E2FCCB}"/>
              </a:ext>
            </a:extLst>
          </p:cNvPr>
          <p:cNvSpPr txBox="1"/>
          <p:nvPr/>
        </p:nvSpPr>
        <p:spPr>
          <a:xfrm>
            <a:off x="6311061" y="4080879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>
                <a:solidFill>
                  <a:srgbClr val="002068"/>
                </a:solidFill>
              </a:rPr>
              <a:t>naiv</a:t>
            </a:r>
          </a:p>
        </p:txBody>
      </p:sp>
      <p:sp>
        <p:nvSpPr>
          <p:cNvPr id="9" name="Pfeil: nach unten 8">
            <a:extLst>
              <a:ext uri="{FF2B5EF4-FFF2-40B4-BE49-F238E27FC236}">
                <a16:creationId xmlns:a16="http://schemas.microsoft.com/office/drawing/2014/main" id="{A78090D2-C713-5EEC-8C03-E5659BEC3923}"/>
              </a:ext>
            </a:extLst>
          </p:cNvPr>
          <p:cNvSpPr/>
          <p:nvPr/>
        </p:nvSpPr>
        <p:spPr>
          <a:xfrm rot="5400000" flipH="1">
            <a:off x="7067647" y="4388115"/>
            <a:ext cx="57269" cy="1914501"/>
          </a:xfrm>
          <a:prstGeom prst="downArrow">
            <a:avLst>
              <a:gd name="adj1" fmla="val 50000"/>
              <a:gd name="adj2" fmla="val 11998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E7261A9-1B22-6FBD-76C7-92C1C506A3D8}"/>
              </a:ext>
            </a:extLst>
          </p:cNvPr>
          <p:cNvSpPr txBox="1"/>
          <p:nvPr/>
        </p:nvSpPr>
        <p:spPr>
          <a:xfrm>
            <a:off x="6734581" y="5333403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/>
              <a:t>besser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C6A4B514-1A52-23D2-3B20-3E9FCA534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7726" y="6449644"/>
            <a:ext cx="465174" cy="180000"/>
          </a:xfrm>
        </p:spPr>
        <p:txBody>
          <a:bodyPr/>
          <a:lstStyle/>
          <a:p>
            <a:fld id="{03CB0E19-F4C8-4F98-96D2-CE1ECDE5997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12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obere Ecken abgerundet 5">
            <a:extLst>
              <a:ext uri="{FF2B5EF4-FFF2-40B4-BE49-F238E27FC236}">
                <a16:creationId xmlns:a16="http://schemas.microsoft.com/office/drawing/2014/main" id="{7B11F377-F566-B945-27AF-718E9AC8ACB7}"/>
              </a:ext>
            </a:extLst>
          </p:cNvPr>
          <p:cNvSpPr/>
          <p:nvPr/>
        </p:nvSpPr>
        <p:spPr>
          <a:xfrm>
            <a:off x="-1" y="4292477"/>
            <a:ext cx="10562493" cy="1415538"/>
          </a:xfrm>
          <a:prstGeom prst="round2SameRect">
            <a:avLst>
              <a:gd name="adj1" fmla="val 33400"/>
              <a:gd name="adj2" fmla="val 0"/>
            </a:avLst>
          </a:prstGeom>
          <a:solidFill>
            <a:srgbClr val="EB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0" rIns="0" bIns="0" rtlCol="0" anchor="ctr"/>
          <a:lstStyle/>
          <a:p>
            <a:pPr algn="ctr" defTabSz="914354"/>
            <a:r>
              <a:rPr lang="de-DE" sz="2000" dirty="0">
                <a:solidFill>
                  <a:srgbClr val="0C6FAD"/>
                </a:solidFill>
              </a:rPr>
              <a:t>Mit </a:t>
            </a:r>
            <a:r>
              <a:rPr lang="de-DE" sz="2000" b="1" dirty="0">
                <a:solidFill>
                  <a:srgbClr val="0C6FAD"/>
                </a:solidFill>
              </a:rPr>
              <a:t>sorgfältiger Patientenselektion </a:t>
            </a:r>
            <a:r>
              <a:rPr lang="de-DE" sz="2000" dirty="0">
                <a:solidFill>
                  <a:srgbClr val="0C6FAD"/>
                </a:solidFill>
              </a:rPr>
              <a:t>und einem </a:t>
            </a:r>
            <a:r>
              <a:rPr lang="de-DE" sz="2000" b="1" dirty="0">
                <a:solidFill>
                  <a:srgbClr val="0C6FAD"/>
                </a:solidFill>
              </a:rPr>
              <a:t>effektiven Management </a:t>
            </a:r>
            <a:r>
              <a:rPr lang="de-DE" sz="2000" dirty="0">
                <a:solidFill>
                  <a:srgbClr val="0C6FAD"/>
                </a:solidFill>
              </a:rPr>
              <a:t>kann </a:t>
            </a:r>
            <a:r>
              <a:rPr lang="de-DE" sz="2000" dirty="0" err="1">
                <a:solidFill>
                  <a:srgbClr val="0C6FAD"/>
                </a:solidFill>
              </a:rPr>
              <a:t>Brolucizumab</a:t>
            </a:r>
            <a:r>
              <a:rPr lang="de-DE" sz="2000" dirty="0">
                <a:solidFill>
                  <a:srgbClr val="0C6FAD"/>
                </a:solidFill>
              </a:rPr>
              <a:t> eine </a:t>
            </a:r>
            <a:r>
              <a:rPr lang="de-DE" sz="2000">
                <a:solidFill>
                  <a:srgbClr val="0C6FAD"/>
                </a:solidFill>
              </a:rPr>
              <a:t>verlässliche Behandlungsoption </a:t>
            </a:r>
            <a:r>
              <a:rPr lang="de-DE" sz="2000" dirty="0">
                <a:solidFill>
                  <a:srgbClr val="0C6FAD"/>
                </a:solidFill>
              </a:rPr>
              <a:t>mit kontrollierbarem Sicherheitsprofil innerhalb </a:t>
            </a:r>
            <a:r>
              <a:rPr lang="de-DE" sz="2000">
                <a:solidFill>
                  <a:srgbClr val="0C6FAD"/>
                </a:solidFill>
              </a:rPr>
              <a:t>der Anti-VEGF-Therapie </a:t>
            </a:r>
            <a:r>
              <a:rPr lang="de-DE" sz="2000" dirty="0">
                <a:solidFill>
                  <a:srgbClr val="0C6FAD"/>
                </a:solidFill>
              </a:rPr>
              <a:t>darstellen.</a:t>
            </a:r>
            <a:endParaRPr lang="de-DE" sz="2000" dirty="0">
              <a:solidFill>
                <a:srgbClr val="0C6FAD"/>
              </a:solidFill>
              <a:latin typeface="Arial" panose="020B0604020202020204"/>
            </a:endParaRP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FE7611DA-7705-64B3-F23B-1A8951BB2B06}"/>
              </a:ext>
            </a:extLst>
          </p:cNvPr>
          <p:cNvSpPr/>
          <p:nvPr/>
        </p:nvSpPr>
        <p:spPr>
          <a:xfrm>
            <a:off x="1" y="4291988"/>
            <a:ext cx="1051041" cy="1415538"/>
          </a:xfrm>
          <a:custGeom>
            <a:avLst/>
            <a:gdLst>
              <a:gd name="connsiteX0" fmla="*/ 701471 w 1051041"/>
              <a:gd name="connsiteY0" fmla="*/ 829035 h 829035"/>
              <a:gd name="connsiteX1" fmla="*/ 0 w 1051041"/>
              <a:gd name="connsiteY1" fmla="*/ 829035 h 829035"/>
              <a:gd name="connsiteX2" fmla="*/ 0 w 1051041"/>
              <a:gd name="connsiteY2" fmla="*/ 0 h 829035"/>
              <a:gd name="connsiteX3" fmla="*/ 701471 w 1051041"/>
              <a:gd name="connsiteY3" fmla="*/ 0 h 829035"/>
              <a:gd name="connsiteX4" fmla="*/ 1051042 w 1051041"/>
              <a:gd name="connsiteY4" fmla="*/ 414518 h 829035"/>
              <a:gd name="connsiteX5" fmla="*/ 701471 w 1051041"/>
              <a:gd name="connsiteY5" fmla="*/ 829035 h 829035"/>
              <a:gd name="connsiteX6" fmla="*/ 701471 w 1051041"/>
              <a:gd name="connsiteY6" fmla="*/ 829035 h 82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1041" h="829035">
                <a:moveTo>
                  <a:pt x="701471" y="829035"/>
                </a:moveTo>
                <a:lnTo>
                  <a:pt x="0" y="829035"/>
                </a:lnTo>
                <a:lnTo>
                  <a:pt x="0" y="0"/>
                </a:lnTo>
                <a:lnTo>
                  <a:pt x="701471" y="0"/>
                </a:lnTo>
                <a:lnTo>
                  <a:pt x="1051042" y="414518"/>
                </a:lnTo>
                <a:lnTo>
                  <a:pt x="701471" y="829035"/>
                </a:lnTo>
                <a:lnTo>
                  <a:pt x="701471" y="829035"/>
                </a:lnTo>
                <a:close/>
              </a:path>
            </a:pathLst>
          </a:custGeom>
          <a:solidFill>
            <a:srgbClr val="0061A2">
              <a:alpha val="40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6FBB0AC3-1DB3-94CE-C74E-78B6AF2D0CB5}"/>
              </a:ext>
            </a:extLst>
          </p:cNvPr>
          <p:cNvSpPr/>
          <p:nvPr/>
        </p:nvSpPr>
        <p:spPr>
          <a:xfrm>
            <a:off x="-15787" y="4291988"/>
            <a:ext cx="634971" cy="1415538"/>
          </a:xfrm>
          <a:custGeom>
            <a:avLst/>
            <a:gdLst>
              <a:gd name="connsiteX0" fmla="*/ 285401 w 634971"/>
              <a:gd name="connsiteY0" fmla="*/ 829035 h 829035"/>
              <a:gd name="connsiteX1" fmla="*/ 0 w 634971"/>
              <a:gd name="connsiteY1" fmla="*/ 829035 h 829035"/>
              <a:gd name="connsiteX2" fmla="*/ 0 w 634971"/>
              <a:gd name="connsiteY2" fmla="*/ 0 h 829035"/>
              <a:gd name="connsiteX3" fmla="*/ 285401 w 634971"/>
              <a:gd name="connsiteY3" fmla="*/ 0 h 829035"/>
              <a:gd name="connsiteX4" fmla="*/ 634972 w 634971"/>
              <a:gd name="connsiteY4" fmla="*/ 414518 h 829035"/>
              <a:gd name="connsiteX5" fmla="*/ 285401 w 634971"/>
              <a:gd name="connsiteY5" fmla="*/ 829035 h 829035"/>
              <a:gd name="connsiteX6" fmla="*/ 285401 w 634971"/>
              <a:gd name="connsiteY6" fmla="*/ 829035 h 829035"/>
              <a:gd name="connsiteX7" fmla="*/ 285401 w 634971"/>
              <a:gd name="connsiteY7" fmla="*/ 829035 h 82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4971" h="829035">
                <a:moveTo>
                  <a:pt x="285401" y="829035"/>
                </a:moveTo>
                <a:lnTo>
                  <a:pt x="0" y="829035"/>
                </a:lnTo>
                <a:lnTo>
                  <a:pt x="0" y="0"/>
                </a:lnTo>
                <a:lnTo>
                  <a:pt x="285401" y="0"/>
                </a:lnTo>
                <a:lnTo>
                  <a:pt x="634972" y="414518"/>
                </a:lnTo>
                <a:lnTo>
                  <a:pt x="285401" y="829035"/>
                </a:lnTo>
                <a:lnTo>
                  <a:pt x="285401" y="829035"/>
                </a:lnTo>
                <a:lnTo>
                  <a:pt x="285401" y="829035"/>
                </a:lnTo>
                <a:close/>
              </a:path>
            </a:pathLst>
          </a:custGeom>
          <a:solidFill>
            <a:srgbClr val="1B416A">
              <a:alpha val="40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6BD5670E-1C43-2AEB-7940-A49FC491F8DD}"/>
              </a:ext>
            </a:extLst>
          </p:cNvPr>
          <p:cNvSpPr/>
          <p:nvPr/>
        </p:nvSpPr>
        <p:spPr>
          <a:xfrm>
            <a:off x="4656" y="4291988"/>
            <a:ext cx="839901" cy="1415538"/>
          </a:xfrm>
          <a:custGeom>
            <a:avLst/>
            <a:gdLst>
              <a:gd name="connsiteX0" fmla="*/ 490331 w 839901"/>
              <a:gd name="connsiteY0" fmla="*/ 829035 h 829035"/>
              <a:gd name="connsiteX1" fmla="*/ 0 w 839901"/>
              <a:gd name="connsiteY1" fmla="*/ 829035 h 829035"/>
              <a:gd name="connsiteX2" fmla="*/ 0 w 839901"/>
              <a:gd name="connsiteY2" fmla="*/ 0 h 829035"/>
              <a:gd name="connsiteX3" fmla="*/ 490331 w 839901"/>
              <a:gd name="connsiteY3" fmla="*/ 0 h 829035"/>
              <a:gd name="connsiteX4" fmla="*/ 839902 w 839901"/>
              <a:gd name="connsiteY4" fmla="*/ 414518 h 829035"/>
              <a:gd name="connsiteX5" fmla="*/ 490331 w 839901"/>
              <a:gd name="connsiteY5" fmla="*/ 829035 h 829035"/>
              <a:gd name="connsiteX6" fmla="*/ 490331 w 839901"/>
              <a:gd name="connsiteY6" fmla="*/ 829035 h 829035"/>
              <a:gd name="connsiteX7" fmla="*/ 490331 w 839901"/>
              <a:gd name="connsiteY7" fmla="*/ 829035 h 82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901" h="829035">
                <a:moveTo>
                  <a:pt x="490331" y="829035"/>
                </a:moveTo>
                <a:lnTo>
                  <a:pt x="0" y="829035"/>
                </a:lnTo>
                <a:lnTo>
                  <a:pt x="0" y="0"/>
                </a:lnTo>
                <a:lnTo>
                  <a:pt x="490331" y="0"/>
                </a:lnTo>
                <a:lnTo>
                  <a:pt x="839902" y="414518"/>
                </a:lnTo>
                <a:lnTo>
                  <a:pt x="490331" y="829035"/>
                </a:lnTo>
                <a:lnTo>
                  <a:pt x="490331" y="829035"/>
                </a:lnTo>
                <a:lnTo>
                  <a:pt x="490331" y="829035"/>
                </a:lnTo>
                <a:close/>
              </a:path>
            </a:pathLst>
          </a:custGeom>
          <a:solidFill>
            <a:srgbClr val="0061A2">
              <a:alpha val="40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BE2263-5165-2129-8494-907F5D4FA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Fazit</a:t>
            </a:r>
            <a:endParaRPr lang="de-DE" baseline="3000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5054163-5FEB-1932-515A-D936B945AB95}"/>
              </a:ext>
            </a:extLst>
          </p:cNvPr>
          <p:cNvSpPr txBox="1">
            <a:spLocks/>
          </p:cNvSpPr>
          <p:nvPr/>
        </p:nvSpPr>
        <p:spPr>
          <a:xfrm>
            <a:off x="604838" y="5708015"/>
            <a:ext cx="8500379" cy="587375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Ping LCG Medium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0538" indent="-268288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3113" indent="-277813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IOI, intraokulare Entzündung</a:t>
            </a:r>
            <a:r>
              <a:rPr lang="de-DE" sz="900" b="0" dirty="0">
                <a:solidFill>
                  <a:schemeClr val="tx1"/>
                </a:solidFill>
              </a:rPr>
              <a:t>; 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VEGF, vaskulärer endothelialer Wachstumsfaktor.</a:t>
            </a:r>
            <a:endParaRPr lang="de-DE" sz="900" b="0" dirty="0">
              <a:solidFill>
                <a:schemeClr val="tx1"/>
              </a:solidFill>
            </a:endParaRP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285E0698-AB9D-3FF8-8D1B-25563CBCCD98}"/>
              </a:ext>
            </a:extLst>
          </p:cNvPr>
          <p:cNvGrpSpPr/>
          <p:nvPr/>
        </p:nvGrpSpPr>
        <p:grpSpPr>
          <a:xfrm>
            <a:off x="-3794957" y="1073071"/>
            <a:ext cx="4831065" cy="540000"/>
            <a:chOff x="-3794957" y="1530271"/>
            <a:chExt cx="4831065" cy="540000"/>
          </a:xfrm>
        </p:grpSpPr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A1AABCAD-0CD9-4B0B-0534-1F7B419F8A00}"/>
                </a:ext>
              </a:extLst>
            </p:cNvPr>
            <p:cNvSpPr/>
            <p:nvPr/>
          </p:nvSpPr>
          <p:spPr>
            <a:xfrm>
              <a:off x="-3588644" y="153027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0 w 4418439"/>
                <a:gd name="connsiteY1" fmla="*/ 879469 h 879469"/>
                <a:gd name="connsiteX2" fmla="*/ 0 w 4418439"/>
                <a:gd name="connsiteY2" fmla="*/ 0 h 879469"/>
                <a:gd name="connsiteX3" fmla="*/ 4075195 w 4418439"/>
                <a:gd name="connsiteY3" fmla="*/ 0 h 879469"/>
                <a:gd name="connsiteX4" fmla="*/ 4418439 w 4418439"/>
                <a:gd name="connsiteY4" fmla="*/ 439735 h 879469"/>
                <a:gd name="connsiteX5" fmla="*/ 4075195 w 4418439"/>
                <a:gd name="connsiteY5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0" y="879469"/>
                  </a:lnTo>
                  <a:lnTo>
                    <a:pt x="0" y="0"/>
                  </a:lnTo>
                  <a:lnTo>
                    <a:pt x="4075195" y="0"/>
                  </a:lnTo>
                  <a:lnTo>
                    <a:pt x="4418439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rgbClr val="0060A1">
                <a:alpha val="4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BBF727B3-7C58-2FCF-4551-C3427C958FA5}"/>
                </a:ext>
              </a:extLst>
            </p:cNvPr>
            <p:cNvSpPr/>
            <p:nvPr/>
          </p:nvSpPr>
          <p:spPr>
            <a:xfrm>
              <a:off x="-3382331" y="153027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74087 w 4418439"/>
                <a:gd name="connsiteY1" fmla="*/ 879469 h 879469"/>
                <a:gd name="connsiteX2" fmla="*/ 0 w 4418439"/>
                <a:gd name="connsiteY2" fmla="*/ 767788 h 879469"/>
                <a:gd name="connsiteX3" fmla="*/ 0 w 4418439"/>
                <a:gd name="connsiteY3" fmla="*/ 111681 h 879469"/>
                <a:gd name="connsiteX4" fmla="*/ 74087 w 4418439"/>
                <a:gd name="connsiteY4" fmla="*/ 0 h 879469"/>
                <a:gd name="connsiteX5" fmla="*/ 4075195 w 4418439"/>
                <a:gd name="connsiteY5" fmla="*/ 0 h 879469"/>
                <a:gd name="connsiteX6" fmla="*/ 4418440 w 4418439"/>
                <a:gd name="connsiteY6" fmla="*/ 439735 h 879469"/>
                <a:gd name="connsiteX7" fmla="*/ 4075195 w 4418439"/>
                <a:gd name="connsiteY7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74087" y="879469"/>
                  </a:lnTo>
                  <a:cubicBezTo>
                    <a:pt x="33197" y="879469"/>
                    <a:pt x="0" y="829427"/>
                    <a:pt x="0" y="767788"/>
                  </a:cubicBezTo>
                  <a:lnTo>
                    <a:pt x="0" y="111681"/>
                  </a:lnTo>
                  <a:cubicBezTo>
                    <a:pt x="0" y="50042"/>
                    <a:pt x="33197" y="0"/>
                    <a:pt x="74087" y="0"/>
                  </a:cubicBezTo>
                  <a:lnTo>
                    <a:pt x="4075195" y="0"/>
                  </a:lnTo>
                  <a:lnTo>
                    <a:pt x="4418440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rgbClr val="0060A1">
                <a:alpha val="4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8F76D640-9796-59FE-4F6D-F7DD1EE24D2F}"/>
                </a:ext>
              </a:extLst>
            </p:cNvPr>
            <p:cNvSpPr/>
            <p:nvPr/>
          </p:nvSpPr>
          <p:spPr>
            <a:xfrm>
              <a:off x="-3794957" y="153027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0 w 4418439"/>
                <a:gd name="connsiteY1" fmla="*/ 879469 h 879469"/>
                <a:gd name="connsiteX2" fmla="*/ 0 w 4418439"/>
                <a:gd name="connsiteY2" fmla="*/ 0 h 879469"/>
                <a:gd name="connsiteX3" fmla="*/ 4075195 w 4418439"/>
                <a:gd name="connsiteY3" fmla="*/ 0 h 879469"/>
                <a:gd name="connsiteX4" fmla="*/ 4418439 w 4418439"/>
                <a:gd name="connsiteY4" fmla="*/ 439735 h 879469"/>
                <a:gd name="connsiteX5" fmla="*/ 4075195 w 4418439"/>
                <a:gd name="connsiteY5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0" y="879469"/>
                  </a:lnTo>
                  <a:lnTo>
                    <a:pt x="0" y="0"/>
                  </a:lnTo>
                  <a:lnTo>
                    <a:pt x="4075195" y="0"/>
                  </a:lnTo>
                  <a:lnTo>
                    <a:pt x="4418439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8908AD1A-EF57-1D57-8595-9300C2061B71}"/>
              </a:ext>
            </a:extLst>
          </p:cNvPr>
          <p:cNvGrpSpPr/>
          <p:nvPr/>
        </p:nvGrpSpPr>
        <p:grpSpPr>
          <a:xfrm>
            <a:off x="-3794957" y="2724481"/>
            <a:ext cx="4831065" cy="540000"/>
            <a:chOff x="-3794957" y="2703751"/>
            <a:chExt cx="4831065" cy="540000"/>
          </a:xfrm>
        </p:grpSpPr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86219EEF-AE67-B48B-12BA-E067288BC5FB}"/>
                </a:ext>
              </a:extLst>
            </p:cNvPr>
            <p:cNvSpPr/>
            <p:nvPr/>
          </p:nvSpPr>
          <p:spPr>
            <a:xfrm>
              <a:off x="-3588644" y="270375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0 w 4418439"/>
                <a:gd name="connsiteY1" fmla="*/ 879469 h 879469"/>
                <a:gd name="connsiteX2" fmla="*/ 0 w 4418439"/>
                <a:gd name="connsiteY2" fmla="*/ 0 h 879469"/>
                <a:gd name="connsiteX3" fmla="*/ 4075195 w 4418439"/>
                <a:gd name="connsiteY3" fmla="*/ 0 h 879469"/>
                <a:gd name="connsiteX4" fmla="*/ 4418439 w 4418439"/>
                <a:gd name="connsiteY4" fmla="*/ 439735 h 879469"/>
                <a:gd name="connsiteX5" fmla="*/ 4075195 w 4418439"/>
                <a:gd name="connsiteY5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0" y="879469"/>
                  </a:lnTo>
                  <a:lnTo>
                    <a:pt x="0" y="0"/>
                  </a:lnTo>
                  <a:lnTo>
                    <a:pt x="4075195" y="0"/>
                  </a:lnTo>
                  <a:lnTo>
                    <a:pt x="4418439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rgbClr val="0060A1">
                <a:alpha val="4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A25A97F7-D2E8-7048-4208-972BD17063F1}"/>
                </a:ext>
              </a:extLst>
            </p:cNvPr>
            <p:cNvSpPr/>
            <p:nvPr/>
          </p:nvSpPr>
          <p:spPr>
            <a:xfrm>
              <a:off x="-3382331" y="270375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74087 w 4418439"/>
                <a:gd name="connsiteY1" fmla="*/ 879469 h 879469"/>
                <a:gd name="connsiteX2" fmla="*/ 0 w 4418439"/>
                <a:gd name="connsiteY2" fmla="*/ 767788 h 879469"/>
                <a:gd name="connsiteX3" fmla="*/ 0 w 4418439"/>
                <a:gd name="connsiteY3" fmla="*/ 111681 h 879469"/>
                <a:gd name="connsiteX4" fmla="*/ 74087 w 4418439"/>
                <a:gd name="connsiteY4" fmla="*/ 0 h 879469"/>
                <a:gd name="connsiteX5" fmla="*/ 4075195 w 4418439"/>
                <a:gd name="connsiteY5" fmla="*/ 0 h 879469"/>
                <a:gd name="connsiteX6" fmla="*/ 4418440 w 4418439"/>
                <a:gd name="connsiteY6" fmla="*/ 439735 h 879469"/>
                <a:gd name="connsiteX7" fmla="*/ 4075195 w 4418439"/>
                <a:gd name="connsiteY7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74087" y="879469"/>
                  </a:lnTo>
                  <a:cubicBezTo>
                    <a:pt x="33197" y="879469"/>
                    <a:pt x="0" y="829427"/>
                    <a:pt x="0" y="767788"/>
                  </a:cubicBezTo>
                  <a:lnTo>
                    <a:pt x="0" y="111681"/>
                  </a:lnTo>
                  <a:cubicBezTo>
                    <a:pt x="0" y="50042"/>
                    <a:pt x="33197" y="0"/>
                    <a:pt x="74087" y="0"/>
                  </a:cubicBezTo>
                  <a:lnTo>
                    <a:pt x="4075195" y="0"/>
                  </a:lnTo>
                  <a:lnTo>
                    <a:pt x="4418440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rgbClr val="0060A1">
                <a:alpha val="4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BECB001C-93B3-5D33-9FF4-75F7181625E8}"/>
                </a:ext>
              </a:extLst>
            </p:cNvPr>
            <p:cNvSpPr/>
            <p:nvPr/>
          </p:nvSpPr>
          <p:spPr>
            <a:xfrm>
              <a:off x="-3794957" y="270375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0 w 4418439"/>
                <a:gd name="connsiteY1" fmla="*/ 879469 h 879469"/>
                <a:gd name="connsiteX2" fmla="*/ 0 w 4418439"/>
                <a:gd name="connsiteY2" fmla="*/ 0 h 879469"/>
                <a:gd name="connsiteX3" fmla="*/ 4075195 w 4418439"/>
                <a:gd name="connsiteY3" fmla="*/ 0 h 879469"/>
                <a:gd name="connsiteX4" fmla="*/ 4418439 w 4418439"/>
                <a:gd name="connsiteY4" fmla="*/ 439735 h 879469"/>
                <a:gd name="connsiteX5" fmla="*/ 4075195 w 4418439"/>
                <a:gd name="connsiteY5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0" y="879469"/>
                  </a:lnTo>
                  <a:lnTo>
                    <a:pt x="0" y="0"/>
                  </a:lnTo>
                  <a:lnTo>
                    <a:pt x="4075195" y="0"/>
                  </a:lnTo>
                  <a:lnTo>
                    <a:pt x="4418439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1DE2834-D9FE-B9AC-F4CD-1BBC7CB519DC}"/>
              </a:ext>
            </a:extLst>
          </p:cNvPr>
          <p:cNvGrpSpPr/>
          <p:nvPr/>
        </p:nvGrpSpPr>
        <p:grpSpPr>
          <a:xfrm>
            <a:off x="-3794957" y="1898776"/>
            <a:ext cx="4831065" cy="540000"/>
            <a:chOff x="-3794957" y="2703751"/>
            <a:chExt cx="4831065" cy="540000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CA70F1B1-B0E7-81FF-C9DD-DB2D2B62A6E9}"/>
                </a:ext>
              </a:extLst>
            </p:cNvPr>
            <p:cNvSpPr/>
            <p:nvPr/>
          </p:nvSpPr>
          <p:spPr>
            <a:xfrm>
              <a:off x="-3588644" y="270375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0 w 4418439"/>
                <a:gd name="connsiteY1" fmla="*/ 879469 h 879469"/>
                <a:gd name="connsiteX2" fmla="*/ 0 w 4418439"/>
                <a:gd name="connsiteY2" fmla="*/ 0 h 879469"/>
                <a:gd name="connsiteX3" fmla="*/ 4075195 w 4418439"/>
                <a:gd name="connsiteY3" fmla="*/ 0 h 879469"/>
                <a:gd name="connsiteX4" fmla="*/ 4418439 w 4418439"/>
                <a:gd name="connsiteY4" fmla="*/ 439735 h 879469"/>
                <a:gd name="connsiteX5" fmla="*/ 4075195 w 4418439"/>
                <a:gd name="connsiteY5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0" y="879469"/>
                  </a:lnTo>
                  <a:lnTo>
                    <a:pt x="0" y="0"/>
                  </a:lnTo>
                  <a:lnTo>
                    <a:pt x="4075195" y="0"/>
                  </a:lnTo>
                  <a:lnTo>
                    <a:pt x="4418439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rgbClr val="0060A1">
                <a:alpha val="4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4954DDAE-0CC6-9632-94F9-7BB5BD2742BA}"/>
                </a:ext>
              </a:extLst>
            </p:cNvPr>
            <p:cNvSpPr/>
            <p:nvPr/>
          </p:nvSpPr>
          <p:spPr>
            <a:xfrm>
              <a:off x="-3382331" y="270375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74087 w 4418439"/>
                <a:gd name="connsiteY1" fmla="*/ 879469 h 879469"/>
                <a:gd name="connsiteX2" fmla="*/ 0 w 4418439"/>
                <a:gd name="connsiteY2" fmla="*/ 767788 h 879469"/>
                <a:gd name="connsiteX3" fmla="*/ 0 w 4418439"/>
                <a:gd name="connsiteY3" fmla="*/ 111681 h 879469"/>
                <a:gd name="connsiteX4" fmla="*/ 74087 w 4418439"/>
                <a:gd name="connsiteY4" fmla="*/ 0 h 879469"/>
                <a:gd name="connsiteX5" fmla="*/ 4075195 w 4418439"/>
                <a:gd name="connsiteY5" fmla="*/ 0 h 879469"/>
                <a:gd name="connsiteX6" fmla="*/ 4418440 w 4418439"/>
                <a:gd name="connsiteY6" fmla="*/ 439735 h 879469"/>
                <a:gd name="connsiteX7" fmla="*/ 4075195 w 4418439"/>
                <a:gd name="connsiteY7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74087" y="879469"/>
                  </a:lnTo>
                  <a:cubicBezTo>
                    <a:pt x="33197" y="879469"/>
                    <a:pt x="0" y="829427"/>
                    <a:pt x="0" y="767788"/>
                  </a:cubicBezTo>
                  <a:lnTo>
                    <a:pt x="0" y="111681"/>
                  </a:lnTo>
                  <a:cubicBezTo>
                    <a:pt x="0" y="50042"/>
                    <a:pt x="33197" y="0"/>
                    <a:pt x="74087" y="0"/>
                  </a:cubicBezTo>
                  <a:lnTo>
                    <a:pt x="4075195" y="0"/>
                  </a:lnTo>
                  <a:lnTo>
                    <a:pt x="4418440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rgbClr val="0060A1">
                <a:alpha val="4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130D43CA-A42F-2D03-B6BF-E052C46B8C40}"/>
                </a:ext>
              </a:extLst>
            </p:cNvPr>
            <p:cNvSpPr/>
            <p:nvPr/>
          </p:nvSpPr>
          <p:spPr>
            <a:xfrm>
              <a:off x="-3794957" y="270375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0 w 4418439"/>
                <a:gd name="connsiteY1" fmla="*/ 879469 h 879469"/>
                <a:gd name="connsiteX2" fmla="*/ 0 w 4418439"/>
                <a:gd name="connsiteY2" fmla="*/ 0 h 879469"/>
                <a:gd name="connsiteX3" fmla="*/ 4075195 w 4418439"/>
                <a:gd name="connsiteY3" fmla="*/ 0 h 879469"/>
                <a:gd name="connsiteX4" fmla="*/ 4418439 w 4418439"/>
                <a:gd name="connsiteY4" fmla="*/ 439735 h 879469"/>
                <a:gd name="connsiteX5" fmla="*/ 4075195 w 4418439"/>
                <a:gd name="connsiteY5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0" y="879469"/>
                  </a:lnTo>
                  <a:lnTo>
                    <a:pt x="0" y="0"/>
                  </a:lnTo>
                  <a:lnTo>
                    <a:pt x="4075195" y="0"/>
                  </a:lnTo>
                  <a:lnTo>
                    <a:pt x="4418439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20CB45B0-5042-977D-4BD8-13626C56B429}"/>
              </a:ext>
            </a:extLst>
          </p:cNvPr>
          <p:cNvSpPr txBox="1">
            <a:spLocks/>
          </p:cNvSpPr>
          <p:nvPr/>
        </p:nvSpPr>
        <p:spPr>
          <a:xfrm>
            <a:off x="1116357" y="1054712"/>
            <a:ext cx="8426228" cy="9300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Ping LCG Medium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0538" indent="-268288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3113" indent="-277813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Viele Patienten können von Brolucizumab profitieren, aber bei vorheriger IOI besteht ein erhöhtes Risiko.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Patienten sollten IOI-Symptome kennen und bei Anzeichen schnell handeln.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Vor der Injektion ist eine gründliche Untersuchung des Auges wichtig.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Rechtzeitige und intensive Therapie kann Nebenwirkungen wie IOI kontrollieren.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4BEA38D5-F10B-C569-90C2-9ACD41AB9C5C}"/>
              </a:ext>
            </a:extLst>
          </p:cNvPr>
          <p:cNvGrpSpPr/>
          <p:nvPr/>
        </p:nvGrpSpPr>
        <p:grpSpPr>
          <a:xfrm>
            <a:off x="-3794958" y="3550186"/>
            <a:ext cx="4831065" cy="540000"/>
            <a:chOff x="-3794957" y="2703751"/>
            <a:chExt cx="4831065" cy="540000"/>
          </a:xfrm>
        </p:grpSpPr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AEA9477A-7022-F6FA-EDD4-E0A071523302}"/>
                </a:ext>
              </a:extLst>
            </p:cNvPr>
            <p:cNvSpPr/>
            <p:nvPr/>
          </p:nvSpPr>
          <p:spPr>
            <a:xfrm>
              <a:off x="-3588644" y="270375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0 w 4418439"/>
                <a:gd name="connsiteY1" fmla="*/ 879469 h 879469"/>
                <a:gd name="connsiteX2" fmla="*/ 0 w 4418439"/>
                <a:gd name="connsiteY2" fmla="*/ 0 h 879469"/>
                <a:gd name="connsiteX3" fmla="*/ 4075195 w 4418439"/>
                <a:gd name="connsiteY3" fmla="*/ 0 h 879469"/>
                <a:gd name="connsiteX4" fmla="*/ 4418439 w 4418439"/>
                <a:gd name="connsiteY4" fmla="*/ 439735 h 879469"/>
                <a:gd name="connsiteX5" fmla="*/ 4075195 w 4418439"/>
                <a:gd name="connsiteY5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0" y="879469"/>
                  </a:lnTo>
                  <a:lnTo>
                    <a:pt x="0" y="0"/>
                  </a:lnTo>
                  <a:lnTo>
                    <a:pt x="4075195" y="0"/>
                  </a:lnTo>
                  <a:lnTo>
                    <a:pt x="4418439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rgbClr val="0060A1">
                <a:alpha val="4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89CA5240-8D7B-A780-0ADD-A146966D6F8A}"/>
                </a:ext>
              </a:extLst>
            </p:cNvPr>
            <p:cNvSpPr/>
            <p:nvPr/>
          </p:nvSpPr>
          <p:spPr>
            <a:xfrm>
              <a:off x="-3382331" y="270375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74087 w 4418439"/>
                <a:gd name="connsiteY1" fmla="*/ 879469 h 879469"/>
                <a:gd name="connsiteX2" fmla="*/ 0 w 4418439"/>
                <a:gd name="connsiteY2" fmla="*/ 767788 h 879469"/>
                <a:gd name="connsiteX3" fmla="*/ 0 w 4418439"/>
                <a:gd name="connsiteY3" fmla="*/ 111681 h 879469"/>
                <a:gd name="connsiteX4" fmla="*/ 74087 w 4418439"/>
                <a:gd name="connsiteY4" fmla="*/ 0 h 879469"/>
                <a:gd name="connsiteX5" fmla="*/ 4075195 w 4418439"/>
                <a:gd name="connsiteY5" fmla="*/ 0 h 879469"/>
                <a:gd name="connsiteX6" fmla="*/ 4418440 w 4418439"/>
                <a:gd name="connsiteY6" fmla="*/ 439735 h 879469"/>
                <a:gd name="connsiteX7" fmla="*/ 4075195 w 4418439"/>
                <a:gd name="connsiteY7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74087" y="879469"/>
                  </a:lnTo>
                  <a:cubicBezTo>
                    <a:pt x="33197" y="879469"/>
                    <a:pt x="0" y="829427"/>
                    <a:pt x="0" y="767788"/>
                  </a:cubicBezTo>
                  <a:lnTo>
                    <a:pt x="0" y="111681"/>
                  </a:lnTo>
                  <a:cubicBezTo>
                    <a:pt x="0" y="50042"/>
                    <a:pt x="33197" y="0"/>
                    <a:pt x="74087" y="0"/>
                  </a:cubicBezTo>
                  <a:lnTo>
                    <a:pt x="4075195" y="0"/>
                  </a:lnTo>
                  <a:lnTo>
                    <a:pt x="4418440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rgbClr val="0060A1">
                <a:alpha val="4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862674E3-C2F9-E761-D943-C000192FE39C}"/>
                </a:ext>
              </a:extLst>
            </p:cNvPr>
            <p:cNvSpPr/>
            <p:nvPr/>
          </p:nvSpPr>
          <p:spPr>
            <a:xfrm>
              <a:off x="-3794957" y="270375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0 w 4418439"/>
                <a:gd name="connsiteY1" fmla="*/ 879469 h 879469"/>
                <a:gd name="connsiteX2" fmla="*/ 0 w 4418439"/>
                <a:gd name="connsiteY2" fmla="*/ 0 h 879469"/>
                <a:gd name="connsiteX3" fmla="*/ 4075195 w 4418439"/>
                <a:gd name="connsiteY3" fmla="*/ 0 h 879469"/>
                <a:gd name="connsiteX4" fmla="*/ 4418439 w 4418439"/>
                <a:gd name="connsiteY4" fmla="*/ 439735 h 879469"/>
                <a:gd name="connsiteX5" fmla="*/ 4075195 w 4418439"/>
                <a:gd name="connsiteY5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0" y="879469"/>
                  </a:lnTo>
                  <a:lnTo>
                    <a:pt x="0" y="0"/>
                  </a:lnTo>
                  <a:lnTo>
                    <a:pt x="4075195" y="0"/>
                  </a:lnTo>
                  <a:lnTo>
                    <a:pt x="4418439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A74C00B9-820D-EE7E-1C8A-54E787B6E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7726" y="6449644"/>
            <a:ext cx="465174" cy="180000"/>
          </a:xfrm>
        </p:spPr>
        <p:txBody>
          <a:bodyPr/>
          <a:lstStyle/>
          <a:p>
            <a:fld id="{03CB0E19-F4C8-4F98-96D2-CE1ECDE59975}" type="slidenum">
              <a:rPr lang="en-GB" smtClean="0"/>
              <a:pPr/>
              <a:t>7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220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98"/>
    </mc:Choice>
    <mc:Fallback xmlns="">
      <p:transition spd="slow" advTm="25698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QpbBfOStVhV5jnUuQV2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theme1.xml><?xml version="1.0" encoding="utf-8"?>
<a:theme xmlns:a="http://schemas.openxmlformats.org/drawingml/2006/main" name="Novartis | Reimagining Medicine">
  <a:themeElements>
    <a:clrScheme name="Novartis">
      <a:dk1>
        <a:srgbClr val="000000"/>
      </a:dk1>
      <a:lt1>
        <a:srgbClr val="FFFFFF"/>
      </a:lt1>
      <a:dk2>
        <a:srgbClr val="000000"/>
      </a:dk2>
      <a:lt2>
        <a:srgbClr val="FFC100"/>
      </a:lt2>
      <a:accent1>
        <a:srgbClr val="002068"/>
      </a:accent1>
      <a:accent2>
        <a:srgbClr val="8F2DDE"/>
      </a:accent2>
      <a:accent3>
        <a:srgbClr val="50E2D0"/>
      </a:accent3>
      <a:accent4>
        <a:srgbClr val="A7A8AA"/>
      </a:accent4>
      <a:accent5>
        <a:srgbClr val="D0D0D0"/>
      </a:accent5>
      <a:accent6>
        <a:srgbClr val="0460A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rgbClr val="0460A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ovartis_PPT_16x9_070923" id="{905E4B14-A995-4107-A2D6-D4721E65FC14}" vid="{AD0EDE53-50C6-4736-9DD2-8997B10EE2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D58D4D452F154BBF6DF750563F9680" ma:contentTypeVersion="13" ma:contentTypeDescription="Ein neues Dokument erstellen." ma:contentTypeScope="" ma:versionID="8473166e77dfa2877dd6a86d2d26b81c">
  <xsd:schema xmlns:xsd="http://www.w3.org/2001/XMLSchema" xmlns:xs="http://www.w3.org/2001/XMLSchema" xmlns:p="http://schemas.microsoft.com/office/2006/metadata/properties" xmlns:ns2="1cf89f8f-8181-45e2-9125-aef4b2f48d9c" xmlns:ns3="c99785dc-0534-40d3-93b6-41e836ae4feb" targetNamespace="http://schemas.microsoft.com/office/2006/metadata/properties" ma:root="true" ma:fieldsID="acfaf0f9fd67d2f9ad2b09f36f2497c8" ns2:_="" ns3:_="">
    <xsd:import namespace="1cf89f8f-8181-45e2-9125-aef4b2f48d9c"/>
    <xsd:import namespace="c99785dc-0534-40d3-93b6-41e836ae4f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f89f8f-8181-45e2-9125-aef4b2f48d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80d8bfb3-e8ae-488d-96bb-aca0aea53a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9785dc-0534-40d3-93b6-41e836ae4fe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0c53f5d-bdb2-4465-84b2-aec1687f1997}" ma:internalName="TaxCatchAll" ma:showField="CatchAllData" ma:web="c99785dc-0534-40d3-93b6-41e836ae4f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cf89f8f-8181-45e2-9125-aef4b2f48d9c">
      <Terms xmlns="http://schemas.microsoft.com/office/infopath/2007/PartnerControls"/>
    </lcf76f155ced4ddcb4097134ff3c332f>
    <TaxCatchAll xmlns="c99785dc-0534-40d3-93b6-41e836ae4fe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ACE6D0-EEB5-4C57-9E12-90CE618ADE94}"/>
</file>

<file path=customXml/itemProps2.xml><?xml version="1.0" encoding="utf-8"?>
<ds:datastoreItem xmlns:ds="http://schemas.openxmlformats.org/officeDocument/2006/customXml" ds:itemID="{CE367031-CE4D-4819-AFA3-08A326D71223}">
  <ds:schemaRefs>
    <ds:schemaRef ds:uri="fff0f7d4-3120-4cc8-bc0f-abb32822f13d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5d21ea6c-4d9c-45bb-9193-24ecb6c2c61d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7DA9DE4-FBB8-400B-84BB-9DD0191E38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Novartis | Reimagining Medicine</Template>
  <TotalTime>0</TotalTime>
  <Words>641</Words>
  <Application>Microsoft Office PowerPoint</Application>
  <PresentationFormat>Breitbild</PresentationFormat>
  <Paragraphs>122</Paragraphs>
  <Slides>7</Slides>
  <Notes>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6" baseType="lpstr">
      <vt:lpstr>Yu Mincho</vt:lpstr>
      <vt:lpstr>Aptos</vt:lpstr>
      <vt:lpstr>Arial</vt:lpstr>
      <vt:lpstr>Arial Black</vt:lpstr>
      <vt:lpstr>Calibri</vt:lpstr>
      <vt:lpstr>Helvetica</vt:lpstr>
      <vt:lpstr>Ping LCG Medium</vt:lpstr>
      <vt:lpstr>Novartis | Reimagining Medicine</vt:lpstr>
      <vt:lpstr>think-cell Slide</vt:lpstr>
      <vt:lpstr>Disclaimer for use of this document</vt:lpstr>
      <vt:lpstr>Erfahrungen aus 5 Jahren Brolucizumab – Patientenmanagement und Real World Sicherheitsdaten</vt:lpstr>
      <vt:lpstr>Post-Marketing: tendenzieller Rückgang gemeldeter Sehkraftverluste  </vt:lpstr>
      <vt:lpstr>IRIS-Register: IOI, RV und/oder RO bis 24 Monate nach initialer Brolucizumab-Injektion</vt:lpstr>
      <vt:lpstr>IRIS-Register: &gt; 75 % der IOI-, RV- und/oder RO-Ereignisse innerhalb der ersten 6 Monate</vt:lpstr>
      <vt:lpstr>IRIS-Register: Risiko für IOI, RV und/oder RO nach initialer Brolucizumab-Injektion </vt:lpstr>
      <vt:lpstr>Fazit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slide heading</dc:title>
  <dc:creator>Johnston, Jemma</dc:creator>
  <cp:lastModifiedBy>Dreiseidler, Denise</cp:lastModifiedBy>
  <cp:revision>7</cp:revision>
  <dcterms:created xsi:type="dcterms:W3CDTF">2023-10-12T09:54:06Z</dcterms:created>
  <dcterms:modified xsi:type="dcterms:W3CDTF">2025-02-11T13:02:23Z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c9bec58-8084-492e-8360-0e1cfe36408c_Enabled">
    <vt:lpwstr>true</vt:lpwstr>
  </property>
  <property fmtid="{D5CDD505-2E9C-101B-9397-08002B2CF9AE}" pid="3" name="MSIP_Label_3c9bec58-8084-492e-8360-0e1cfe36408c_SetDate">
    <vt:lpwstr>2023-10-12T09:58:24Z</vt:lpwstr>
  </property>
  <property fmtid="{D5CDD505-2E9C-101B-9397-08002B2CF9AE}" pid="4" name="MSIP_Label_3c9bec58-8084-492e-8360-0e1cfe36408c_Method">
    <vt:lpwstr>Standard</vt:lpwstr>
  </property>
  <property fmtid="{D5CDD505-2E9C-101B-9397-08002B2CF9AE}" pid="5" name="MSIP_Label_3c9bec58-8084-492e-8360-0e1cfe36408c_Name">
    <vt:lpwstr>Not Protected -Pilot</vt:lpwstr>
  </property>
  <property fmtid="{D5CDD505-2E9C-101B-9397-08002B2CF9AE}" pid="6" name="MSIP_Label_3c9bec58-8084-492e-8360-0e1cfe36408c_SiteId">
    <vt:lpwstr>f35a6974-607f-47d4-82d7-ff31d7dc53a5</vt:lpwstr>
  </property>
  <property fmtid="{D5CDD505-2E9C-101B-9397-08002B2CF9AE}" pid="7" name="MSIP_Label_3c9bec58-8084-492e-8360-0e1cfe36408c_ActionId">
    <vt:lpwstr>528f3ced-e75e-42ef-9086-6e756b98a25d</vt:lpwstr>
  </property>
  <property fmtid="{D5CDD505-2E9C-101B-9397-08002B2CF9AE}" pid="8" name="MSIP_Label_3c9bec58-8084-492e-8360-0e1cfe36408c_ContentBits">
    <vt:lpwstr>0</vt:lpwstr>
  </property>
  <property fmtid="{D5CDD505-2E9C-101B-9397-08002B2CF9AE}" pid="9" name="ContentTypeId">
    <vt:lpwstr>0x0101004CD58D4D452F154BBF6DF750563F9680</vt:lpwstr>
  </property>
  <property fmtid="{D5CDD505-2E9C-101B-9397-08002B2CF9AE}" pid="10" name="MediaServiceImageTags">
    <vt:lpwstr/>
  </property>
</Properties>
</file>